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slideLayouts/slideLayout5.xml" ContentType="application/vnd.openxmlformats-officedocument.presentationml.slideLayout+xml"/>
  <Override PartName="/ppt/theme/theme4.xml" ContentType="application/vnd.openxmlformats-officedocument.theme+xml"/>
  <Override PartName="/ppt/slideLayouts/slideLayout6.xml" ContentType="application/vnd.openxmlformats-officedocument.presentationml.slideLayout+xml"/>
  <Override PartName="/ppt/theme/theme5.xml" ContentType="application/vnd.openxmlformats-officedocument.theme+xml"/>
  <Override PartName="/ppt/theme/theme6.xml" ContentType="application/vnd.openxmlformats-officedocument.theme+xml"/>
  <Override PartName="/ppt/tags/tag1.xml" ContentType="application/vnd.openxmlformats-officedocument.presentationml.tags+xml"/>
  <Override PartName="/ppt/notesSlides/notesSlide1.xml" ContentType="application/vnd.openxmlformats-officedocument.presentationml.notesSlide+xml"/>
  <Override PartName="/ppt/tags/tag2.xml" ContentType="application/vnd.openxmlformats-officedocument.presentationml.tags+xml"/>
  <Override PartName="/ppt/notesSlides/notesSlide2.xml" ContentType="application/vnd.openxmlformats-officedocument.presentationml.notesSlide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3.xml" ContentType="application/vnd.openxmlformats-officedocument.presentationml.notesSlide+xml"/>
  <Override PartName="/ppt/tags/tag5.xml" ContentType="application/vnd.openxmlformats-officedocument.presentationml.tags+xml"/>
  <Override PartName="/ppt/notesSlides/notesSlide4.xml" ContentType="application/vnd.openxmlformats-officedocument.presentationml.notesSlide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77" r:id="rId4"/>
    <p:sldMasterId id="2147483679" r:id="rId5"/>
    <p:sldMasterId id="2147483682" r:id="rId6"/>
    <p:sldMasterId id="2147483685" r:id="rId7"/>
    <p:sldMasterId id="2147483687" r:id="rId8"/>
  </p:sldMasterIdLst>
  <p:notesMasterIdLst>
    <p:notesMasterId r:id="rId19"/>
  </p:notesMasterIdLst>
  <p:sldIdLst>
    <p:sldId id="317" r:id="rId9"/>
    <p:sldId id="330" r:id="rId10"/>
    <p:sldId id="324" r:id="rId11"/>
    <p:sldId id="325" r:id="rId12"/>
    <p:sldId id="332" r:id="rId13"/>
    <p:sldId id="333" r:id="rId14"/>
    <p:sldId id="331" r:id="rId15"/>
    <p:sldId id="327" r:id="rId16"/>
    <p:sldId id="328" r:id="rId17"/>
    <p:sldId id="318" r:id="rId18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958" userDrawn="1">
          <p15:clr>
            <a:srgbClr val="A4A3A4"/>
          </p15:clr>
        </p15:guide>
        <p15:guide id="2" pos="4513" userDrawn="1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Sam Shutkever" initials="SS" lastIdx="1" clrIdx="0">
    <p:extLst>
      <p:ext uri="{19B8F6BF-5375-455C-9EA6-DF929625EA0E}">
        <p15:presenceInfo xmlns:p15="http://schemas.microsoft.com/office/powerpoint/2012/main" userId="Sam Shutkever" providerId="Non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856B4"/>
    <a:srgbClr val="E5BCE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2074" autoAdjust="0"/>
    <p:restoredTop sz="88605" autoAdjust="0"/>
  </p:normalViewPr>
  <p:slideViewPr>
    <p:cSldViewPr snapToGrid="0" snapToObjects="1">
      <p:cViewPr varScale="1">
        <p:scale>
          <a:sx n="65" d="100"/>
          <a:sy n="65" d="100"/>
        </p:scale>
        <p:origin x="1272" y="66"/>
      </p:cViewPr>
      <p:guideLst>
        <p:guide orient="horz" pos="958"/>
        <p:guide pos="4513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Master" Target="slideMasters/slideMaster5.xml"/><Relationship Id="rId13" Type="http://schemas.openxmlformats.org/officeDocument/2006/relationships/slide" Target="slides/slide5.xml"/><Relationship Id="rId18" Type="http://schemas.openxmlformats.org/officeDocument/2006/relationships/slide" Target="slides/slide10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Master" Target="slideMasters/slideMaster4.xml"/><Relationship Id="rId12" Type="http://schemas.openxmlformats.org/officeDocument/2006/relationships/slide" Target="slides/slide4.xml"/><Relationship Id="rId17" Type="http://schemas.openxmlformats.org/officeDocument/2006/relationships/slide" Target="slides/slide9.xml"/><Relationship Id="rId2" Type="http://schemas.openxmlformats.org/officeDocument/2006/relationships/customXml" Target="../customXml/item2.xml"/><Relationship Id="rId16" Type="http://schemas.openxmlformats.org/officeDocument/2006/relationships/slide" Target="slides/slide8.xml"/><Relationship Id="rId20" Type="http://schemas.openxmlformats.org/officeDocument/2006/relationships/commentAuthors" Target="commentAuthors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3.xml"/><Relationship Id="rId11" Type="http://schemas.openxmlformats.org/officeDocument/2006/relationships/slide" Target="slides/slide3.xml"/><Relationship Id="rId24" Type="http://schemas.openxmlformats.org/officeDocument/2006/relationships/tableStyles" Target="tableStyles.xml"/><Relationship Id="rId32" Type="http://schemas.microsoft.com/office/2016/11/relationships/changesInfo" Target="changesInfos/changesInfo1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7.xml"/><Relationship Id="rId23" Type="http://schemas.openxmlformats.org/officeDocument/2006/relationships/theme" Target="theme/theme1.xml"/><Relationship Id="rId10" Type="http://schemas.openxmlformats.org/officeDocument/2006/relationships/slide" Target="slides/slide2.xml"/><Relationship Id="rId19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1.xml"/><Relationship Id="rId14" Type="http://schemas.openxmlformats.org/officeDocument/2006/relationships/slide" Target="slides/slide6.xml"/><Relationship Id="rId22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mes Clegg" userId="c6df1435-7a36-4b38-be4d-16e68e91152f" providerId="ADAL" clId="{B7997B33-A960-44B1-845F-C522837A80C0}"/>
    <pc:docChg chg="custSel modSld">
      <pc:chgData name="James Clegg" userId="c6df1435-7a36-4b38-be4d-16e68e91152f" providerId="ADAL" clId="{B7997B33-A960-44B1-845F-C522837A80C0}" dt="2021-01-31T09:49:08.158" v="59" actId="1037"/>
      <pc:docMkLst>
        <pc:docMk/>
      </pc:docMkLst>
      <pc:sldChg chg="addSp delSp modSp">
        <pc:chgData name="James Clegg" userId="c6df1435-7a36-4b38-be4d-16e68e91152f" providerId="ADAL" clId="{B7997B33-A960-44B1-845F-C522837A80C0}" dt="2021-01-31T09:49:08.158" v="59" actId="1037"/>
        <pc:sldMkLst>
          <pc:docMk/>
          <pc:sldMk cId="3463639803" sldId="296"/>
        </pc:sldMkLst>
        <pc:spChg chg="add del mod">
          <ac:chgData name="James Clegg" userId="c6df1435-7a36-4b38-be4d-16e68e91152f" providerId="ADAL" clId="{B7997B33-A960-44B1-845F-C522837A80C0}" dt="2021-01-31T09:48:54.793" v="31"/>
          <ac:spMkLst>
            <pc:docMk/>
            <pc:sldMk cId="3463639803" sldId="296"/>
            <ac:spMk id="2" creationId="{B19A8C40-38D1-4FC0-9CE0-DD2540AC43C5}"/>
          </ac:spMkLst>
        </pc:spChg>
        <pc:spChg chg="add del mod">
          <ac:chgData name="James Clegg" userId="c6df1435-7a36-4b38-be4d-16e68e91152f" providerId="ADAL" clId="{B7997B33-A960-44B1-845F-C522837A80C0}" dt="2021-01-31T09:48:56.289" v="32" actId="478"/>
          <ac:spMkLst>
            <pc:docMk/>
            <pc:sldMk cId="3463639803" sldId="296"/>
            <ac:spMk id="3" creationId="{9E3FCFE1-22BA-4318-AE6D-A4DB4B821318}"/>
          </ac:spMkLst>
        </pc:spChg>
        <pc:picChg chg="del">
          <ac:chgData name="James Clegg" userId="c6df1435-7a36-4b38-be4d-16e68e91152f" providerId="ADAL" clId="{B7997B33-A960-44B1-845F-C522837A80C0}" dt="2021-01-31T09:48:38.257" v="0" actId="478"/>
          <ac:picMkLst>
            <pc:docMk/>
            <pc:sldMk cId="3463639803" sldId="296"/>
            <ac:picMk id="4" creationId="{00000000-0000-0000-0000-000000000000}"/>
          </ac:picMkLst>
        </pc:picChg>
        <pc:picChg chg="add mod">
          <ac:chgData name="James Clegg" userId="c6df1435-7a36-4b38-be4d-16e68e91152f" providerId="ADAL" clId="{B7997B33-A960-44B1-845F-C522837A80C0}" dt="2021-01-31T09:49:08.158" v="59" actId="1037"/>
          <ac:picMkLst>
            <pc:docMk/>
            <pc:sldMk cId="3463639803" sldId="296"/>
            <ac:picMk id="5" creationId="{FC69B731-83C7-457A-8300-23DCCC96F6AB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6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D1BE4B4D-D867-492E-97B2-A4C94167F287}" type="datetimeFigureOut">
              <a:rPr lang="en-GB" smtClean="0"/>
              <a:pPr/>
              <a:t>18/02/2021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>
                <a:latin typeface="Comic Sans MS" panose="030F0702030302020204" pitchFamily="66" charset="0"/>
              </a:defRPr>
            </a:lvl1pPr>
          </a:lstStyle>
          <a:p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>
                <a:latin typeface="Comic Sans MS" panose="030F0702030302020204" pitchFamily="66" charset="0"/>
              </a:defRPr>
            </a:lvl1pPr>
          </a:lstStyle>
          <a:p>
            <a:fld id="{9A63A521-224D-4C95-824A-3CEFF92EB905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0047742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Comic Sans MS" panose="030F0702030302020204" pitchFamily="66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5135271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Only one than</a:t>
            </a:r>
            <a:r>
              <a:rPr lang="en-GB" baseline="0" dirty="0"/>
              <a:t> can roll in any direction</a:t>
            </a:r>
          </a:p>
          <a:p>
            <a:r>
              <a:rPr lang="en-GB" baseline="0" dirty="0"/>
              <a:t>Only one which if cut part way up the faces would remain the same size</a:t>
            </a:r>
          </a:p>
          <a:p>
            <a:r>
              <a:rPr lang="en-GB" baseline="0" dirty="0"/>
              <a:t>Only one that doesn’t roll</a:t>
            </a:r>
          </a:p>
          <a:p>
            <a:r>
              <a:rPr lang="en-GB" baseline="0" dirty="0"/>
              <a:t>Only shape to have one circular face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marL="0" marR="0" lvl="0" indent="0" algn="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fld id="{9A63A521-224D-4C95-824A-3CEFF92EB905}" type="slidenum">
              <a:rPr kumimoji="0" lang="en-GB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Comic Sans MS" panose="030F0702030302020204" pitchFamily="66" charset="0"/>
                <a:ea typeface="+mn-ea"/>
                <a:cs typeface="+mn-cs"/>
              </a:rPr>
              <a:pPr marL="0" marR="0" lvl="0" indent="0" algn="r" defTabSz="4572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GB" sz="12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omic Sans MS" panose="030F0702030302020204" pitchFamily="66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402566990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27696920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Of course you</a:t>
            </a:r>
            <a:r>
              <a:rPr lang="en-GB" baseline="0" dirty="0"/>
              <a:t> could buy any item on their own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3ACA6A06-5626-43D6-8192-CD2064519AED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723108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32463889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sz="4000" u="none"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	 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740455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Your turn KS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038082" y="1989208"/>
            <a:ext cx="5703912" cy="3005873"/>
          </a:xfrm>
          <a:prstGeom prst="rect">
            <a:avLst/>
          </a:prstGeom>
        </p:spPr>
        <p:txBody>
          <a:bodyPr anchor="ctr"/>
          <a:lstStyle>
            <a:lvl1pPr algn="ctr">
              <a:defRPr baseline="0">
                <a:latin typeface="Comic Sans MS" panose="030F0702030302020204" pitchFamily="66" charset="0"/>
              </a:defRPr>
            </a:lvl1pPr>
          </a:lstStyle>
          <a:p>
            <a:r>
              <a:rPr lang="en-US" dirty="0"/>
              <a:t>Have a go at questions 	on the worksheet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3449477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29059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91541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42438351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g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4.xml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5.xml"/></Relationships>
</file>

<file path=ppt/slideMasters/_rels/slideMaster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theme" Target="../theme/theme5.xml"/><Relationship Id="rId1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05570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picture containing computer&#10;&#10;Description automatically generated">
            <a:extLst>
              <a:ext uri="{FF2B5EF4-FFF2-40B4-BE49-F238E27FC236}">
                <a16:creationId xmlns:a16="http://schemas.microsoft.com/office/drawing/2014/main" id="{3A3B0A72-DFF8-FC43-8B3B-B0D9C1468E83}"/>
              </a:ext>
            </a:extLst>
          </p:cNvPr>
          <p:cNvPicPr>
            <a:picLocks noChangeAspect="1"/>
          </p:cNvPicPr>
          <p:nvPr userDrawn="1"/>
        </p:nvPicPr>
        <p:blipFill>
          <a:blip r:embed="rId4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234735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0" r:id="rId1"/>
    <p:sldLayoutId id="2147483681" r:id="rId2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A close up of a logo&#10;&#10;Description automatically generated">
            <a:extLst>
              <a:ext uri="{FF2B5EF4-FFF2-40B4-BE49-F238E27FC236}">
                <a16:creationId xmlns:a16="http://schemas.microsoft.com/office/drawing/2014/main" id="{27FE0188-803D-CF41-A7C4-56C7E1D1B2AE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84241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>
            <a:extLst>
              <a:ext uri="{FF2B5EF4-FFF2-40B4-BE49-F238E27FC236}">
                <a16:creationId xmlns:a16="http://schemas.microsoft.com/office/drawing/2014/main" id="{31B02BD9-91A9-9F43-BF82-7E7C0E55B94B}"/>
              </a:ext>
            </a:extLst>
          </p:cNvPr>
          <p:cNvSpPr/>
          <p:nvPr userDrawn="1"/>
        </p:nvSpPr>
        <p:spPr>
          <a:xfrm>
            <a:off x="546652" y="606287"/>
            <a:ext cx="7523922" cy="573487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sp>
        <p:nvSpPr>
          <p:cNvPr id="6" name="Rectangle 5"/>
          <p:cNvSpPr/>
          <p:nvPr userDrawn="1"/>
        </p:nvSpPr>
        <p:spPr>
          <a:xfrm>
            <a:off x="376518" y="6553200"/>
            <a:ext cx="1470211" cy="242047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dirty="0">
              <a:latin typeface="Comic Sans MS" panose="030F0702030302020204" pitchFamily="66" charset="0"/>
            </a:endParaRPr>
          </a:p>
        </p:txBody>
      </p:sp>
      <p:pic>
        <p:nvPicPr>
          <p:cNvPr id="5" name="Picture 4" descr="A picture containing table&#10;&#10;Description automatically generated">
            <a:extLst>
              <a:ext uri="{FF2B5EF4-FFF2-40B4-BE49-F238E27FC236}">
                <a16:creationId xmlns:a16="http://schemas.microsoft.com/office/drawing/2014/main" id="{D3D08606-BA4C-8046-935F-20760BC2766D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01974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A picture containing table&#10;&#10;Description automatically generated">
            <a:extLst>
              <a:ext uri="{FF2B5EF4-FFF2-40B4-BE49-F238E27FC236}">
                <a16:creationId xmlns:a16="http://schemas.microsoft.com/office/drawing/2014/main" id="{F33BA71E-3CF0-1E4E-BEEE-6280AD06DDC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16690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1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9.xm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8.png"/><Relationship Id="rId2" Type="http://schemas.openxmlformats.org/officeDocument/2006/relationships/slideLayout" Target="../slideLayouts/slideLayout5.xml"/><Relationship Id="rId1" Type="http://schemas.openxmlformats.org/officeDocument/2006/relationships/tags" Target="../tags/tag2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3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4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4.xm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5" Type="http://schemas.openxmlformats.org/officeDocument/2006/relationships/image" Target="../media/image11.png"/><Relationship Id="rId4" Type="http://schemas.openxmlformats.org/officeDocument/2006/relationships/image" Target="../media/image9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6.xml"/><Relationship Id="rId5" Type="http://schemas.openxmlformats.org/officeDocument/2006/relationships/image" Target="../media/image9.png"/><Relationship Id="rId4" Type="http://schemas.openxmlformats.org/officeDocument/2006/relationships/image" Target="../media/image12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8.xml"/><Relationship Id="rId5" Type="http://schemas.openxmlformats.org/officeDocument/2006/relationships/image" Target="../media/image12.png"/><Relationship Id="rId4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08065" y="373828"/>
            <a:ext cx="7996844" cy="138499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</a:t>
            </a:r>
            <a:r>
              <a:rPr kumimoji="0" lang="en-GB" sz="2800" b="0" i="0" u="none" strike="noStrike" kern="1200" cap="none" spc="0" normalizeH="0" noProof="0" dirty="0" smtClean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? There is no correct answer, so explain your thinking carefully.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19884" y="1140706"/>
            <a:ext cx="1522856" cy="1841193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2802404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18" name="Rounded Rectangular Callout 17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10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0" name="Rounded Rectangular Callout 19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0474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it has 10 sides</a:t>
            </a:r>
            <a:endParaRPr lang="en-GB" sz="3200" dirty="0"/>
          </a:p>
        </p:txBody>
      </p:sp>
      <p:sp>
        <p:nvSpPr>
          <p:cNvPr id="23" name="Oval 22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4" name="Oval 23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5" name="Oval 24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6" name="Oval 25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7" name="Oval 26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8" name="Oval 27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29" name="Oval 28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2" name="Oval 31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7" name="Oval 3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8" name="5-Point Star 3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31" name="Picture 3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3884001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5327205" y="1880136"/>
            <a:ext cx="1522856" cy="1112280"/>
            <a:chOff x="6582053" y="1703829"/>
            <a:chExt cx="1522856" cy="1112280"/>
          </a:xfrm>
        </p:grpSpPr>
        <p:pic>
          <p:nvPicPr>
            <p:cNvPr id="20" name="Picture 19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65298"/>
            <a:stretch/>
          </p:blipFill>
          <p:spPr>
            <a:xfrm>
              <a:off x="6582053" y="1703829"/>
              <a:ext cx="1522856" cy="638933"/>
            </a:xfrm>
            <a:prstGeom prst="rect">
              <a:avLst/>
            </a:prstGeom>
          </p:spPr>
        </p:pic>
        <p:pic>
          <p:nvPicPr>
            <p:cNvPr id="21" name="Picture 20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73732"/>
            <a:stretch/>
          </p:blipFill>
          <p:spPr>
            <a:xfrm>
              <a:off x="6582053" y="2332468"/>
              <a:ext cx="1522856" cy="483641"/>
            </a:xfrm>
            <a:prstGeom prst="rect">
              <a:avLst/>
            </a:prstGeom>
          </p:spPr>
        </p:pic>
      </p:grpSp>
      <p:grpSp>
        <p:nvGrpSpPr>
          <p:cNvPr id="4" name="Group 3"/>
          <p:cNvGrpSpPr/>
          <p:nvPr/>
        </p:nvGrpSpPr>
        <p:grpSpPr>
          <a:xfrm>
            <a:off x="5325450" y="1121870"/>
            <a:ext cx="1524611" cy="1483987"/>
            <a:chOff x="6959033" y="1047159"/>
            <a:chExt cx="1524611" cy="1483987"/>
          </a:xfrm>
        </p:grpSpPr>
        <p:pic>
          <p:nvPicPr>
            <p:cNvPr id="22" name="Picture 21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7544"/>
            <a:stretch/>
          </p:blipFill>
          <p:spPr>
            <a:xfrm>
              <a:off x="6960788" y="1933570"/>
              <a:ext cx="1522856" cy="597576"/>
            </a:xfrm>
            <a:prstGeom prst="rect">
              <a:avLst/>
            </a:prstGeom>
          </p:spPr>
        </p:pic>
        <p:pic>
          <p:nvPicPr>
            <p:cNvPr id="23" name="Picture 22"/>
            <p:cNvPicPr>
              <a:picLocks noChangeAspect="1"/>
            </p:cNvPicPr>
            <p:nvPr/>
          </p:nvPicPr>
          <p:blipFill rotWithShape="1">
            <a:blip r:embed="rId4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b="50346"/>
            <a:stretch/>
          </p:blipFill>
          <p:spPr>
            <a:xfrm>
              <a:off x="6959033" y="1047159"/>
              <a:ext cx="1522856" cy="914236"/>
            </a:xfrm>
            <a:prstGeom prst="rect">
              <a:avLst/>
            </a:prstGeom>
          </p:spPr>
        </p:pic>
      </p:grpSp>
      <p:sp>
        <p:nvSpPr>
          <p:cNvPr id="8" name="Rectangle 7"/>
          <p:cNvSpPr/>
          <p:nvPr/>
        </p:nvSpPr>
        <p:spPr>
          <a:xfrm>
            <a:off x="108065" y="373828"/>
            <a:ext cx="7996844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GB" sz="2800" b="0" i="0" u="none" strike="noStrike" kern="1200" cap="none" spc="0" normalizeH="0" baseline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Which one of these is the odd</a:t>
            </a:r>
            <a:r>
              <a:rPr kumimoji="0" lang="en-GB" sz="2800" b="0" i="0" u="none" strike="noStrike" kern="1200" cap="none" spc="0" normalizeH="0" noProof="0" dirty="0">
                <a:ln>
                  <a:noFill/>
                </a:ln>
                <a:effectLst/>
                <a:uLnTx/>
                <a:uFillTx/>
                <a:latin typeface="Comic Sans MS" panose="030F0702030302020204" pitchFamily="66" charset="0"/>
                <a:ea typeface="+mn-ea"/>
                <a:cs typeface="Calibri" panose="020F0502020204030204" pitchFamily="34" charset="0"/>
              </a:rPr>
              <a:t> one out?</a:t>
            </a:r>
            <a:endParaRPr kumimoji="0" lang="en-GB" sz="28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 panose="020F0502020204030204"/>
              <a:ea typeface="+mn-ea"/>
            </a:endParaRPr>
          </a:p>
        </p:txBody>
      </p:sp>
      <p:sp>
        <p:nvSpPr>
          <p:cNvPr id="9" name="Rounded Rectangle 8"/>
          <p:cNvSpPr/>
          <p:nvPr/>
        </p:nvSpPr>
        <p:spPr>
          <a:xfrm>
            <a:off x="1475121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Rounded Rectangle 12"/>
          <p:cNvSpPr/>
          <p:nvPr/>
        </p:nvSpPr>
        <p:spPr>
          <a:xfrm>
            <a:off x="4883339" y="1066104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Rounded Rectangle 14"/>
          <p:cNvSpPr/>
          <p:nvPr/>
        </p:nvSpPr>
        <p:spPr>
          <a:xfrm>
            <a:off x="1475121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ounded Rectangle 15"/>
          <p:cNvSpPr/>
          <p:nvPr/>
        </p:nvSpPr>
        <p:spPr>
          <a:xfrm>
            <a:off x="4883339" y="3265516"/>
            <a:ext cx="2395946" cy="2031017"/>
          </a:xfrm>
          <a:prstGeom prst="roundRect">
            <a:avLst>
              <a:gd name="adj" fmla="val 42443"/>
            </a:avLst>
          </a:prstGeom>
          <a:noFill/>
          <a:ln w="76200">
            <a:solidFill>
              <a:srgbClr val="92D050"/>
            </a:solidFill>
          </a:ln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932004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3667692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L-shape 18">
            <a:extLst>
              <a:ext uri="{FF2B5EF4-FFF2-40B4-BE49-F238E27FC236}">
                <a16:creationId xmlns:a16="http://schemas.microsoft.com/office/drawing/2014/main" id="{2733F7A2-12B9-584C-95AF-F625C822A2E9}"/>
              </a:ext>
            </a:extLst>
          </p:cNvPr>
          <p:cNvSpPr/>
          <p:nvPr/>
        </p:nvSpPr>
        <p:spPr>
          <a:xfrm rot="2125914" flipH="1">
            <a:off x="7103164" y="3208633"/>
            <a:ext cx="352244" cy="660313"/>
          </a:xfrm>
          <a:prstGeom prst="corner">
            <a:avLst>
              <a:gd name="adj1" fmla="val 19858"/>
              <a:gd name="adj2" fmla="val 21398"/>
            </a:avLst>
          </a:prstGeom>
          <a:solidFill>
            <a:srgbClr val="00B05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10108" y="3418038"/>
            <a:ext cx="1725971" cy="1725971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18406" y="3418038"/>
            <a:ext cx="1725971" cy="1725971"/>
          </a:xfrm>
          <a:prstGeom prst="rect">
            <a:avLst/>
          </a:prstGeom>
        </p:spPr>
      </p:pic>
      <p:pic>
        <p:nvPicPr>
          <p:cNvPr id="12" name="Picture 1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60109" y="1255928"/>
            <a:ext cx="1725971" cy="1725971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23695" y="1129289"/>
            <a:ext cx="1522856" cy="1841193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7271342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4" presetID="63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1.38889E-6 -2.59259E-6 L 0.13021 -2.59259E-6 " pathEditMode="relative" rAng="0" ptsTypes="AA">
                                      <p:cBhvr>
                                        <p:cTn id="25" dur="11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51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animBg="1"/>
      <p:bldP spid="9" grpId="1" animBg="1"/>
      <p:bldP spid="10" grpId="0" animBg="1"/>
      <p:bldP spid="10" grpId="1" animBg="1"/>
      <p:bldP spid="13" grpId="0" animBg="1"/>
      <p:bldP spid="13" grpId="1" animBg="1"/>
      <p:bldP spid="15" grpId="0" animBg="1"/>
      <p:bldP spid="15" grpId="1" animBg="1"/>
      <p:bldP spid="16" grpId="0" animBg="1"/>
      <p:bldP spid="17" grpId="0" animBg="1"/>
      <p:bldP spid="17" grpId="1" animBg="1"/>
      <p:bldP spid="18" grpId="0" animBg="1"/>
      <p:bldP spid="18" grpId="1" animBg="1"/>
      <p:bldP spid="19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Picture 18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pic>
        <p:nvPicPr>
          <p:cNvPr id="20" name="Picture 19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346724" y="2462383"/>
            <a:ext cx="1307362" cy="1211453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75010" y="3931016"/>
            <a:ext cx="1203482" cy="1200525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79621" y="3183397"/>
            <a:ext cx="1214437" cy="1211453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flipH="1">
            <a:off x="3230802" y="4660647"/>
            <a:ext cx="1295569" cy="1200525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42243" y="3931016"/>
            <a:ext cx="1214437" cy="1211453"/>
          </a:xfrm>
          <a:prstGeom prst="rect">
            <a:avLst/>
          </a:prstGeom>
        </p:spPr>
      </p:pic>
      <p:pic>
        <p:nvPicPr>
          <p:cNvPr id="27" name="Picture 26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464" y="3183397"/>
            <a:ext cx="1214437" cy="1211453"/>
          </a:xfrm>
          <a:prstGeom prst="rect">
            <a:avLst/>
          </a:prstGeom>
        </p:spPr>
      </p:pic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157548"/>
            <a:ext cx="1256072" cy="867421"/>
          </a:xfrm>
          <a:prstGeom prst="rect">
            <a:avLst/>
          </a:prstGeom>
        </p:spPr>
      </p:pic>
      <p:sp>
        <p:nvSpPr>
          <p:cNvPr id="29" name="Rounded Rectangular Callout 28"/>
          <p:cNvSpPr/>
          <p:nvPr/>
        </p:nvSpPr>
        <p:spPr>
          <a:xfrm>
            <a:off x="491385" y="2112818"/>
            <a:ext cx="2128324" cy="1367801"/>
          </a:xfrm>
          <a:prstGeom prst="wedgeRoundRectCallout">
            <a:avLst>
              <a:gd name="adj1" fmla="val -29635"/>
              <a:gd name="adj2" fmla="val -111297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This shape has 3 vertices</a:t>
            </a:r>
            <a:endParaRPr lang="en-GB" sz="2800" dirty="0"/>
          </a:p>
        </p:txBody>
      </p:sp>
      <p:sp>
        <p:nvSpPr>
          <p:cNvPr id="30" name="Isosceles Triangle 29"/>
          <p:cNvSpPr/>
          <p:nvPr/>
        </p:nvSpPr>
        <p:spPr>
          <a:xfrm>
            <a:off x="1918132" y="1628127"/>
            <a:ext cx="4090782" cy="4079603"/>
          </a:xfrm>
          <a:prstGeom prst="triangle">
            <a:avLst/>
          </a:prstGeom>
          <a:noFill/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1" name="Pie 30"/>
          <p:cNvSpPr/>
          <p:nvPr/>
        </p:nvSpPr>
        <p:spPr>
          <a:xfrm>
            <a:off x="1663481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2" name="Pie 31"/>
          <p:cNvSpPr/>
          <p:nvPr/>
        </p:nvSpPr>
        <p:spPr>
          <a:xfrm rot="14576914">
            <a:off x="5754263" y="5466819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7263513">
            <a:off x="3708872" y="1415841"/>
            <a:ext cx="509302" cy="481822"/>
          </a:xfrm>
          <a:prstGeom prst="pie">
            <a:avLst>
              <a:gd name="adj1" fmla="val 0"/>
              <a:gd name="adj2" fmla="val 17758564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>
              <a:solidFill>
                <a:schemeClr val="tx1"/>
              </a:solidFill>
            </a:endParaRPr>
          </a:p>
        </p:txBody>
      </p:sp>
      <p:sp>
        <p:nvSpPr>
          <p:cNvPr id="34" name="Rounded Rectangular Callout 33"/>
          <p:cNvSpPr/>
          <p:nvPr/>
        </p:nvSpPr>
        <p:spPr>
          <a:xfrm>
            <a:off x="5141487" y="2156950"/>
            <a:ext cx="2856482" cy="1152343"/>
          </a:xfrm>
          <a:prstGeom prst="wedgeRoundRectCallout">
            <a:avLst>
              <a:gd name="adj1" fmla="val -1241"/>
              <a:gd name="adj2" fmla="val -13761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2800" dirty="0">
                <a:latin typeface="Comic Sans MS" panose="030F0702030302020204" pitchFamily="66" charset="0"/>
              </a:rPr>
              <a:t>No, this shape has 3 sides</a:t>
            </a:r>
            <a:endParaRPr lang="en-GB" sz="2800" dirty="0"/>
          </a:p>
        </p:txBody>
      </p:sp>
      <p:sp>
        <p:nvSpPr>
          <p:cNvPr id="35" name="Rectangle 34"/>
          <p:cNvSpPr/>
          <p:nvPr/>
        </p:nvSpPr>
        <p:spPr>
          <a:xfrm rot="3791882">
            <a:off x="3083824" y="3616806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6" name="Rectangle 35"/>
          <p:cNvSpPr/>
          <p:nvPr/>
        </p:nvSpPr>
        <p:spPr>
          <a:xfrm rot="17835022">
            <a:off x="977053" y="3616805"/>
            <a:ext cx="3868842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sp>
        <p:nvSpPr>
          <p:cNvPr id="37" name="Rectangle 36"/>
          <p:cNvSpPr/>
          <p:nvPr/>
        </p:nvSpPr>
        <p:spPr>
          <a:xfrm>
            <a:off x="2388395" y="5697646"/>
            <a:ext cx="3183730" cy="73556"/>
          </a:xfrm>
          <a:prstGeom prst="rect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sz="1600"/>
          </a:p>
        </p:txBody>
      </p:sp>
      <p:pic>
        <p:nvPicPr>
          <p:cNvPr id="38" name="Picture 37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683017" y="3625874"/>
            <a:ext cx="699257" cy="699257"/>
          </a:xfrm>
          <a:prstGeom prst="rect">
            <a:avLst/>
          </a:prstGeom>
        </p:spPr>
      </p:pic>
      <p:sp>
        <p:nvSpPr>
          <p:cNvPr id="39" name="TextBox 38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5863642" y="4325131"/>
            <a:ext cx="2454858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2675010" y="728423"/>
            <a:ext cx="354235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Who is correct?</a:t>
            </a:r>
          </a:p>
        </p:txBody>
      </p:sp>
    </p:spTree>
    <p:extLst>
      <p:ext uri="{BB962C8B-B14F-4D97-AF65-F5344CB8AC3E}">
        <p14:creationId xmlns:p14="http://schemas.microsoft.com/office/powerpoint/2010/main" val="5255591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017568" y="4605303"/>
            <a:ext cx="839056" cy="8390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4439654" y="4732443"/>
            <a:ext cx="2816918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  <p:sp>
        <p:nvSpPr>
          <p:cNvPr id="6" name="Rounded Rectangular Callout 5"/>
          <p:cNvSpPr/>
          <p:nvPr/>
        </p:nvSpPr>
        <p:spPr>
          <a:xfrm>
            <a:off x="1570659" y="339751"/>
            <a:ext cx="4948931" cy="709388"/>
          </a:xfrm>
          <a:prstGeom prst="wedgeRoundRectCallout">
            <a:avLst>
              <a:gd name="adj1" fmla="val -53658"/>
              <a:gd name="adj2" fmla="val 71574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5 vertices</a:t>
            </a:r>
            <a:endParaRPr lang="en-GB" sz="3200" dirty="0"/>
          </a:p>
        </p:txBody>
      </p:sp>
      <p:sp>
        <p:nvSpPr>
          <p:cNvPr id="7" name="Rounded Rectangular Callout 6"/>
          <p:cNvSpPr/>
          <p:nvPr/>
        </p:nvSpPr>
        <p:spPr>
          <a:xfrm>
            <a:off x="3482922" y="1195838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9" name="Straight Connector 8"/>
          <p:cNvCxnSpPr/>
          <p:nvPr/>
        </p:nvCxnSpPr>
        <p:spPr>
          <a:xfrm flipV="1">
            <a:off x="3820221" y="2648854"/>
            <a:ext cx="766545" cy="155817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Connector 9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Connector 10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2" name="Straight Connector 11"/>
          <p:cNvCxnSpPr/>
          <p:nvPr/>
        </p:nvCxnSpPr>
        <p:spPr>
          <a:xfrm flipV="1">
            <a:off x="2538142" y="4207028"/>
            <a:ext cx="1282079" cy="58318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3" name="Pie 12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4" name="Pie 13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410761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5" name="Pie 14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6" name="Pie 15"/>
          <p:cNvSpPr/>
          <p:nvPr/>
        </p:nvSpPr>
        <p:spPr>
          <a:xfrm rot="14576914">
            <a:off x="3558639" y="3966118"/>
            <a:ext cx="509302" cy="481822"/>
          </a:xfrm>
          <a:prstGeom prst="pie">
            <a:avLst>
              <a:gd name="adj1" fmla="val 3269421"/>
              <a:gd name="adj2" fmla="val 1757948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Pie 1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3269421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30671646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3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4" dur="500" tmFilter="0, 0; .2, .5; .8, .5; 1, 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5" dur="250" autoRev="1" fill="hold"/>
                                        <p:tgtEl>
                                          <p:spTgt spid="1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6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7" dur="500" tmFilter="0, 0; .2, .5; .8, .5; 1, 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8" dur="250" autoRev="1" fill="hold"/>
                                        <p:tgtEl>
                                          <p:spTgt spid="1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5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0" dur="500" tmFilter="0, 0; .2, .5; .8, .5; 1, 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1" dur="250" autoRev="1" fill="hold"/>
                                        <p:tgtEl>
                                          <p:spTgt spid="1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2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5" dur="500" tmFilter="0, 0; .2, .5; .8, .5; 1, 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66" dur="250" autoRev="1" fill="hold"/>
                                        <p:tgtEl>
                                          <p:spTgt spid="16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6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70" dur="500" tmFilter="0, 0; .2, .5; .8, .5; 1, 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1" dur="250" autoRev="1" fill="hold"/>
                                        <p:tgtEl>
                                          <p:spTgt spid="1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3" grpId="1"/>
      <p:bldP spid="6" grpId="0" animBg="1"/>
      <p:bldP spid="7" grpId="0" animBg="1"/>
      <p:bldP spid="13" grpId="0" animBg="1"/>
      <p:bldP spid="13" grpId="1" animBg="1"/>
      <p:bldP spid="14" grpId="0" animBg="1"/>
      <p:bldP spid="14" grpId="1" animBg="1"/>
      <p:bldP spid="15" grpId="0" animBg="1"/>
      <p:bldP spid="15" grpId="1" animBg="1"/>
      <p:bldP spid="16" grpId="0" animBg="1"/>
      <p:bldP spid="16" grpId="1" animBg="1"/>
      <p:bldP spid="17" grpId="0" animBg="1"/>
      <p:bldP spid="17" grpId="1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Rounded Rectangular Callout 19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4 vertices</a:t>
            </a:r>
            <a:endParaRPr lang="en-GB" sz="3200" dirty="0"/>
          </a:p>
        </p:txBody>
      </p:sp>
      <p:sp>
        <p:nvSpPr>
          <p:cNvPr id="22" name="Rounded Rectangular Callout 21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282523" y="2407943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60" y="2946789"/>
            <a:ext cx="509302" cy="481822"/>
          </a:xfrm>
          <a:prstGeom prst="pie">
            <a:avLst>
              <a:gd name="adj1" fmla="val 5845827"/>
              <a:gd name="adj2" fmla="val 13852942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pic>
        <p:nvPicPr>
          <p:cNvPr id="17" name="Picture 16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38077549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0" dur="500" tmFilter="0, 0; .2, .5; .8, .5; 1, 0"/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1" dur="250" autoRev="1" fill="hold"/>
                                        <p:tgtEl>
                                          <p:spTgt spid="3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2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3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4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5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46" dur="500" tmFilter="0, 0; .2, .5; .8, .5; 1, 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47" dur="250" autoRev="1" fill="hold"/>
                                        <p:tgtEl>
                                          <p:spTgt spid="33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48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1" dur="500" tmFilter="0, 0; .2, .5; .8, .5; 1, 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2" dur="250" autoRev="1" fill="hold"/>
                                        <p:tgtEl>
                                          <p:spTgt spid="37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26" presetClass="emph" presetSubtype="0" repeatCount="200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58" dur="500" tmFilter="0, 0; .2, .5; .8, .5; 1, 0"/>
                                        <p:tgtEl>
                                          <p:spTgt spid="35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59" dur="250" autoRev="1" fill="hold"/>
                                        <p:tgtEl>
                                          <p:spTgt spid="35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" grpId="0" animBg="1"/>
      <p:bldP spid="22" grpId="0" animBg="1"/>
      <p:bldP spid="32" grpId="0" animBg="1"/>
      <p:bldP spid="32" grpId="1" animBg="1"/>
      <p:bldP spid="33" grpId="0" animBg="1"/>
      <p:bldP spid="33" grpId="1" animBg="1"/>
      <p:bldP spid="34" grpId="0" animBg="1"/>
      <p:bldP spid="34" grpId="1" animBg="1"/>
      <p:bldP spid="35" grpId="0" animBg="1"/>
      <p:bldP spid="35" grpId="1" animBg="1"/>
      <p:bldP spid="37" grpId="0" animBg="1"/>
      <p:bldP spid="37" grpId="1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23" name="Straight Connector 22"/>
          <p:cNvCxnSpPr/>
          <p:nvPr/>
        </p:nvCxnSpPr>
        <p:spPr>
          <a:xfrm flipV="1">
            <a:off x="2007071" y="2393825"/>
            <a:ext cx="1056467" cy="90734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flipV="1">
            <a:off x="3006560" y="2648854"/>
            <a:ext cx="1580206" cy="5388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5" name="Straight Connector 24"/>
          <p:cNvCxnSpPr/>
          <p:nvPr/>
        </p:nvCxnSpPr>
        <p:spPr>
          <a:xfrm>
            <a:off x="3053676" y="2393825"/>
            <a:ext cx="1533090" cy="255029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6" name="Straight Connector 25"/>
          <p:cNvCxnSpPr/>
          <p:nvPr/>
        </p:nvCxnSpPr>
        <p:spPr>
          <a:xfrm>
            <a:off x="2007071" y="3279711"/>
            <a:ext cx="528233" cy="985634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 flipV="1">
            <a:off x="2538142" y="3187700"/>
            <a:ext cx="468418" cy="1077646"/>
          </a:xfrm>
          <a:prstGeom prst="line">
            <a:avLst/>
          </a:prstGeom>
          <a:ln w="28575"/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32" name="Pie 31"/>
          <p:cNvSpPr/>
          <p:nvPr/>
        </p:nvSpPr>
        <p:spPr>
          <a:xfrm>
            <a:off x="1778545" y="3055554"/>
            <a:ext cx="509302" cy="481822"/>
          </a:xfrm>
          <a:prstGeom prst="pie">
            <a:avLst>
              <a:gd name="adj1" fmla="val 4111123"/>
              <a:gd name="adj2" fmla="val 1909419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3" name="Pie 32"/>
          <p:cNvSpPr/>
          <p:nvPr/>
        </p:nvSpPr>
        <p:spPr>
          <a:xfrm rot="14576914">
            <a:off x="4339046" y="2423165"/>
            <a:ext cx="509302" cy="481822"/>
          </a:xfrm>
          <a:prstGeom prst="pie">
            <a:avLst>
              <a:gd name="adj1" fmla="val 18443614"/>
              <a:gd name="adj2" fmla="val 16553485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4" name="Pie 33"/>
          <p:cNvSpPr/>
          <p:nvPr/>
        </p:nvSpPr>
        <p:spPr>
          <a:xfrm rot="7263513">
            <a:off x="2808886" y="2171219"/>
            <a:ext cx="509302" cy="481822"/>
          </a:xfrm>
          <a:prstGeom prst="pie">
            <a:avLst>
              <a:gd name="adj1" fmla="val 1205694"/>
              <a:gd name="adj2" fmla="val 14717720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5" name="Pie 34"/>
          <p:cNvSpPr/>
          <p:nvPr/>
        </p:nvSpPr>
        <p:spPr>
          <a:xfrm rot="14576914">
            <a:off x="2755759" y="2971173"/>
            <a:ext cx="509302" cy="481822"/>
          </a:xfrm>
          <a:prstGeom prst="pie">
            <a:avLst>
              <a:gd name="adj1" fmla="val 5561270"/>
              <a:gd name="adj2" fmla="val 13703231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37" name="Pie 36"/>
          <p:cNvSpPr/>
          <p:nvPr/>
        </p:nvSpPr>
        <p:spPr>
          <a:xfrm rot="18307024">
            <a:off x="2268054" y="4017509"/>
            <a:ext cx="509302" cy="481822"/>
          </a:xfrm>
          <a:prstGeom prst="pie">
            <a:avLst>
              <a:gd name="adj1" fmla="val 21220096"/>
              <a:gd name="adj2" fmla="val 17901646"/>
            </a:avLst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>
              <a:solidFill>
                <a:schemeClr val="tx1"/>
              </a:solidFill>
            </a:endParaRPr>
          </a:p>
        </p:txBody>
      </p:sp>
      <p:sp>
        <p:nvSpPr>
          <p:cNvPr id="17" name="Rounded Rectangular Callout 16"/>
          <p:cNvSpPr/>
          <p:nvPr/>
        </p:nvSpPr>
        <p:spPr>
          <a:xfrm>
            <a:off x="1570660" y="355288"/>
            <a:ext cx="4948930" cy="709388"/>
          </a:xfrm>
          <a:prstGeom prst="wedgeRoundRectCallout">
            <a:avLst>
              <a:gd name="adj1" fmla="val -53360"/>
              <a:gd name="adj2" fmla="val 6741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sp>
        <p:nvSpPr>
          <p:cNvPr id="21" name="Rounded Rectangular Callout 20"/>
          <p:cNvSpPr/>
          <p:nvPr/>
        </p:nvSpPr>
        <p:spPr>
          <a:xfrm>
            <a:off x="3482922" y="1195837"/>
            <a:ext cx="3036667" cy="709388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And 5 sides</a:t>
            </a:r>
            <a:endParaRPr lang="en-GB" sz="3200" dirty="0"/>
          </a:p>
        </p:txBody>
      </p:sp>
      <p:pic>
        <p:nvPicPr>
          <p:cNvPr id="28" name="Picture 27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  <p:pic>
        <p:nvPicPr>
          <p:cNvPr id="29" name="Picture 2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19590" y="319776"/>
            <a:ext cx="1256072" cy="867421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41370796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 animBg="1"/>
      <p:bldP spid="2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70908" y="2176761"/>
            <a:ext cx="1256072" cy="867421"/>
          </a:xfrm>
          <a:prstGeom prst="rect">
            <a:avLst/>
          </a:prstGeom>
        </p:spPr>
      </p:pic>
      <p:sp>
        <p:nvSpPr>
          <p:cNvPr id="4" name="Rounded Rectangular Callout 3"/>
          <p:cNvSpPr/>
          <p:nvPr/>
        </p:nvSpPr>
        <p:spPr>
          <a:xfrm>
            <a:off x="1570659" y="441325"/>
            <a:ext cx="6162521" cy="1667694"/>
          </a:xfrm>
          <a:prstGeom prst="wedgeRoundRectCallout">
            <a:avLst>
              <a:gd name="adj1" fmla="val -59320"/>
              <a:gd name="adj2" fmla="val 4130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When working with 2D shapes are the number of sides and vertices always equal?</a:t>
            </a:r>
            <a:endParaRPr lang="en-GB" sz="3200" dirty="0"/>
          </a:p>
        </p:txBody>
      </p:sp>
      <p:sp>
        <p:nvSpPr>
          <p:cNvPr id="5" name="Rounded Rectangular Callout 4"/>
          <p:cNvSpPr/>
          <p:nvPr/>
        </p:nvSpPr>
        <p:spPr>
          <a:xfrm>
            <a:off x="1874335" y="2924505"/>
            <a:ext cx="4512519" cy="603461"/>
          </a:xfrm>
          <a:prstGeom prst="wedgeRoundRectCallout">
            <a:avLst>
              <a:gd name="adj1" fmla="val 59167"/>
              <a:gd name="adj2" fmla="val -569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I’m not sure.</a:t>
            </a:r>
            <a:endParaRPr lang="en-GB" sz="3200" dirty="0"/>
          </a:p>
        </p:txBody>
      </p:sp>
      <p:pic>
        <p:nvPicPr>
          <p:cNvPr id="16" name="Picture 15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97745" y="3825231"/>
            <a:ext cx="1346326" cy="1346326"/>
          </a:xfrm>
          <a:prstGeom prst="rect">
            <a:avLst/>
          </a:prstGeom>
        </p:spPr>
      </p:pic>
      <p:sp>
        <p:nvSpPr>
          <p:cNvPr id="17" name="TextBox 1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3409498" y="4202150"/>
            <a:ext cx="2661454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373583"/>
            <a:ext cx="1459906" cy="1008186"/>
          </a:xfrm>
          <a:prstGeom prst="rect">
            <a:avLst/>
          </a:prstGeom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5706231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822881" y="4957765"/>
            <a:ext cx="706832" cy="706832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3123016" y="5018794"/>
            <a:ext cx="3186016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698427C9-0617-9F43-BCE5-501B0A536CF5}"/>
              </a:ext>
            </a:extLst>
          </p:cNvPr>
          <p:cNvSpPr txBox="1"/>
          <p:nvPr/>
        </p:nvSpPr>
        <p:spPr>
          <a:xfrm>
            <a:off x="514297" y="404680"/>
            <a:ext cx="6889393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800" dirty="0">
                <a:latin typeface="Comic Sans MS" panose="030F0702030302020204" pitchFamily="66" charset="0"/>
              </a:rPr>
              <a:t>A triangle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3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square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rectangle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4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pentagon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5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  <a:p>
            <a:endParaRPr lang="en-GB" sz="2800" dirty="0">
              <a:latin typeface="Comic Sans MS" panose="030F0702030302020204" pitchFamily="66" charset="0"/>
            </a:endParaRPr>
          </a:p>
          <a:p>
            <a:r>
              <a:rPr lang="en-GB" sz="2800" dirty="0">
                <a:latin typeface="Comic Sans MS" panose="030F0702030302020204" pitchFamily="66" charset="0"/>
              </a:rPr>
              <a:t>A hexagon has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sides and </a:t>
            </a:r>
            <a:r>
              <a:rPr lang="en-GB" sz="2800" dirty="0">
                <a:solidFill>
                  <a:srgbClr val="FF0000"/>
                </a:solidFill>
                <a:latin typeface="Comic Sans MS" panose="030F0702030302020204" pitchFamily="66" charset="0"/>
              </a:rPr>
              <a:t>6</a:t>
            </a:r>
            <a:r>
              <a:rPr lang="en-GB" sz="2800" dirty="0">
                <a:latin typeface="Comic Sans MS" panose="030F0702030302020204" pitchFamily="66" charset="0"/>
              </a:rPr>
              <a:t> vertices.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4998670" y="43008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Rounded Rectangle 7"/>
          <p:cNvSpPr/>
          <p:nvPr/>
        </p:nvSpPr>
        <p:spPr>
          <a:xfrm>
            <a:off x="4766988" y="1329168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Rounded Rectangle 9"/>
          <p:cNvSpPr/>
          <p:nvPr/>
        </p:nvSpPr>
        <p:spPr>
          <a:xfrm>
            <a:off x="5276003" y="2155276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Rounded Rectangle 11"/>
          <p:cNvSpPr/>
          <p:nvPr/>
        </p:nvSpPr>
        <p:spPr>
          <a:xfrm>
            <a:off x="5191805" y="3003492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Rounded Rectangle 13"/>
          <p:cNvSpPr/>
          <p:nvPr/>
        </p:nvSpPr>
        <p:spPr>
          <a:xfrm>
            <a:off x="5052478" y="3861111"/>
            <a:ext cx="279400" cy="497020"/>
          </a:xfrm>
          <a:prstGeom prst="round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Isosceles Triangle 14"/>
          <p:cNvSpPr/>
          <p:nvPr/>
        </p:nvSpPr>
        <p:spPr>
          <a:xfrm rot="11801225">
            <a:off x="6812747" y="411986"/>
            <a:ext cx="468568" cy="600434"/>
          </a:xfrm>
          <a:prstGeom prst="triangle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Rectangle 15"/>
          <p:cNvSpPr/>
          <p:nvPr/>
        </p:nvSpPr>
        <p:spPr>
          <a:xfrm rot="19804271">
            <a:off x="6891367" y="1323540"/>
            <a:ext cx="508276" cy="508276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Rectangle 16"/>
          <p:cNvSpPr/>
          <p:nvPr/>
        </p:nvSpPr>
        <p:spPr>
          <a:xfrm rot="7695380">
            <a:off x="6549241" y="2112018"/>
            <a:ext cx="1886616" cy="237922"/>
          </a:xfrm>
          <a:prstGeom prst="rect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Regular Pentagon 17"/>
          <p:cNvSpPr/>
          <p:nvPr/>
        </p:nvSpPr>
        <p:spPr>
          <a:xfrm rot="1586591">
            <a:off x="7222143" y="2893712"/>
            <a:ext cx="664967" cy="633302"/>
          </a:xfrm>
          <a:prstGeom prst="pentagon">
            <a:avLst/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9" name="Freeform 18"/>
          <p:cNvSpPr/>
          <p:nvPr/>
        </p:nvSpPr>
        <p:spPr>
          <a:xfrm rot="19804271">
            <a:off x="6968513" y="3940937"/>
            <a:ext cx="870351" cy="499141"/>
          </a:xfrm>
          <a:custGeom>
            <a:avLst/>
            <a:gdLst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13487 w 508276"/>
              <a:gd name="connsiteY4" fmla="*/ 408814 h 508276"/>
              <a:gd name="connsiteX5" fmla="*/ 213486 w 508276"/>
              <a:gd name="connsiteY5" fmla="*/ 0 h 508276"/>
              <a:gd name="connsiteX0" fmla="*/ 508276 w 508276"/>
              <a:gd name="connsiteY0" fmla="*/ 0 h 508276"/>
              <a:gd name="connsiteX1" fmla="*/ 508276 w 508276"/>
              <a:gd name="connsiteY1" fmla="*/ 508276 h 508276"/>
              <a:gd name="connsiteX2" fmla="*/ 0 w 508276"/>
              <a:gd name="connsiteY2" fmla="*/ 508276 h 508276"/>
              <a:gd name="connsiteX3" fmla="*/ 0 w 508276"/>
              <a:gd name="connsiteY3" fmla="*/ 408814 h 508276"/>
              <a:gd name="connsiteX4" fmla="*/ 241183 w 508276"/>
              <a:gd name="connsiteY4" fmla="*/ 265978 h 508276"/>
              <a:gd name="connsiteX5" fmla="*/ 213486 w 508276"/>
              <a:gd name="connsiteY5" fmla="*/ 0 h 508276"/>
              <a:gd name="connsiteX6" fmla="*/ 508276 w 508276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42975 w 510068"/>
              <a:gd name="connsiteY4" fmla="*/ 265978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03357 w 510068"/>
              <a:gd name="connsiteY4" fmla="*/ 254329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7026 w 510068"/>
              <a:gd name="connsiteY4" fmla="*/ 256811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2 h 508276"/>
              <a:gd name="connsiteX5" fmla="*/ 215278 w 510068"/>
              <a:gd name="connsiteY5" fmla="*/ 0 h 508276"/>
              <a:gd name="connsiteX6" fmla="*/ 510068 w 510068"/>
              <a:gd name="connsiteY6" fmla="*/ 0 h 508276"/>
              <a:gd name="connsiteX0" fmla="*/ 510068 w 510068"/>
              <a:gd name="connsiteY0" fmla="*/ 0 h 508276"/>
              <a:gd name="connsiteX1" fmla="*/ 510068 w 510068"/>
              <a:gd name="connsiteY1" fmla="*/ 508276 h 508276"/>
              <a:gd name="connsiteX2" fmla="*/ 1792 w 510068"/>
              <a:gd name="connsiteY2" fmla="*/ 508276 h 508276"/>
              <a:gd name="connsiteX3" fmla="*/ 0 w 510068"/>
              <a:gd name="connsiteY3" fmla="*/ 236481 h 508276"/>
              <a:gd name="connsiteX4" fmla="*/ 213948 w 510068"/>
              <a:gd name="connsiteY4" fmla="*/ 236943 h 508276"/>
              <a:gd name="connsiteX5" fmla="*/ 215278 w 510068"/>
              <a:gd name="connsiteY5" fmla="*/ 0 h 508276"/>
              <a:gd name="connsiteX6" fmla="*/ 510068 w 510068"/>
              <a:gd name="connsiteY6" fmla="*/ 0 h 5082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510068" h="508276">
                <a:moveTo>
                  <a:pt x="510068" y="0"/>
                </a:moveTo>
                <a:lnTo>
                  <a:pt x="510068" y="508276"/>
                </a:lnTo>
                <a:lnTo>
                  <a:pt x="1792" y="508276"/>
                </a:lnTo>
                <a:cubicBezTo>
                  <a:pt x="1195" y="417678"/>
                  <a:pt x="597" y="327079"/>
                  <a:pt x="0" y="236481"/>
                </a:cubicBezTo>
                <a:lnTo>
                  <a:pt x="213948" y="236943"/>
                </a:lnTo>
                <a:cubicBezTo>
                  <a:pt x="213365" y="151339"/>
                  <a:pt x="215861" y="85604"/>
                  <a:pt x="215278" y="0"/>
                </a:cubicBezTo>
                <a:lnTo>
                  <a:pt x="510068" y="0"/>
                </a:lnTo>
                <a:close/>
              </a:path>
            </a:pathLst>
          </a:cu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496567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xit" presetSubtype="0" fill="hold" grpId="0" nodeType="withEffect">
                                  <p:stCondLst>
                                    <p:cond delay="12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6" grpId="0" animBg="1"/>
      <p:bldP spid="8" grpId="0" animBg="1"/>
      <p:bldP spid="10" grpId="0" animBg="1"/>
      <p:bldP spid="12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753" y="211355"/>
            <a:ext cx="1459906" cy="1008186"/>
          </a:xfrm>
          <a:prstGeom prst="rect">
            <a:avLst/>
          </a:prstGeom>
        </p:spPr>
      </p:pic>
      <p:sp>
        <p:nvSpPr>
          <p:cNvPr id="3" name="Rounded Rectangular Callout 2"/>
          <p:cNvSpPr/>
          <p:nvPr/>
        </p:nvSpPr>
        <p:spPr>
          <a:xfrm>
            <a:off x="2007071" y="177523"/>
            <a:ext cx="5157317" cy="709388"/>
          </a:xfrm>
          <a:prstGeom prst="wedgeRoundRectCallout">
            <a:avLst>
              <a:gd name="adj1" fmla="val -64386"/>
              <a:gd name="adj2" fmla="val 61179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My shape has </a:t>
            </a:r>
            <a:r>
              <a:rPr lang="en-GB" sz="3200" dirty="0">
                <a:solidFill>
                  <a:schemeClr val="tx1"/>
                </a:solidFill>
                <a:latin typeface="Comic Sans MS" panose="030F0702030302020204" pitchFamily="66" charset="0"/>
              </a:rPr>
              <a:t>5</a:t>
            </a:r>
            <a:r>
              <a:rPr lang="en-GB" sz="3200" dirty="0">
                <a:latin typeface="Comic Sans MS" panose="030F0702030302020204" pitchFamily="66" charset="0"/>
              </a:rPr>
              <a:t> vertices</a:t>
            </a:r>
            <a:endParaRPr lang="en-GB" sz="3200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56000" y="875577"/>
            <a:ext cx="1256072" cy="867421"/>
          </a:xfrm>
          <a:prstGeom prst="rect">
            <a:avLst/>
          </a:prstGeom>
        </p:spPr>
      </p:pic>
      <p:sp>
        <p:nvSpPr>
          <p:cNvPr id="5" name="Rounded Rectangular Callout 4"/>
          <p:cNvSpPr/>
          <p:nvPr/>
        </p:nvSpPr>
        <p:spPr>
          <a:xfrm>
            <a:off x="2007070" y="1033610"/>
            <a:ext cx="4512519" cy="709388"/>
          </a:xfrm>
          <a:prstGeom prst="wedgeRoundRectCallout">
            <a:avLst>
              <a:gd name="adj1" fmla="val 61455"/>
              <a:gd name="adj2" fmla="val 17866"/>
              <a:gd name="adj3" fmla="val 1666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But it has 10 sides</a:t>
            </a:r>
            <a:endParaRPr lang="en-GB" sz="3200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5388EB-8D18-5343-BDA6-C344E3C85452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059170" y="3461866"/>
            <a:ext cx="793526" cy="79352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B4893C8-53F4-BF4B-84A9-A69C1973BB04}"/>
              </a:ext>
            </a:extLst>
          </p:cNvPr>
          <p:cNvSpPr txBox="1"/>
          <p:nvPr/>
        </p:nvSpPr>
        <p:spPr>
          <a:xfrm>
            <a:off x="6699795" y="4255392"/>
            <a:ext cx="151227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3200" dirty="0">
                <a:latin typeface="Comic Sans MS" panose="030F0702030302020204" pitchFamily="66" charset="0"/>
              </a:rPr>
              <a:t>Have a think</a:t>
            </a:r>
          </a:p>
        </p:txBody>
      </p:sp>
      <p:sp>
        <p:nvSpPr>
          <p:cNvPr id="8" name="Oval 7"/>
          <p:cNvSpPr/>
          <p:nvPr/>
        </p:nvSpPr>
        <p:spPr>
          <a:xfrm>
            <a:off x="4100596" y="184320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 8"/>
          <p:cNvSpPr/>
          <p:nvPr/>
        </p:nvSpPr>
        <p:spPr>
          <a:xfrm>
            <a:off x="5983641" y="3219455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0" name="Oval 9"/>
          <p:cNvSpPr/>
          <p:nvPr/>
        </p:nvSpPr>
        <p:spPr>
          <a:xfrm>
            <a:off x="5275884" y="5548448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1" name="Oval 10"/>
          <p:cNvSpPr/>
          <p:nvPr/>
        </p:nvSpPr>
        <p:spPr>
          <a:xfrm>
            <a:off x="2966637" y="5548447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2" name="Oval 11"/>
          <p:cNvSpPr/>
          <p:nvPr/>
        </p:nvSpPr>
        <p:spPr>
          <a:xfrm>
            <a:off x="2217554" y="3260041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3" name="Oval 12"/>
          <p:cNvSpPr/>
          <p:nvPr/>
        </p:nvSpPr>
        <p:spPr>
          <a:xfrm>
            <a:off x="3522155" y="2934576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4" name="Oval 13"/>
          <p:cNvSpPr/>
          <p:nvPr/>
        </p:nvSpPr>
        <p:spPr>
          <a:xfrm>
            <a:off x="5124862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5" name="Oval 14"/>
          <p:cNvSpPr/>
          <p:nvPr/>
        </p:nvSpPr>
        <p:spPr>
          <a:xfrm>
            <a:off x="4100596" y="5067580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6" name="Oval 15"/>
          <p:cNvSpPr/>
          <p:nvPr/>
        </p:nvSpPr>
        <p:spPr>
          <a:xfrm>
            <a:off x="3107578" y="4264843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7" name="Oval 16"/>
          <p:cNvSpPr/>
          <p:nvPr/>
        </p:nvSpPr>
        <p:spPr>
          <a:xfrm>
            <a:off x="4752898" y="3011322"/>
            <a:ext cx="325465" cy="325465"/>
          </a:xfrm>
          <a:prstGeom prst="ellipse">
            <a:avLst/>
          </a:prstGeom>
          <a:solidFill>
            <a:schemeClr val="accent2"/>
          </a:solidFill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18" name="5-Point Star 17"/>
          <p:cNvSpPr/>
          <p:nvPr/>
        </p:nvSpPr>
        <p:spPr>
          <a:xfrm>
            <a:off x="2380286" y="1964787"/>
            <a:ext cx="3766088" cy="3766088"/>
          </a:xfrm>
          <a:prstGeom prst="star5">
            <a:avLst>
              <a:gd name="adj" fmla="val 26170"/>
              <a:gd name="hf" fmla="val 105146"/>
              <a:gd name="vf" fmla="val 110557"/>
            </a:avLst>
          </a:prstGeom>
          <a:ln w="28575"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144761852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 animBg="1"/>
      <p:bldP spid="9" grpId="0" animBg="1"/>
      <p:bldP spid="10" grpId="0" animBg="1"/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6.2|18|32.9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3.3|5|6.7|16.5|5.8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0.9|4.4|5.9|1.7|1.4|1|0.8|2.1|1.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.5|3|3.2|1.7|0.6|0.6|0.5|3.3|14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6.1|4.5|33.2|4|4.6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1.1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4|34.6|2.4|1.6|0.9|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15.1|9.4|1.3|1.1|0.9|0.7|6.1|1.2|0.8|0.8|0.9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IMING" val="|20.7|1.9|7.2|5.4|0.9|9.6|3.4|3.6|13.6|3.6"/>
</p:tagLst>
</file>

<file path=ppt/theme/theme1.xml><?xml version="1.0" encoding="utf-8"?>
<a:theme xmlns:a="http://schemas.openxmlformats.org/drawingml/2006/main" name="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noFill/>
        <a:ln w="28575"/>
      </a:spPr>
      <a:bodyPr rtlCol="0" anchor="ctr"/>
      <a:lstStyle>
        <a:defPPr algn="ctr">
          <a:defRPr/>
        </a:defPPr>
      </a:lstStyle>
      <a:style>
        <a:lnRef idx="2">
          <a:schemeClr val="dk1"/>
        </a:lnRef>
        <a:fillRef idx="1">
          <a:schemeClr val="lt1"/>
        </a:fillRef>
        <a:effectRef idx="0">
          <a:schemeClr val="dk1"/>
        </a:effectRef>
        <a:fontRef idx="minor">
          <a:schemeClr val="dk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Your tur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Your turn activity lesson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Get ready question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>
        <a:ln w="38100">
          <a:solidFill>
            <a:schemeClr val="tx1"/>
          </a:solidFill>
        </a:ln>
      </a:spPr>
      <a:bodyPr rtlCol="0" anchor="ctr"/>
      <a:lstStyle>
        <a:defPPr algn="ctr">
          <a:defRPr/>
        </a:defPPr>
      </a:lstStyle>
      <a:style>
        <a:lnRef idx="2">
          <a:schemeClr val="accent4">
            <a:shade val="50000"/>
          </a:schemeClr>
        </a:lnRef>
        <a:fillRef idx="1">
          <a:schemeClr val="accent4"/>
        </a:fillRef>
        <a:effectRef idx="0">
          <a:schemeClr val="accent4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1_Let's learn slides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10DC92D10A6294EB2D3BAE7684BF2FC" ma:contentTypeVersion="7" ma:contentTypeDescription="Create a new document." ma:contentTypeScope="" ma:versionID="d1bbd0e7118b8034b1837b1a97a3e8b1">
  <xsd:schema xmlns:xsd="http://www.w3.org/2001/XMLSchema" xmlns:xs="http://www.w3.org/2001/XMLSchema" xmlns:p="http://schemas.microsoft.com/office/2006/metadata/properties" xmlns:ns3="522d4c35-b548-4432-90ae-af4376e1c4b4" targetNamespace="http://schemas.microsoft.com/office/2006/metadata/properties" ma:root="true" ma:fieldsID="6327414cb3b5f93d160f991d0b6625f7" ns3:_="">
    <xsd:import namespace="522d4c35-b548-4432-90ae-af4376e1c4b4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AutoTags" minOccurs="0"/>
                <xsd:element ref="ns3:MediaServiceOCR" minOccurs="0"/>
                <xsd:element ref="ns3:MediaServiceGenerationTime" minOccurs="0"/>
                <xsd:element ref="ns3:MediaServiceEventHashCode" minOccurs="0"/>
                <xsd:element ref="ns3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2d4c35-b548-4432-90ae-af4376e1c4b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EFA976BF-BA58-4DED-B6CD-0D8A580477C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1727757-3061-47D3-99FD-9493F136DC43}">
  <ds:schemaRefs>
    <ds:schemaRef ds:uri="http://purl.org/dc/dcmitype/"/>
    <ds:schemaRef ds:uri="http://schemas.microsoft.com/office/infopath/2007/PartnerControls"/>
    <ds:schemaRef ds:uri="http://schemas.microsoft.com/office/2006/documentManagement/types"/>
    <ds:schemaRef ds:uri="http://purl.org/dc/elements/1.1/"/>
    <ds:schemaRef ds:uri="http://schemas.microsoft.com/office/2006/metadata/properties"/>
    <ds:schemaRef ds:uri="522d4c35-b548-4432-90ae-af4376e1c4b4"/>
    <ds:schemaRef ds:uri="http://purl.org/dc/terms/"/>
    <ds:schemaRef ds:uri="http://schemas.openxmlformats.org/package/2006/metadata/core-properties"/>
    <ds:schemaRef ds:uri="http://www.w3.org/XML/1998/namespace"/>
  </ds:schemaRefs>
</ds:datastoreItem>
</file>

<file path=customXml/itemProps3.xml><?xml version="1.0" encoding="utf-8"?>
<ds:datastoreItem xmlns:ds="http://schemas.openxmlformats.org/officeDocument/2006/customXml" ds:itemID="{972645BB-C536-4612-8AE4-E740337A994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2d4c35-b548-4432-90ae-af4376e1c4b4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11168</TotalTime>
  <Words>265</Words>
  <Application>Microsoft Office PowerPoint</Application>
  <PresentationFormat>On-screen Show (4:3)</PresentationFormat>
  <Paragraphs>45</Paragraphs>
  <Slides>10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5</vt:i4>
      </vt:variant>
      <vt:variant>
        <vt:lpstr>Slide Titles</vt:lpstr>
      </vt:variant>
      <vt:variant>
        <vt:i4>10</vt:i4>
      </vt:variant>
    </vt:vector>
  </HeadingPairs>
  <TitlesOfParts>
    <vt:vector size="18" baseType="lpstr">
      <vt:lpstr>Arial</vt:lpstr>
      <vt:lpstr>Calibri</vt:lpstr>
      <vt:lpstr>Comic Sans MS</vt:lpstr>
      <vt:lpstr>Let's learn slides</vt:lpstr>
      <vt:lpstr>Your turn</vt:lpstr>
      <vt:lpstr>Your turn activity lesson</vt:lpstr>
      <vt:lpstr>Get ready questions</vt:lpstr>
      <vt:lpstr>1_Let's learn slides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Catherine Clarke</dc:creator>
  <cp:lastModifiedBy>Hughes, V</cp:lastModifiedBy>
  <cp:revision>272</cp:revision>
  <dcterms:created xsi:type="dcterms:W3CDTF">2019-07-05T11:02:13Z</dcterms:created>
  <dcterms:modified xsi:type="dcterms:W3CDTF">2021-02-18T13:56:29Z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0x010100810DC92D10A6294EB2D3BAE7684BF2FC</vt:lpwstr>
  </property>
</Properties>
</file>