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4"/>
    <p:sldMasterId id="2147483677" r:id="rId5"/>
    <p:sldMasterId id="2147483679" r:id="rId6"/>
    <p:sldMasterId id="2147483682" r:id="rId7"/>
  </p:sldMasterIdLst>
  <p:notesMasterIdLst>
    <p:notesMasterId r:id="rId14"/>
  </p:notesMasterIdLst>
  <p:sldIdLst>
    <p:sldId id="308" r:id="rId8"/>
    <p:sldId id="311" r:id="rId9"/>
    <p:sldId id="304" r:id="rId10"/>
    <p:sldId id="309" r:id="rId11"/>
    <p:sldId id="314" r:id="rId12"/>
    <p:sldId id="315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52" userDrawn="1">
          <p15:clr>
            <a:srgbClr val="A4A3A4"/>
          </p15:clr>
        </p15:guide>
        <p15:guide id="2" pos="1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  <a:srgbClr val="000000"/>
    <a:srgbClr val="E82C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3952"/>
        <p:guide pos="1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25/01/2021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6.png"/><Relationship Id="rId5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7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Relationship Id="rId9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9545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86544"/>
            <a:ext cx="749747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How many does each tally represent?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a)                   b)</a:t>
            </a:r>
          </a:p>
          <a:p>
            <a:r>
              <a:rPr lang="en-GB" sz="1400" dirty="0">
                <a:latin typeface="Comic Sans MS" panose="030F0702030302020204" pitchFamily="66" charset="0"/>
                <a:cs typeface="Calibri" panose="020F0502020204030204" pitchFamily="34" charset="0"/>
              </a:rPr>
              <a:t>       </a:t>
            </a:r>
            <a:endParaRPr lang="en-GB" sz="60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4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Draw tallies to show</a:t>
            </a:r>
          </a:p>
          <a:p>
            <a:pPr marL="514350" indent="-514350">
              <a:buAutoNum type="arabicParenR" startAt="2"/>
            </a:pPr>
            <a:endParaRPr lang="en-GB" sz="1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	 a) 7               b) 11</a:t>
            </a:r>
          </a:p>
          <a:p>
            <a:endParaRPr lang="en-GB" sz="12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3) 	 Complete the tally chart.</a:t>
            </a:r>
          </a:p>
          <a:p>
            <a:r>
              <a:rPr lang="en-GB" sz="2800" dirty="0">
                <a:latin typeface="Comic Sans MS" panose="030F0702030302020204" pitchFamily="66" charset="0"/>
                <a:cs typeface="Calibri" panose="020F0502020204030204" pitchFamily="34" charset="0"/>
              </a:rPr>
              <a:t>      </a:t>
            </a: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endParaRPr lang="en-GB" sz="2800" dirty="0">
              <a:latin typeface="Comic Sans MS" panose="030F0702030302020204" pitchFamily="66" charset="0"/>
              <a:cs typeface="Calibri" panose="020F0502020204030204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1576842" y="1040588"/>
            <a:ext cx="965114" cy="483326"/>
            <a:chOff x="1611579" y="5272556"/>
            <a:chExt cx="965114" cy="483326"/>
          </a:xfrm>
        </p:grpSpPr>
        <p:grpSp>
          <p:nvGrpSpPr>
            <p:cNvPr id="85" name="Group 84"/>
            <p:cNvGrpSpPr/>
            <p:nvPr/>
          </p:nvGrpSpPr>
          <p:grpSpPr>
            <a:xfrm>
              <a:off x="1611579" y="5272556"/>
              <a:ext cx="504000" cy="483326"/>
              <a:chOff x="1611579" y="5272556"/>
              <a:chExt cx="504000" cy="483326"/>
            </a:xfrm>
          </p:grpSpPr>
          <p:cxnSp>
            <p:nvCxnSpPr>
              <p:cNvPr id="80" name="Straight Connector 79"/>
              <p:cNvCxnSpPr/>
              <p:nvPr/>
            </p:nvCxnSpPr>
            <p:spPr>
              <a:xfrm>
                <a:off x="1685601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>
                <a:off x="1800264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>
                <a:off x="1914927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>
                <a:off x="2029590" y="5272556"/>
                <a:ext cx="0" cy="483326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/>
              <p:cNvCxnSpPr/>
              <p:nvPr/>
            </p:nvCxnSpPr>
            <p:spPr>
              <a:xfrm>
                <a:off x="1611579" y="5311744"/>
                <a:ext cx="504000" cy="378823"/>
              </a:xfrm>
              <a:prstGeom prst="line">
                <a:avLst/>
              </a:prstGeom>
              <a:ln w="381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/>
            <p:cNvCxnSpPr/>
            <p:nvPr/>
          </p:nvCxnSpPr>
          <p:spPr>
            <a:xfrm>
              <a:off x="2276246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376395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476544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76693" y="5272556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4110544" y="1027524"/>
            <a:ext cx="504000" cy="483326"/>
            <a:chOff x="4145281" y="457200"/>
            <a:chExt cx="504000" cy="483326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725572" y="1022813"/>
            <a:ext cx="504000" cy="483326"/>
            <a:chOff x="4145281" y="457200"/>
            <a:chExt cx="504000" cy="483326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5325817" y="1016355"/>
            <a:ext cx="504000" cy="483326"/>
            <a:chOff x="4145281" y="457200"/>
            <a:chExt cx="504000" cy="483326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940258" y="1040588"/>
            <a:ext cx="504000" cy="483326"/>
            <a:chOff x="4145281" y="457200"/>
            <a:chExt cx="504000" cy="483326"/>
          </a:xfrm>
        </p:grpSpPr>
        <p:cxnSp>
          <p:nvCxnSpPr>
            <p:cNvPr id="110" name="Straight Connector 109"/>
            <p:cNvCxnSpPr/>
            <p:nvPr/>
          </p:nvCxnSpPr>
          <p:spPr>
            <a:xfrm>
              <a:off x="4219303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4333966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4448629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4563292" y="457200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4145281" y="496388"/>
              <a:ext cx="504000" cy="378823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653446" y="1027524"/>
            <a:ext cx="100149" cy="483326"/>
            <a:chOff x="6653446" y="1027524"/>
            <a:chExt cx="100149" cy="483326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6653446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6753595" y="1027524"/>
              <a:ext cx="0" cy="483326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aphicFrame>
        <p:nvGraphicFramePr>
          <p:cNvPr id="117" name="Table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011445"/>
              </p:ext>
            </p:extLst>
          </p:nvPr>
        </p:nvGraphicFramePr>
        <p:xfrm>
          <a:off x="3422865" y="3857290"/>
          <a:ext cx="4752781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655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1397223">
                  <a:extLst>
                    <a:ext uri="{9D8B030D-6E8A-4147-A177-3AD203B41FA5}">
                      <a16:colId xmlns:a16="http://schemas.microsoft.com/office/drawing/2014/main" val="2934031234"/>
                    </a:ext>
                  </a:extLst>
                </a:gridCol>
                <a:gridCol w="1194903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Button Colour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Tally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Total</a:t>
                      </a:r>
                      <a:endParaRPr lang="en-GB" sz="2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pink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blue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green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</a:tbl>
          </a:graphicData>
        </a:graphic>
      </p:graphicFrame>
      <p:pic>
        <p:nvPicPr>
          <p:cNvPr id="131" name="Picture 1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86" y="3751172"/>
            <a:ext cx="2631843" cy="2223172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2747908" y="1053542"/>
            <a:ext cx="411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058697" y="1053542"/>
            <a:ext cx="710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2163680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78343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239300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50766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089658" y="2411859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3844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2842949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95577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4710240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824903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939566" y="2354839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521555" y="2394027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86690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5401353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5516016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5630679" y="2354840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212668" y="2394028"/>
            <a:ext cx="504000" cy="378823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938276" y="2372671"/>
            <a:ext cx="0" cy="48332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416457" y="4280540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Straight Connector 64"/>
          <p:cNvCxnSpPr/>
          <p:nvPr/>
        </p:nvCxnSpPr>
        <p:spPr>
          <a:xfrm>
            <a:off x="6279656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6379805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6479954" y="437250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216821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6316970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6417119" y="5295610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6512433" y="5304377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6227049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6317142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407234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6497326" y="4843991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6168889" y="4870261"/>
            <a:ext cx="396000" cy="2539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6681951" y="4835234"/>
            <a:ext cx="0" cy="3240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7404804" y="4745191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7422505" y="5191272"/>
            <a:ext cx="1801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6960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9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64" grpId="0"/>
      <p:bldP spid="79" grpId="0"/>
      <p:bldP spid="1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377293"/>
              </p:ext>
            </p:extLst>
          </p:nvPr>
        </p:nvGraphicFramePr>
        <p:xfrm>
          <a:off x="979717" y="3646993"/>
          <a:ext cx="6222688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61587">
                  <a:extLst>
                    <a:ext uri="{9D8B030D-6E8A-4147-A177-3AD203B41FA5}">
                      <a16:colId xmlns:a16="http://schemas.microsoft.com/office/drawing/2014/main" val="1158947443"/>
                    </a:ext>
                  </a:extLst>
                </a:gridCol>
                <a:gridCol w="3861101">
                  <a:extLst>
                    <a:ext uri="{9D8B030D-6E8A-4147-A177-3AD203B41FA5}">
                      <a16:colId xmlns:a16="http://schemas.microsoft.com/office/drawing/2014/main" val="655446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Shape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36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Square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451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Triangle</a:t>
                      </a:r>
                      <a:r>
                        <a:rPr lang="en-GB" sz="2400" baseline="0" dirty="0">
                          <a:latin typeface="Comic Sans MS" panose="030F0702030302020204" pitchFamily="66" charset="0"/>
                        </a:rPr>
                        <a:t> 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19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Decagon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50688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latin typeface="Comic Sans MS" panose="030F0702030302020204" pitchFamily="66" charset="0"/>
                        </a:rPr>
                        <a:t>Trapezium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072746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   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1 shape</a:t>
                </a: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5251" y="3131070"/>
                <a:ext cx="3702911" cy="461665"/>
              </a:xfrm>
              <a:prstGeom prst="rect">
                <a:avLst/>
              </a:prstGeom>
              <a:blipFill>
                <a:blip r:embed="rId5"/>
                <a:stretch>
                  <a:fillRect l="-2636" t="-10667" b="-30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rapezoid 10"/>
          <p:cNvSpPr/>
          <p:nvPr/>
        </p:nvSpPr>
        <p:spPr>
          <a:xfrm rot="10800000">
            <a:off x="3816536" y="2348244"/>
            <a:ext cx="1069751" cy="685800"/>
          </a:xfrm>
          <a:prstGeom prst="trapezoid">
            <a:avLst>
              <a:gd name="adj" fmla="val 63095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5-Point Star 11"/>
          <p:cNvSpPr/>
          <p:nvPr/>
        </p:nvSpPr>
        <p:spPr>
          <a:xfrm>
            <a:off x="3884266" y="859991"/>
            <a:ext cx="934288" cy="934288"/>
          </a:xfrm>
          <a:prstGeom prst="star5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3" name="Isosceles Triangle 12"/>
          <p:cNvSpPr/>
          <p:nvPr/>
        </p:nvSpPr>
        <p:spPr>
          <a:xfrm>
            <a:off x="4225573" y="1638575"/>
            <a:ext cx="251675" cy="699364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0" name="Trapezoid 39"/>
          <p:cNvSpPr/>
          <p:nvPr/>
        </p:nvSpPr>
        <p:spPr>
          <a:xfrm rot="10800000">
            <a:off x="5336487" y="2118270"/>
            <a:ext cx="1412404" cy="905469"/>
          </a:xfrm>
          <a:prstGeom prst="trapezoid">
            <a:avLst>
              <a:gd name="adj" fmla="val 32619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>
            <a:off x="5851208" y="859649"/>
            <a:ext cx="551906" cy="1258621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grpSp>
        <p:nvGrpSpPr>
          <p:cNvPr id="26" name="Group 25"/>
          <p:cNvGrpSpPr/>
          <p:nvPr/>
        </p:nvGrpSpPr>
        <p:grpSpPr>
          <a:xfrm>
            <a:off x="5277395" y="3203849"/>
            <a:ext cx="311600" cy="311600"/>
            <a:chOff x="5235846" y="3162300"/>
            <a:chExt cx="394697" cy="39469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3467798" y="4174558"/>
            <a:ext cx="311600" cy="311600"/>
            <a:chOff x="5235846" y="3162300"/>
            <a:chExt cx="394697" cy="39469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763487" y="1719200"/>
            <a:ext cx="1314845" cy="131484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Isosceles Triangle 9"/>
          <p:cNvSpPr/>
          <p:nvPr/>
        </p:nvSpPr>
        <p:spPr>
          <a:xfrm>
            <a:off x="1750787" y="580723"/>
            <a:ext cx="1319329" cy="1137351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70" name="Picture 6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92397" flipH="1">
            <a:off x="581882" y="2845871"/>
            <a:ext cx="1022042" cy="716855"/>
          </a:xfrm>
          <a:prstGeom prst="rect">
            <a:avLst/>
          </a:prstGeom>
        </p:spPr>
      </p:pic>
      <p:grpSp>
        <p:nvGrpSpPr>
          <p:cNvPr id="74" name="Group 73"/>
          <p:cNvGrpSpPr/>
          <p:nvPr/>
        </p:nvGrpSpPr>
        <p:grpSpPr>
          <a:xfrm>
            <a:off x="3467798" y="4647681"/>
            <a:ext cx="311601" cy="311600"/>
            <a:chOff x="5235846" y="3162300"/>
            <a:chExt cx="394697" cy="394697"/>
          </a:xfrm>
        </p:grpSpPr>
        <p:cxnSp>
          <p:nvCxnSpPr>
            <p:cNvPr id="75" name="Straight Connector 7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1" name="Group 90"/>
          <p:cNvGrpSpPr/>
          <p:nvPr/>
        </p:nvGrpSpPr>
        <p:grpSpPr>
          <a:xfrm>
            <a:off x="3934428" y="4647681"/>
            <a:ext cx="311601" cy="311600"/>
            <a:chOff x="5235846" y="3162300"/>
            <a:chExt cx="394697" cy="394697"/>
          </a:xfrm>
        </p:grpSpPr>
        <p:cxnSp>
          <p:nvCxnSpPr>
            <p:cNvPr id="92" name="Straight Connector 91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4" name="Group 93"/>
          <p:cNvGrpSpPr/>
          <p:nvPr/>
        </p:nvGrpSpPr>
        <p:grpSpPr>
          <a:xfrm>
            <a:off x="3467798" y="5099106"/>
            <a:ext cx="311601" cy="311600"/>
            <a:chOff x="5235846" y="3162300"/>
            <a:chExt cx="394697" cy="394697"/>
          </a:xfrm>
        </p:grpSpPr>
        <p:cxnSp>
          <p:nvCxnSpPr>
            <p:cNvPr id="95" name="Straight Connector 94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7" name="Group 96"/>
          <p:cNvGrpSpPr/>
          <p:nvPr/>
        </p:nvGrpSpPr>
        <p:grpSpPr>
          <a:xfrm>
            <a:off x="4395531" y="4647681"/>
            <a:ext cx="311601" cy="311600"/>
            <a:chOff x="5235846" y="3162300"/>
            <a:chExt cx="394697" cy="394697"/>
          </a:xfrm>
        </p:grpSpPr>
        <p:cxnSp>
          <p:nvCxnSpPr>
            <p:cNvPr id="98" name="Straight Connector 97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3467798" y="5554709"/>
            <a:ext cx="311601" cy="311600"/>
            <a:chOff x="5235846" y="3162300"/>
            <a:chExt cx="394697" cy="394697"/>
          </a:xfrm>
        </p:grpSpPr>
        <p:cxnSp>
          <p:nvCxnSpPr>
            <p:cNvPr id="101" name="Straight Connector 100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3935260" y="5554709"/>
            <a:ext cx="311601" cy="311600"/>
            <a:chOff x="5235846" y="3162300"/>
            <a:chExt cx="394697" cy="394697"/>
          </a:xfrm>
        </p:grpSpPr>
        <p:cxnSp>
          <p:nvCxnSpPr>
            <p:cNvPr id="104" name="Straight Connector 103"/>
            <p:cNvCxnSpPr/>
            <p:nvPr/>
          </p:nvCxnSpPr>
          <p:spPr>
            <a:xfrm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H="1">
              <a:off x="5235846" y="3162300"/>
              <a:ext cx="394697" cy="394697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D7D31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472C4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AD47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9470" y="52231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334" y="53658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  <a:cs typeface="Calibri" panose="020F0502020204030204" pitchFamily="34" charset="0"/>
              </a:rPr>
              <a:t>Have a think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245963"/>
              </p:ext>
            </p:extLst>
          </p:nvPr>
        </p:nvGraphicFramePr>
        <p:xfrm>
          <a:off x="482946" y="555159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Minutes spent</a:t>
                      </a:r>
                      <a:r>
                        <a:rPr lang="en-GB" sz="2800" b="0" baseline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reading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0113786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7"/>
                <a:stretch>
                  <a:fillRect l="-2492" t="-10526" r="-1402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156" y="2222141"/>
            <a:ext cx="1275496" cy="894626"/>
          </a:xfrm>
          <a:prstGeom prst="rect">
            <a:avLst/>
          </a:prstGeom>
        </p:spPr>
      </p:pic>
      <p:sp>
        <p:nvSpPr>
          <p:cNvPr id="47" name="Rectangle 46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2993383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3641712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4290041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4938370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5586699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235028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6883357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7531685" y="4649417"/>
            <a:ext cx="395532" cy="40895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574766" y="5827466"/>
            <a:ext cx="6854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Do you think this pictogram is correct?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13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 animBg="1"/>
      <p:bldP spid="7" grpId="0"/>
      <p:bldP spid="10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086" y="538163"/>
            <a:ext cx="7594635" cy="4605338"/>
          </a:xfrm>
          <a:prstGeom prst="rect">
            <a:avLst/>
          </a:prstGeom>
        </p:spPr>
      </p:pic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890930"/>
              </p:ext>
            </p:extLst>
          </p:nvPr>
        </p:nvGraphicFramePr>
        <p:xfrm>
          <a:off x="482946" y="3045976"/>
          <a:ext cx="7492654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2654">
                  <a:extLst>
                    <a:ext uri="{9D8B030D-6E8A-4147-A177-3AD203B41FA5}">
                      <a16:colId xmlns:a16="http://schemas.microsoft.com/office/drawing/2014/main" val="1263891223"/>
                    </a:ext>
                  </a:extLst>
                </a:gridCol>
                <a:gridCol w="5080000">
                  <a:extLst>
                    <a:ext uri="{9D8B030D-6E8A-4147-A177-3AD203B41FA5}">
                      <a16:colId xmlns:a16="http://schemas.microsoft.com/office/drawing/2014/main" val="378700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6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Monday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004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81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1488020"/>
                  </a:ext>
                </a:extLst>
              </a:tr>
            </a:tbl>
          </a:graphicData>
        </a:graphic>
      </p:graphicFrame>
      <p:sp>
        <p:nvSpPr>
          <p:cNvPr id="69" name="Rectangle 68"/>
          <p:cNvSpPr/>
          <p:nvPr/>
        </p:nvSpPr>
        <p:spPr>
          <a:xfrm>
            <a:off x="2902238" y="2948290"/>
            <a:ext cx="5174962" cy="605963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minute reading</a:t>
                </a:r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058" y="2983878"/>
                <a:ext cx="3916457" cy="461665"/>
              </a:xfrm>
              <a:prstGeom prst="rect">
                <a:avLst/>
              </a:prstGeom>
              <a:blipFill>
                <a:blip r:embed="rId6"/>
                <a:stretch>
                  <a:fillRect l="-2492" t="-10526" r="-1402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Rectangle 70"/>
          <p:cNvSpPr/>
          <p:nvPr/>
        </p:nvSpPr>
        <p:spPr>
          <a:xfrm>
            <a:off x="5296234" y="301855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93383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410920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828458" y="3648100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99026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40936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82845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24755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66664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08574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550483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5923933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343028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62122" y="4144922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299269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41179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383088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24998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466907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08817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5507266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5926361" y="4661541"/>
            <a:ext cx="291766" cy="38302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2706" y="5856572"/>
            <a:ext cx="685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Each symbol needs to be the same size so we can compare the information easily.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7104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7 L 5E-6 -0.4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0702" y="4254734"/>
            <a:ext cx="1427798" cy="17223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8744" y="2290587"/>
            <a:ext cx="1427798" cy="1568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63" y="4197023"/>
            <a:ext cx="1371025" cy="16907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42089"/>
            <a:ext cx="1334620" cy="1609923"/>
          </a:xfrm>
          <a:prstGeom prst="rect">
            <a:avLst/>
          </a:prstGeom>
        </p:spPr>
      </p:pic>
      <p:sp>
        <p:nvSpPr>
          <p:cNvPr id="2" name="Rounded Rectangular Callout 1"/>
          <p:cNvSpPr/>
          <p:nvPr/>
        </p:nvSpPr>
        <p:spPr>
          <a:xfrm>
            <a:off x="4206240" y="4767450"/>
            <a:ext cx="2560320" cy="696888"/>
          </a:xfrm>
          <a:prstGeom prst="wedgeRoundRectCallout">
            <a:avLst>
              <a:gd name="adj1" fmla="val 64881"/>
              <a:gd name="adj2" fmla="val 6784"/>
              <a:gd name="adj3" fmla="val 16667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been video calling our relatives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5335776" y="3625171"/>
            <a:ext cx="2058605" cy="696888"/>
          </a:xfrm>
          <a:prstGeom prst="wedgeRoundRectCallout">
            <a:avLst>
              <a:gd name="adj1" fmla="val 44370"/>
              <a:gd name="adj2" fmla="val -112500"/>
              <a:gd name="adj3" fmla="val 1666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We’ve called 5 grandmas!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1170438" y="3667091"/>
            <a:ext cx="2560320" cy="696888"/>
          </a:xfrm>
          <a:prstGeom prst="wedgeRoundRectCallout">
            <a:avLst>
              <a:gd name="adj1" fmla="val -50377"/>
              <a:gd name="adj2" fmla="val -83871"/>
              <a:gd name="adj3" fmla="val 16667"/>
            </a:avLst>
          </a:prstGeom>
          <a:ln>
            <a:solidFill>
              <a:srgbClr val="00B0F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And twice as many uncles as grandmas!</a:t>
            </a:r>
          </a:p>
        </p:txBody>
      </p:sp>
      <p:sp>
        <p:nvSpPr>
          <p:cNvPr id="12" name="Rounded Rectangular Callout 11"/>
          <p:cNvSpPr/>
          <p:nvPr/>
        </p:nvSpPr>
        <p:spPr>
          <a:xfrm>
            <a:off x="1655088" y="5190860"/>
            <a:ext cx="2190129" cy="696888"/>
          </a:xfrm>
          <a:prstGeom prst="wedgeRoundRectCallout">
            <a:avLst>
              <a:gd name="adj1" fmla="val -59363"/>
              <a:gd name="adj2" fmla="val -43315"/>
              <a:gd name="adj3" fmla="val 16667"/>
            </a:avLst>
          </a:prstGeom>
          <a:ln>
            <a:solidFill>
              <a:srgbClr val="E5BC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But one less cousin than uncles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6077" y="70634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256077" y="736034"/>
            <a:ext cx="14123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Relatives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1256077" y="1130294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256077" y="1162497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Grandmas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2668384" y="1130294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ln>
                <a:noFill/>
              </a:ln>
            </p:spPr>
            <p:txBody>
              <a:bodyPr wrap="none">
                <a:spAutoFit/>
              </a:bodyPr>
              <a:lstStyle/>
              <a:p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Key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1 relative called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108" y="353847"/>
                <a:ext cx="3831498" cy="461665"/>
              </a:xfrm>
              <a:prstGeom prst="rect">
                <a:avLst/>
              </a:prstGeom>
              <a:blipFill>
                <a:blip r:embed="rId9"/>
                <a:stretch>
                  <a:fillRect l="-2385" t="-10526" r="-1590" b="-2894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100892" y="354051"/>
            <a:ext cx="221041" cy="414363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75011" y="1063253"/>
            <a:ext cx="445797" cy="366112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1256077" y="1553285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256077" y="1587871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Uncles</a:t>
            </a:r>
            <a:endParaRPr lang="en-GB" dirty="0"/>
          </a:p>
        </p:txBody>
      </p:sp>
      <p:sp>
        <p:nvSpPr>
          <p:cNvPr id="2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14215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668385" y="1553285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36277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512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6165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8110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96050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90572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2604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49731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70058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90384" y="1559857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1256077" y="1971929"/>
            <a:ext cx="1412308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1256078" y="2000252"/>
            <a:ext cx="141230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Comic Sans MS" panose="030F0702030302020204" pitchFamily="66" charset="0"/>
              </a:rPr>
              <a:t>Cousins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2668385" y="1971929"/>
            <a:ext cx="4310359" cy="42394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816587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2315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46475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06141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476360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88603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30635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730041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150368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6570694" y="1960260"/>
            <a:ext cx="191054" cy="358149"/>
          </a:xfrm>
          <a:prstGeom prst="corner">
            <a:avLst>
              <a:gd name="adj1" fmla="val 27647"/>
              <a:gd name="adj2" fmla="val 29875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53143" y="5977055"/>
            <a:ext cx="72034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How could we show the number of family members called in </a:t>
            </a:r>
            <a:r>
              <a:rPr lang="en-GB" smtClean="0">
                <a:latin typeface="HfW precursive bold" panose="00000500000000000000" pitchFamily="2" charset="0"/>
              </a:rPr>
              <a:t>a pictogram?</a:t>
            </a:r>
            <a:endParaRPr lang="en-GB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1459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9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8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4" dur="500" tmFilter="0, 0; .2, .5; .8, .5; 1, 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5" dur="250" autoRev="1" fill="hold"/>
                                        <p:tgtEl>
                                          <p:spTgt spid="5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2" presetClass="exit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09" dur="1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3" grpId="0" animBg="1"/>
      <p:bldP spid="4" grpId="0"/>
      <p:bldP spid="16" grpId="0" animBg="1"/>
      <p:bldP spid="17" grpId="0"/>
      <p:bldP spid="18" grpId="0" animBg="1"/>
      <p:bldP spid="19" grpId="0"/>
      <p:bldP spid="20" grpId="0" animBg="1"/>
      <p:bldP spid="21" grpId="0" animBg="1"/>
      <p:bldP spid="22" grpId="0" animBg="1"/>
      <p:bldP spid="23" grpId="0" animBg="1"/>
      <p:bldP spid="23" grpId="1" animBg="1"/>
      <p:bldP spid="24" grpId="0" animBg="1"/>
      <p:bldP spid="25" grpId="0" animBg="1"/>
      <p:bldP spid="26" grpId="0" animBg="1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2" grpId="1" animBg="1"/>
      <p:bldP spid="52" grpId="2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5.6|0.7|0.7|0.7|1.7|1.5|15|0.8|0.7|0.7|0.9|1.4|0.8|2.4|0.8|0.7|0.6|0.6|1.4|0.7|0.5|0.7|0.7|1.6|11.5|0.7|0.7|0.7|4.1|0.7|0.4|0.5|0.7|0.9|1.1|3.8|0.5|0.5|0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|4.8|0.7|0.6|0.7|2.8|6.1|1.2|0.4|0.6|0.6|2.4|0.4|5.6|0.3|0.3|0.3|0.3|2|0.3|0.2|0.2|0.4|3.1|7.6|0.5|0.4|2|3.1|0.3|0.4|0.4|0.6|1.9|1|1.7|0.4|0.2|0.3|0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1|31.9|8.6|10.6|4.6|4.5|4.1|3.1|6.5|3.6|7.4|5.1|7|5.4|17.9|2.1|1.2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|36.7|1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2.5|3.8|1.8|15.7|0.9|0.7|2.9|0.7|0.6|0.6|0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5.3|5.6|3.6|5.7|9.5|1.9|3.5|4.4|3.5|2.4|2.7|8.9|10.2|9.4|1.4|1.1|13.4|2.6|1.6|1.2|4.2|3.1|3.1|1.3|7.4|5|0.6|0.5|0.4|0.4|5.1|2.2|1.8|10.2|2.3|3.4|2"/>
</p:tagLst>
</file>

<file path=ppt/theme/theme1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11131</TotalTime>
  <Words>145</Words>
  <Application>Microsoft Office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Cambria Math</vt:lpstr>
      <vt:lpstr>Comic Sans MS</vt:lpstr>
      <vt:lpstr>HfW precursive bold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245</cp:revision>
  <dcterms:created xsi:type="dcterms:W3CDTF">2019-07-05T11:02:13Z</dcterms:created>
  <dcterms:modified xsi:type="dcterms:W3CDTF">2021-01-25T10:47:14Z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