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slideLayouts/slideLayout6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3" r:id="rId4"/>
    <p:sldMasterId id="2147483677" r:id="rId5"/>
    <p:sldMasterId id="2147483679" r:id="rId6"/>
    <p:sldMasterId id="2147483682" r:id="rId7"/>
    <p:sldMasterId id="2147483685" r:id="rId8"/>
  </p:sldMasterIdLst>
  <p:notesMasterIdLst>
    <p:notesMasterId r:id="rId19"/>
  </p:notesMasterIdLst>
  <p:sldIdLst>
    <p:sldId id="347" r:id="rId9"/>
    <p:sldId id="348" r:id="rId10"/>
    <p:sldId id="349" r:id="rId11"/>
    <p:sldId id="350" r:id="rId12"/>
    <p:sldId id="351" r:id="rId13"/>
    <p:sldId id="352" r:id="rId14"/>
    <p:sldId id="353" r:id="rId15"/>
    <p:sldId id="338" r:id="rId16"/>
    <p:sldId id="343" r:id="rId17"/>
    <p:sldId id="354" r:id="rId1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3674" userDrawn="1">
          <p15:clr>
            <a:srgbClr val="A4A3A4"/>
          </p15:clr>
        </p15:guide>
        <p15:guide id="3" orient="horz" pos="1525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m Shutkever" initials="SS" lastIdx="1" clrIdx="0">
    <p:extLst>
      <p:ext uri="{19B8F6BF-5375-455C-9EA6-DF929625EA0E}">
        <p15:presenceInfo xmlns:p15="http://schemas.microsoft.com/office/powerpoint/2012/main" userId="Sam Shutkev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F6C5C"/>
    <a:srgbClr val="E6E6E6"/>
    <a:srgbClr val="E5BC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77" autoAdjust="0"/>
    <p:restoredTop sz="93613" autoAdjust="0"/>
  </p:normalViewPr>
  <p:slideViewPr>
    <p:cSldViewPr snapToGrid="0" snapToObjects="1">
      <p:cViewPr varScale="1">
        <p:scale>
          <a:sx n="73" d="100"/>
          <a:sy n="73" d="100"/>
        </p:scale>
        <p:origin x="1314" y="78"/>
      </p:cViewPr>
      <p:guideLst>
        <p:guide pos="3674"/>
        <p:guide orient="horz" pos="1525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5.xml"/><Relationship Id="rId18" Type="http://schemas.openxmlformats.org/officeDocument/2006/relationships/slide" Target="slides/slide10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4.xml"/><Relationship Id="rId17" Type="http://schemas.openxmlformats.org/officeDocument/2006/relationships/slide" Target="slides/slide9.xml"/><Relationship Id="rId2" Type="http://schemas.openxmlformats.org/officeDocument/2006/relationships/customXml" Target="../customXml/item2.xml"/><Relationship Id="rId16" Type="http://schemas.openxmlformats.org/officeDocument/2006/relationships/slide" Target="slides/slide8.xml"/><Relationship Id="rId20" Type="http://schemas.openxmlformats.org/officeDocument/2006/relationships/commentAuthors" Target="commentAuthor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3.xml"/><Relationship Id="rId24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7.xml"/><Relationship Id="rId23" Type="http://schemas.openxmlformats.org/officeDocument/2006/relationships/theme" Target="theme/theme1.xml"/><Relationship Id="rId10" Type="http://schemas.openxmlformats.org/officeDocument/2006/relationships/slide" Target="slides/slide2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1.xml"/><Relationship Id="rId14" Type="http://schemas.openxmlformats.org/officeDocument/2006/relationships/slide" Target="slides/slide6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D1BE4B4D-D867-492E-97B2-A4C94167F287}" type="datetimeFigureOut">
              <a:rPr lang="en-GB" smtClean="0"/>
              <a:pPr/>
              <a:t>01/02/2021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9A63A521-224D-4C95-824A-3CEFF92EB905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04774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010901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246388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sz="4000" u="none" baseline="0"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Have a go at questions 		 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7404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baseline="0"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Have a go at questions 	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449477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290594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798890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theme" Target="../theme/theme3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.jpg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picture containing table&#10;&#10;Description automatically generated">
            <a:extLst>
              <a:ext uri="{FF2B5EF4-FFF2-40B4-BE49-F238E27FC236}">
                <a16:creationId xmlns:a16="http://schemas.microsoft.com/office/drawing/2014/main" id="{D3D08606-BA4C-8046-935F-20760BC2766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4062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>
            <a:alpha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able&#10;&#10;Description automatically generated">
            <a:extLst>
              <a:ext uri="{FF2B5EF4-FFF2-40B4-BE49-F238E27FC236}">
                <a16:creationId xmlns:a16="http://schemas.microsoft.com/office/drawing/2014/main" id="{F33BA71E-3CF0-1E4E-BEEE-6280AD06DDC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0557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>
            <a:alpha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computer&#10;&#10;Description automatically generated">
            <a:extLst>
              <a:ext uri="{FF2B5EF4-FFF2-40B4-BE49-F238E27FC236}">
                <a16:creationId xmlns:a16="http://schemas.microsoft.com/office/drawing/2014/main" id="{3A3B0A72-DFF8-FC43-8B3B-B0D9C1468E83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234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>
            <a:alpha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close up of a logo&#10;&#10;Description automatically generated">
            <a:extLst>
              <a:ext uri="{FF2B5EF4-FFF2-40B4-BE49-F238E27FC236}">
                <a16:creationId xmlns:a16="http://schemas.microsoft.com/office/drawing/2014/main" id="{27FE0188-803D-CF41-A7C4-56C7E1D1B2A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424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able&#10;&#10;Description automatically generated">
            <a:extLst>
              <a:ext uri="{FF2B5EF4-FFF2-40B4-BE49-F238E27FC236}">
                <a16:creationId xmlns:a16="http://schemas.microsoft.com/office/drawing/2014/main" id="{F33BA71E-3CF0-1E4E-BEEE-6280AD06DDC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76306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Relationship Id="rId4" Type="http://schemas.openxmlformats.org/officeDocument/2006/relationships/image" Target="../media/image6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7" Type="http://schemas.openxmlformats.org/officeDocument/2006/relationships/image" Target="../media/image31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10.xml"/><Relationship Id="rId4" Type="http://schemas.openxmlformats.org/officeDocument/2006/relationships/image" Target="../media/image10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7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4" Type="http://schemas.openxmlformats.org/officeDocument/2006/relationships/image" Target="../media/image8.png"/><Relationship Id="rId9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7.png"/><Relationship Id="rId7" Type="http://schemas.openxmlformats.org/officeDocument/2006/relationships/image" Target="../media/image15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Relationship Id="rId9" Type="http://schemas.openxmlformats.org/officeDocument/2006/relationships/image" Target="../media/image17.png"/></Relationships>
</file>

<file path=ppt/slides/_rels/slide5.xml.rels><?xml version="1.0" encoding="UTF-8" standalone="yes"?>
<Relationships xmlns="http://schemas.openxmlformats.org/package/2006/relationships"><Relationship Id="rId7" Type="http://schemas.openxmlformats.org/officeDocument/2006/relationships/image" Target="../media/image8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Relationship Id="rId6" Type="http://schemas.openxmlformats.org/officeDocument/2006/relationships/image" Target="../media/image17.png"/></Relationships>
</file>

<file path=ppt/slides/_rels/slide6.xml.rels><?xml version="1.0" encoding="UTF-8" standalone="yes"?>
<Relationships xmlns="http://schemas.openxmlformats.org/package/2006/relationships"><Relationship Id="rId7" Type="http://schemas.openxmlformats.org/officeDocument/2006/relationships/image" Target="../media/image9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6.xml"/><Relationship Id="rId6" Type="http://schemas.openxmlformats.org/officeDocument/2006/relationships/image" Target="../media/image10.png"/><Relationship Id="rId5" Type="http://schemas.openxmlformats.org/officeDocument/2006/relationships/image" Target="../media/image18.png"/><Relationship Id="rId10" Type="http://schemas.openxmlformats.org/officeDocument/2006/relationships/image" Target="../media/image7.png"/><Relationship Id="rId9" Type="http://schemas.openxmlformats.org/officeDocument/2006/relationships/image" Target="../media/image20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7.xml"/><Relationship Id="rId6" Type="http://schemas.openxmlformats.org/officeDocument/2006/relationships/image" Target="../media/image9.png"/><Relationship Id="rId5" Type="http://schemas.openxmlformats.org/officeDocument/2006/relationships/image" Target="../media/image18.png"/><Relationship Id="rId10" Type="http://schemas.openxmlformats.org/officeDocument/2006/relationships/image" Target="../media/image11.png"/><Relationship Id="rId9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5.xml"/><Relationship Id="rId1" Type="http://schemas.openxmlformats.org/officeDocument/2006/relationships/tags" Target="../tags/tag8.xml"/><Relationship Id="rId5" Type="http://schemas.openxmlformats.org/officeDocument/2006/relationships/image" Target="../media/image22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png"/><Relationship Id="rId3" Type="http://schemas.openxmlformats.org/officeDocument/2006/relationships/image" Target="../media/image12.jpeg"/><Relationship Id="rId7" Type="http://schemas.openxmlformats.org/officeDocument/2006/relationships/image" Target="../media/image19.png"/><Relationship Id="rId2" Type="http://schemas.openxmlformats.org/officeDocument/2006/relationships/slideLayout" Target="../slideLayouts/slideLayout5.xml"/><Relationship Id="rId1" Type="http://schemas.openxmlformats.org/officeDocument/2006/relationships/tags" Target="../tags/tag9.xml"/><Relationship Id="rId6" Type="http://schemas.openxmlformats.org/officeDocument/2006/relationships/image" Target="../media/image16.png"/><Relationship Id="rId11" Type="http://schemas.openxmlformats.org/officeDocument/2006/relationships/image" Target="../media/image25.png"/><Relationship Id="rId5" Type="http://schemas.openxmlformats.org/officeDocument/2006/relationships/image" Target="../media/image14.png"/><Relationship Id="rId10" Type="http://schemas.openxmlformats.org/officeDocument/2006/relationships/image" Target="../media/image24.png"/><Relationship Id="rId4" Type="http://schemas.openxmlformats.org/officeDocument/2006/relationships/image" Target="../media/image13.png"/><Relationship Id="rId9" Type="http://schemas.openxmlformats.org/officeDocument/2006/relationships/image" Target="../media/image23.png"/><Relationship Id="rId14" Type="http://schemas.openxmlformats.org/officeDocument/2006/relationships/image" Target="../media/image3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83326" y="316855"/>
            <a:ext cx="7405452" cy="10002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  <a:cs typeface="Calibri" panose="020F0502020204030204" pitchFamily="34" charset="0"/>
              </a:rPr>
              <a:t>Which pictogram is correct? </a:t>
            </a:r>
          </a:p>
          <a:p>
            <a:pPr algn="ctr"/>
            <a:r>
              <a:rPr lang="en-GB" sz="2400" dirty="0">
                <a:latin typeface="Comic Sans MS" panose="030F0702030302020204" pitchFamily="66" charset="0"/>
                <a:cs typeface="Calibri" panose="020F0502020204030204" pitchFamily="34" charset="0"/>
              </a:rPr>
              <a:t>Why are the others incorrect?</a:t>
            </a:r>
            <a:endParaRPr lang="en-GB" sz="11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1100" dirty="0">
              <a:latin typeface="Comic Sans MS" panose="030F0702030302020204" pitchFamily="66" charset="0"/>
              <a:cs typeface="Calibri" panose="020F0502020204030204" pitchFamily="34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6707347"/>
              </p:ext>
            </p:extLst>
          </p:nvPr>
        </p:nvGraphicFramePr>
        <p:xfrm>
          <a:off x="1697155" y="1239205"/>
          <a:ext cx="5027672" cy="11887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60021">
                  <a:extLst>
                    <a:ext uri="{9D8B030D-6E8A-4147-A177-3AD203B41FA5}">
                      <a16:colId xmlns:a16="http://schemas.microsoft.com/office/drawing/2014/main" val="4010086473"/>
                    </a:ext>
                  </a:extLst>
                </a:gridCol>
                <a:gridCol w="3367651">
                  <a:extLst>
                    <a:ext uri="{9D8B030D-6E8A-4147-A177-3AD203B41FA5}">
                      <a16:colId xmlns:a16="http://schemas.microsoft.com/office/drawing/2014/main" val="391891469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Comic Sans MS" panose="030F0702030302020204" pitchFamily="66" charset="0"/>
                        </a:rPr>
                        <a:t>Sweets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Comic Sans MS" panose="030F0702030302020204" pitchFamily="66" charset="0"/>
                        </a:rPr>
                        <a:t>Number of sweets eaten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983411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Comic Sans MS" panose="030F0702030302020204" pitchFamily="66" charset="0"/>
                        </a:rPr>
                        <a:t>Raspberry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Comic Sans MS" panose="030F0702030302020204" pitchFamily="66" charset="0"/>
                        </a:rPr>
                        <a:t>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807434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Comic Sans MS" panose="030F0702030302020204" pitchFamily="66" charset="0"/>
                        </a:rPr>
                        <a:t>Apple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Comic Sans MS" panose="030F0702030302020204" pitchFamily="66" charset="0"/>
                        </a:rPr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63185811"/>
                  </a:ext>
                </a:extLst>
              </a:tr>
            </a:tbl>
          </a:graphicData>
        </a:graphic>
      </p:graphicFrame>
      <p:graphicFrame>
        <p:nvGraphicFramePr>
          <p:cNvPr id="18" name="Table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7551057"/>
              </p:ext>
            </p:extLst>
          </p:nvPr>
        </p:nvGraphicFramePr>
        <p:xfrm>
          <a:off x="344936" y="3054151"/>
          <a:ext cx="3613464" cy="7924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07664">
                  <a:extLst>
                    <a:ext uri="{9D8B030D-6E8A-4147-A177-3AD203B41FA5}">
                      <a16:colId xmlns:a16="http://schemas.microsoft.com/office/drawing/2014/main" val="4010086473"/>
                    </a:ext>
                  </a:extLst>
                </a:gridCol>
                <a:gridCol w="2205800">
                  <a:extLst>
                    <a:ext uri="{9D8B030D-6E8A-4147-A177-3AD203B41FA5}">
                      <a16:colId xmlns:a16="http://schemas.microsoft.com/office/drawing/2014/main" val="391891469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Comic Sans MS" panose="030F0702030302020204" pitchFamily="66" charset="0"/>
                        </a:rPr>
                        <a:t>Raspberry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omic Sans MS" panose="030F0702030302020204" pitchFamily="66" charset="0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07434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Comic Sans MS" panose="030F0702030302020204" pitchFamily="66" charset="0"/>
                        </a:rPr>
                        <a:t>Apple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omic Sans MS" panose="030F0702030302020204" pitchFamily="66" charset="0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3185811"/>
                  </a:ext>
                </a:extLst>
              </a:tr>
            </a:tbl>
          </a:graphicData>
        </a:graphic>
      </p:graphicFrame>
      <p:cxnSp>
        <p:nvCxnSpPr>
          <p:cNvPr id="19" name="Straight Connector 18"/>
          <p:cNvCxnSpPr/>
          <p:nvPr/>
        </p:nvCxnSpPr>
        <p:spPr>
          <a:xfrm>
            <a:off x="2447423" y="3090400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flipH="1">
            <a:off x="2391758" y="3131625"/>
            <a:ext cx="411758" cy="236866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2545495" y="3090400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2643568" y="3090400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2743457" y="3090837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2998990" y="3090400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3097063" y="3090400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3195135" y="3090400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>
            <a:off x="2447988" y="3473240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2546061" y="3473240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2644133" y="3473240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>
            <a:off x="2743457" y="3473240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graphicFrame>
        <p:nvGraphicFramePr>
          <p:cNvPr id="51" name="Table 5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3937692"/>
              </p:ext>
            </p:extLst>
          </p:nvPr>
        </p:nvGraphicFramePr>
        <p:xfrm>
          <a:off x="344936" y="4769067"/>
          <a:ext cx="3613464" cy="7924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15284">
                  <a:extLst>
                    <a:ext uri="{9D8B030D-6E8A-4147-A177-3AD203B41FA5}">
                      <a16:colId xmlns:a16="http://schemas.microsoft.com/office/drawing/2014/main" val="4010086473"/>
                    </a:ext>
                  </a:extLst>
                </a:gridCol>
                <a:gridCol w="2198180">
                  <a:extLst>
                    <a:ext uri="{9D8B030D-6E8A-4147-A177-3AD203B41FA5}">
                      <a16:colId xmlns:a16="http://schemas.microsoft.com/office/drawing/2014/main" val="391891469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Comic Sans MS" panose="030F0702030302020204" pitchFamily="66" charset="0"/>
                        </a:rPr>
                        <a:t>Raspberry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omic Sans MS" panose="030F0702030302020204" pitchFamily="66" charset="0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07434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Comic Sans MS" panose="030F0702030302020204" pitchFamily="66" charset="0"/>
                        </a:rPr>
                        <a:t>Apple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omic Sans MS" panose="030F0702030302020204" pitchFamily="66" charset="0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3185811"/>
                  </a:ext>
                </a:extLst>
              </a:tr>
            </a:tbl>
          </a:graphicData>
        </a:graphic>
      </p:graphicFrame>
      <p:graphicFrame>
        <p:nvGraphicFramePr>
          <p:cNvPr id="73" name="Table 7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7078227"/>
              </p:ext>
            </p:extLst>
          </p:nvPr>
        </p:nvGraphicFramePr>
        <p:xfrm>
          <a:off x="4377935" y="3054151"/>
          <a:ext cx="3613464" cy="7924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51365">
                  <a:extLst>
                    <a:ext uri="{9D8B030D-6E8A-4147-A177-3AD203B41FA5}">
                      <a16:colId xmlns:a16="http://schemas.microsoft.com/office/drawing/2014/main" val="4010086473"/>
                    </a:ext>
                  </a:extLst>
                </a:gridCol>
                <a:gridCol w="2162099">
                  <a:extLst>
                    <a:ext uri="{9D8B030D-6E8A-4147-A177-3AD203B41FA5}">
                      <a16:colId xmlns:a16="http://schemas.microsoft.com/office/drawing/2014/main" val="391891469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Comic Sans MS" panose="030F0702030302020204" pitchFamily="66" charset="0"/>
                        </a:rPr>
                        <a:t>Raspberry</a:t>
                      </a: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omic Sans MS" panose="030F0702030302020204" pitchFamily="66" charset="0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07434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Comic Sans MS" panose="030F0702030302020204" pitchFamily="66" charset="0"/>
                        </a:rPr>
                        <a:t>Apple</a:t>
                      </a: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omic Sans MS" panose="030F0702030302020204" pitchFamily="66" charset="0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3185811"/>
                  </a:ext>
                </a:extLst>
              </a:tr>
            </a:tbl>
          </a:graphicData>
        </a:graphic>
      </p:graphicFrame>
      <p:graphicFrame>
        <p:nvGraphicFramePr>
          <p:cNvPr id="94" name="Table 9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5305552"/>
              </p:ext>
            </p:extLst>
          </p:nvPr>
        </p:nvGraphicFramePr>
        <p:xfrm>
          <a:off x="4377935" y="4769067"/>
          <a:ext cx="3613464" cy="7924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43745">
                  <a:extLst>
                    <a:ext uri="{9D8B030D-6E8A-4147-A177-3AD203B41FA5}">
                      <a16:colId xmlns:a16="http://schemas.microsoft.com/office/drawing/2014/main" val="4010086473"/>
                    </a:ext>
                  </a:extLst>
                </a:gridCol>
                <a:gridCol w="2169719">
                  <a:extLst>
                    <a:ext uri="{9D8B030D-6E8A-4147-A177-3AD203B41FA5}">
                      <a16:colId xmlns:a16="http://schemas.microsoft.com/office/drawing/2014/main" val="391891469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Comic Sans MS" panose="030F0702030302020204" pitchFamily="66" charset="0"/>
                        </a:rPr>
                        <a:t>Raspberry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omic Sans MS" panose="030F0702030302020204" pitchFamily="66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07434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Comic Sans MS" panose="030F0702030302020204" pitchFamily="66" charset="0"/>
                        </a:rPr>
                        <a:t>Apple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omic Sans MS" panose="030F0702030302020204" pitchFamily="66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3185811"/>
                  </a:ext>
                </a:extLst>
              </a:tr>
            </a:tbl>
          </a:graphicData>
        </a:graphic>
      </p:graphicFrame>
      <p:pic>
        <p:nvPicPr>
          <p:cNvPr id="93" name="Picture 92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4484"/>
          <a:stretch/>
        </p:blipFill>
        <p:spPr>
          <a:xfrm rot="19306525">
            <a:off x="5895491" y="3147145"/>
            <a:ext cx="351699" cy="325559"/>
          </a:xfrm>
          <a:prstGeom prst="rect">
            <a:avLst/>
          </a:prstGeom>
        </p:spPr>
      </p:pic>
      <p:pic>
        <p:nvPicPr>
          <p:cNvPr id="113" name="Picture 11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306525">
            <a:off x="5836999" y="3393968"/>
            <a:ext cx="351699" cy="496917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20" name="TextBox 119"/>
              <p:cNvSpPr txBox="1"/>
              <p:nvPr/>
            </p:nvSpPr>
            <p:spPr>
              <a:xfrm>
                <a:off x="3047356" y="4046207"/>
                <a:ext cx="3012141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Key        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latin typeface="Cambria Math" panose="02040503050406030204" pitchFamily="18" charset="0"/>
                      </a:rPr>
                      <m:t>= 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1 sweet</a:t>
                </a:r>
              </a:p>
            </p:txBody>
          </p:sp>
        </mc:Choice>
        <mc:Fallback xmlns="">
          <p:sp>
            <p:nvSpPr>
              <p:cNvPr id="120" name="TextBox 1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7356" y="4046207"/>
                <a:ext cx="3012141" cy="461665"/>
              </a:xfrm>
              <a:prstGeom prst="rect">
                <a:avLst/>
              </a:prstGeom>
              <a:blipFill>
                <a:blip r:embed="rId8"/>
                <a:stretch>
                  <a:fillRect l="-3239" t="-10667" b="-30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23" name="Picture 122"/>
          <p:cNvPicPr>
            <a:picLocks noChangeAspect="1"/>
          </p:cNvPicPr>
          <p:nvPr/>
        </p:nvPicPr>
        <p:blipFill>
          <a:blip r:embed="rId4">
            <a:biLevel thresh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776100">
            <a:off x="3859292" y="4010955"/>
            <a:ext cx="351699" cy="496917"/>
          </a:xfrm>
          <a:prstGeom prst="rect">
            <a:avLst/>
          </a:prstGeom>
        </p:spPr>
      </p:pic>
      <p:pic>
        <p:nvPicPr>
          <p:cNvPr id="124" name="Picture 123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4484"/>
          <a:stretch/>
        </p:blipFill>
        <p:spPr>
          <a:xfrm rot="19306525">
            <a:off x="6628535" y="3147145"/>
            <a:ext cx="351699" cy="325559"/>
          </a:xfrm>
          <a:prstGeom prst="rect">
            <a:avLst/>
          </a:prstGeom>
        </p:spPr>
      </p:pic>
      <p:pic>
        <p:nvPicPr>
          <p:cNvPr id="125" name="Picture 124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4484"/>
          <a:stretch/>
        </p:blipFill>
        <p:spPr>
          <a:xfrm rot="19306525">
            <a:off x="7117231" y="3147145"/>
            <a:ext cx="351699" cy="325559"/>
          </a:xfrm>
          <a:prstGeom prst="rect">
            <a:avLst/>
          </a:prstGeom>
        </p:spPr>
      </p:pic>
      <p:pic>
        <p:nvPicPr>
          <p:cNvPr id="126" name="Picture 125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4484"/>
          <a:stretch/>
        </p:blipFill>
        <p:spPr>
          <a:xfrm rot="19306525">
            <a:off x="7605928" y="3147145"/>
            <a:ext cx="351699" cy="325559"/>
          </a:xfrm>
          <a:prstGeom prst="rect">
            <a:avLst/>
          </a:prstGeom>
        </p:spPr>
      </p:pic>
      <p:pic>
        <p:nvPicPr>
          <p:cNvPr id="127" name="Picture 126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4484"/>
          <a:stretch/>
        </p:blipFill>
        <p:spPr>
          <a:xfrm rot="19306525">
            <a:off x="7361579" y="3147145"/>
            <a:ext cx="351699" cy="325559"/>
          </a:xfrm>
          <a:prstGeom prst="rect">
            <a:avLst/>
          </a:prstGeom>
        </p:spPr>
      </p:pic>
      <p:pic>
        <p:nvPicPr>
          <p:cNvPr id="128" name="Picture 127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4484"/>
          <a:stretch/>
        </p:blipFill>
        <p:spPr>
          <a:xfrm rot="19306525">
            <a:off x="6384187" y="3147145"/>
            <a:ext cx="351699" cy="325559"/>
          </a:xfrm>
          <a:prstGeom prst="rect">
            <a:avLst/>
          </a:prstGeom>
        </p:spPr>
      </p:pic>
      <p:pic>
        <p:nvPicPr>
          <p:cNvPr id="129" name="Picture 128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4484"/>
          <a:stretch/>
        </p:blipFill>
        <p:spPr>
          <a:xfrm rot="19306525">
            <a:off x="6139839" y="3147145"/>
            <a:ext cx="351699" cy="325559"/>
          </a:xfrm>
          <a:prstGeom prst="rect">
            <a:avLst/>
          </a:prstGeom>
        </p:spPr>
      </p:pic>
      <p:pic>
        <p:nvPicPr>
          <p:cNvPr id="130" name="Picture 129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4484"/>
          <a:stretch/>
        </p:blipFill>
        <p:spPr>
          <a:xfrm rot="19306525">
            <a:off x="6872883" y="3147145"/>
            <a:ext cx="351699" cy="325559"/>
          </a:xfrm>
          <a:prstGeom prst="rect">
            <a:avLst/>
          </a:prstGeom>
        </p:spPr>
      </p:pic>
      <p:pic>
        <p:nvPicPr>
          <p:cNvPr id="131" name="Picture 13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306525">
            <a:off x="6082752" y="3401510"/>
            <a:ext cx="351699" cy="496917"/>
          </a:xfrm>
          <a:prstGeom prst="rect">
            <a:avLst/>
          </a:prstGeom>
        </p:spPr>
      </p:pic>
      <p:pic>
        <p:nvPicPr>
          <p:cNvPr id="132" name="Picture 13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306525">
            <a:off x="6323185" y="3401511"/>
            <a:ext cx="351699" cy="496917"/>
          </a:xfrm>
          <a:prstGeom prst="rect">
            <a:avLst/>
          </a:prstGeom>
        </p:spPr>
      </p:pic>
      <p:pic>
        <p:nvPicPr>
          <p:cNvPr id="133" name="Picture 13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306525">
            <a:off x="6568938" y="3409053"/>
            <a:ext cx="351699" cy="496917"/>
          </a:xfrm>
          <a:prstGeom prst="rect">
            <a:avLst/>
          </a:prstGeom>
        </p:spPr>
      </p:pic>
      <p:pic>
        <p:nvPicPr>
          <p:cNvPr id="134" name="Picture 133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4484"/>
          <a:stretch/>
        </p:blipFill>
        <p:spPr>
          <a:xfrm rot="19306525">
            <a:off x="1823216" y="4869767"/>
            <a:ext cx="351699" cy="325559"/>
          </a:xfrm>
          <a:prstGeom prst="rect">
            <a:avLst/>
          </a:prstGeom>
        </p:spPr>
      </p:pic>
      <p:pic>
        <p:nvPicPr>
          <p:cNvPr id="135" name="Picture 13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306525">
            <a:off x="1764724" y="5116590"/>
            <a:ext cx="351699" cy="496917"/>
          </a:xfrm>
          <a:prstGeom prst="rect">
            <a:avLst/>
          </a:prstGeom>
        </p:spPr>
      </p:pic>
      <p:pic>
        <p:nvPicPr>
          <p:cNvPr id="136" name="Picture 135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4484"/>
          <a:stretch/>
        </p:blipFill>
        <p:spPr>
          <a:xfrm rot="19306525">
            <a:off x="2556260" y="4869767"/>
            <a:ext cx="351699" cy="325559"/>
          </a:xfrm>
          <a:prstGeom prst="rect">
            <a:avLst/>
          </a:prstGeom>
        </p:spPr>
      </p:pic>
      <p:pic>
        <p:nvPicPr>
          <p:cNvPr id="140" name="Picture 139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4484"/>
          <a:stretch/>
        </p:blipFill>
        <p:spPr>
          <a:xfrm rot="19306525">
            <a:off x="2311912" y="4869767"/>
            <a:ext cx="351699" cy="325559"/>
          </a:xfrm>
          <a:prstGeom prst="rect">
            <a:avLst/>
          </a:prstGeom>
        </p:spPr>
      </p:pic>
      <p:pic>
        <p:nvPicPr>
          <p:cNvPr id="141" name="Picture 140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4484"/>
          <a:stretch/>
        </p:blipFill>
        <p:spPr>
          <a:xfrm rot="19306525">
            <a:off x="2067564" y="4869767"/>
            <a:ext cx="351699" cy="325559"/>
          </a:xfrm>
          <a:prstGeom prst="rect">
            <a:avLst/>
          </a:prstGeom>
        </p:spPr>
      </p:pic>
      <p:pic>
        <p:nvPicPr>
          <p:cNvPr id="146" name="Picture 145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4484"/>
          <a:stretch/>
        </p:blipFill>
        <p:spPr>
          <a:xfrm rot="19306525">
            <a:off x="5895491" y="4854683"/>
            <a:ext cx="351699" cy="325559"/>
          </a:xfrm>
          <a:prstGeom prst="rect">
            <a:avLst/>
          </a:prstGeom>
        </p:spPr>
      </p:pic>
      <p:pic>
        <p:nvPicPr>
          <p:cNvPr id="147" name="Picture 14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306525">
            <a:off x="5836999" y="5101506"/>
            <a:ext cx="351699" cy="496917"/>
          </a:xfrm>
          <a:prstGeom prst="rect">
            <a:avLst/>
          </a:prstGeom>
        </p:spPr>
      </p:pic>
      <p:pic>
        <p:nvPicPr>
          <p:cNvPr id="148" name="Picture 147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4484"/>
          <a:stretch/>
        </p:blipFill>
        <p:spPr>
          <a:xfrm rot="19306525">
            <a:off x="6628535" y="4854683"/>
            <a:ext cx="351699" cy="325559"/>
          </a:xfrm>
          <a:prstGeom prst="rect">
            <a:avLst/>
          </a:prstGeom>
        </p:spPr>
      </p:pic>
      <p:pic>
        <p:nvPicPr>
          <p:cNvPr id="152" name="Picture 151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4484"/>
          <a:stretch/>
        </p:blipFill>
        <p:spPr>
          <a:xfrm rot="19306525">
            <a:off x="6384187" y="4854683"/>
            <a:ext cx="351699" cy="325559"/>
          </a:xfrm>
          <a:prstGeom prst="rect">
            <a:avLst/>
          </a:prstGeom>
        </p:spPr>
      </p:pic>
      <p:pic>
        <p:nvPicPr>
          <p:cNvPr id="153" name="Picture 152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4484"/>
          <a:stretch/>
        </p:blipFill>
        <p:spPr>
          <a:xfrm rot="19306525">
            <a:off x="6139839" y="4854683"/>
            <a:ext cx="351699" cy="325559"/>
          </a:xfrm>
          <a:prstGeom prst="rect">
            <a:avLst/>
          </a:prstGeom>
        </p:spPr>
      </p:pic>
      <p:pic>
        <p:nvPicPr>
          <p:cNvPr id="155" name="Picture 15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306525">
            <a:off x="6082752" y="5109048"/>
            <a:ext cx="351699" cy="496917"/>
          </a:xfrm>
          <a:prstGeom prst="rect">
            <a:avLst/>
          </a:prstGeom>
        </p:spPr>
      </p:pic>
      <p:pic>
        <p:nvPicPr>
          <p:cNvPr id="52" name="Picture 5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306525">
            <a:off x="2027658" y="5109046"/>
            <a:ext cx="351699" cy="496917"/>
          </a:xfrm>
          <a:prstGeom prst="rect">
            <a:avLst/>
          </a:prstGeom>
        </p:spPr>
      </p:pic>
      <p:pic>
        <p:nvPicPr>
          <p:cNvPr id="53" name="Picture 5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306525">
            <a:off x="2273411" y="5116588"/>
            <a:ext cx="351699" cy="496917"/>
          </a:xfrm>
          <a:prstGeom prst="rect">
            <a:avLst/>
          </a:prstGeom>
        </p:spPr>
      </p:pic>
      <p:pic>
        <p:nvPicPr>
          <p:cNvPr id="54" name="Picture 5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306525">
            <a:off x="2513844" y="5116589"/>
            <a:ext cx="351699" cy="496917"/>
          </a:xfrm>
          <a:prstGeom prst="rect">
            <a:avLst/>
          </a:prstGeom>
        </p:spPr>
      </p:pic>
      <p:pic>
        <p:nvPicPr>
          <p:cNvPr id="55" name="Picture 5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306525">
            <a:off x="2759597" y="5124131"/>
            <a:ext cx="351699" cy="496917"/>
          </a:xfrm>
          <a:prstGeom prst="rect">
            <a:avLst/>
          </a:prstGeom>
        </p:spPr>
      </p:pic>
      <p:pic>
        <p:nvPicPr>
          <p:cNvPr id="56" name="Picture 5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306525">
            <a:off x="3023848" y="5116589"/>
            <a:ext cx="351699" cy="496917"/>
          </a:xfrm>
          <a:prstGeom prst="rect">
            <a:avLst/>
          </a:prstGeom>
        </p:spPr>
      </p:pic>
      <p:pic>
        <p:nvPicPr>
          <p:cNvPr id="57" name="Picture 5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306525">
            <a:off x="3269601" y="5124131"/>
            <a:ext cx="351699" cy="496917"/>
          </a:xfrm>
          <a:prstGeom prst="rect">
            <a:avLst/>
          </a:prstGeom>
        </p:spPr>
      </p:pic>
      <p:pic>
        <p:nvPicPr>
          <p:cNvPr id="58" name="Picture 5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306525">
            <a:off x="3558329" y="5116587"/>
            <a:ext cx="351699" cy="496917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157780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3" name="Table 3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0467615"/>
              </p:ext>
            </p:extLst>
          </p:nvPr>
        </p:nvGraphicFramePr>
        <p:xfrm>
          <a:off x="561632" y="415628"/>
          <a:ext cx="3828977" cy="1981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619728">
                  <a:extLst>
                    <a:ext uri="{9D8B030D-6E8A-4147-A177-3AD203B41FA5}">
                      <a16:colId xmlns:a16="http://schemas.microsoft.com/office/drawing/2014/main" val="1158947443"/>
                    </a:ext>
                  </a:extLst>
                </a:gridCol>
                <a:gridCol w="1209249">
                  <a:extLst>
                    <a:ext uri="{9D8B030D-6E8A-4147-A177-3AD203B41FA5}">
                      <a16:colId xmlns:a16="http://schemas.microsoft.com/office/drawing/2014/main" val="6554469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Comic Sans MS" panose="030F0702030302020204" pitchFamily="66" charset="0"/>
                        </a:rPr>
                        <a:t>Type</a:t>
                      </a:r>
                      <a:r>
                        <a:rPr lang="en-GB" sz="2000" baseline="0" dirty="0">
                          <a:latin typeface="Comic Sans MS" panose="030F0702030302020204" pitchFamily="66" charset="0"/>
                        </a:rPr>
                        <a:t> of vehicle</a:t>
                      </a:r>
                      <a:endParaRPr lang="en-GB" sz="2000" dirty="0">
                        <a:latin typeface="Comic Sans MS" panose="030F0702030302020204" pitchFamily="66" charset="0"/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Comic Sans MS" panose="030F0702030302020204" pitchFamily="66" charset="0"/>
                        </a:rPr>
                        <a:t>Total</a:t>
                      </a: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01368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Comic Sans MS" panose="030F0702030302020204" pitchFamily="66" charset="0"/>
                        </a:rPr>
                        <a:t>car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Comic Sans MS" panose="030F0702030302020204" pitchFamily="66" charset="0"/>
                        </a:rPr>
                        <a:t>12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864519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Comic Sans MS" panose="030F0702030302020204" pitchFamily="66" charset="0"/>
                        </a:rPr>
                        <a:t>bus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Comic Sans MS" panose="030F0702030302020204" pitchFamily="66" charset="0"/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91978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Comic Sans MS" panose="030F0702030302020204" pitchFamily="66" charset="0"/>
                        </a:rPr>
                        <a:t>lorry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Comic Sans MS" panose="030F0702030302020204" pitchFamily="66" charset="0"/>
                        </a:rPr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650688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Comic Sans MS" panose="030F0702030302020204" pitchFamily="66" charset="0"/>
                        </a:rPr>
                        <a:t>motorcycle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Comic Sans MS" panose="030F0702030302020204" pitchFamily="66" charset="0"/>
                        </a:rPr>
                        <a:t>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10727465"/>
                  </a:ext>
                </a:extLst>
              </a:tr>
            </a:tbl>
          </a:graphicData>
        </a:graphic>
      </p:graphicFrame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29470" y="5223112"/>
            <a:ext cx="747045" cy="74704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691894" y="5395930"/>
            <a:ext cx="209513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cs typeface="Calibri" panose="020F0502020204030204" pitchFamily="34" charset="0"/>
              </a:rPr>
              <a:t>Have a think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992397" flipH="1">
            <a:off x="505334" y="5231699"/>
            <a:ext cx="1252107" cy="878222"/>
          </a:xfrm>
          <a:prstGeom prst="rect">
            <a:avLst/>
          </a:prstGeom>
        </p:spPr>
      </p:pic>
      <p:graphicFrame>
        <p:nvGraphicFramePr>
          <p:cNvPr id="51" name="Table 5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04883845"/>
              </p:ext>
            </p:extLst>
          </p:nvPr>
        </p:nvGraphicFramePr>
        <p:xfrm>
          <a:off x="667512" y="2771775"/>
          <a:ext cx="6325885" cy="2286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400751">
                  <a:extLst>
                    <a:ext uri="{9D8B030D-6E8A-4147-A177-3AD203B41FA5}">
                      <a16:colId xmlns:a16="http://schemas.microsoft.com/office/drawing/2014/main" val="1158947443"/>
                    </a:ext>
                  </a:extLst>
                </a:gridCol>
                <a:gridCol w="3925134">
                  <a:extLst>
                    <a:ext uri="{9D8B030D-6E8A-4147-A177-3AD203B41FA5}">
                      <a16:colId xmlns:a16="http://schemas.microsoft.com/office/drawing/2014/main" val="6554469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Type</a:t>
                      </a:r>
                      <a:r>
                        <a:rPr lang="en-GB" sz="2400" baseline="0" dirty="0">
                          <a:latin typeface="Comic Sans MS" panose="030F0702030302020204" pitchFamily="66" charset="0"/>
                        </a:rPr>
                        <a:t> of vehicle</a:t>
                      </a:r>
                      <a:endParaRPr lang="en-GB" sz="2400" dirty="0">
                        <a:latin typeface="Comic Sans MS" panose="030F0702030302020204" pitchFamily="66" charset="0"/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01368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car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864519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bus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91978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lorry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650688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motorcycle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10727465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56" name="TextBox 55"/>
              <p:cNvSpPr txBox="1"/>
              <p:nvPr/>
            </p:nvSpPr>
            <p:spPr>
              <a:xfrm>
                <a:off x="5004554" y="2184956"/>
                <a:ext cx="3012141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omic Sans MS" panose="030F0702030302020204" pitchFamily="66" charset="0"/>
                  </a:rPr>
                  <a:t>Key      </a:t>
                </a:r>
                <a14:m>
                  <m:oMath xmlns:m="http://schemas.openxmlformats.org/officeDocument/2006/math">
                    <m:r>
                      <a:rPr kumimoji="0" lang="en-GB" sz="24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kumimoji="0" lang="en-GB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omic Sans MS" panose="030F0702030302020204" pitchFamily="66" charset="0"/>
                  </a:rPr>
                  <a:t> 2 vehicles</a:t>
                </a:r>
              </a:p>
            </p:txBody>
          </p:sp>
        </mc:Choice>
        <mc:Fallback xmlns="">
          <p:sp>
            <p:nvSpPr>
              <p:cNvPr id="56" name="TextBox 5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04554" y="2184956"/>
                <a:ext cx="3012141" cy="461665"/>
              </a:xfrm>
              <a:prstGeom prst="rect">
                <a:avLst/>
              </a:prstGeom>
              <a:blipFill>
                <a:blip r:embed="rId7"/>
                <a:stretch>
                  <a:fillRect l="-3239" t="-10526" r="-1215" b="-2894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7" name="Oval 56"/>
          <p:cNvSpPr/>
          <p:nvPr/>
        </p:nvSpPr>
        <p:spPr>
          <a:xfrm>
            <a:off x="5691894" y="2249187"/>
            <a:ext cx="324000" cy="324000"/>
          </a:xfrm>
          <a:prstGeom prst="ellipse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8" name="Rounded Rectangle 57"/>
          <p:cNvSpPr/>
          <p:nvPr/>
        </p:nvSpPr>
        <p:spPr>
          <a:xfrm>
            <a:off x="3457175" y="838185"/>
            <a:ext cx="644588" cy="360000"/>
          </a:xfrm>
          <a:prstGeom prst="roundRect">
            <a:avLst/>
          </a:prstGeom>
          <a:noFill/>
          <a:ln w="28575">
            <a:solidFill>
              <a:srgbClr val="E82C9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9" name="Oval 58"/>
          <p:cNvSpPr/>
          <p:nvPr/>
        </p:nvSpPr>
        <p:spPr>
          <a:xfrm>
            <a:off x="3438026" y="3295624"/>
            <a:ext cx="324000" cy="324000"/>
          </a:xfrm>
          <a:prstGeom prst="ellipse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0" name="Oval 59"/>
          <p:cNvSpPr/>
          <p:nvPr/>
        </p:nvSpPr>
        <p:spPr>
          <a:xfrm>
            <a:off x="3829658" y="3295624"/>
            <a:ext cx="324000" cy="324000"/>
          </a:xfrm>
          <a:prstGeom prst="ellipse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1" name="Oval 60"/>
          <p:cNvSpPr/>
          <p:nvPr/>
        </p:nvSpPr>
        <p:spPr>
          <a:xfrm>
            <a:off x="4221290" y="3295624"/>
            <a:ext cx="324000" cy="324000"/>
          </a:xfrm>
          <a:prstGeom prst="ellipse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2" name="Oval 61"/>
          <p:cNvSpPr/>
          <p:nvPr/>
        </p:nvSpPr>
        <p:spPr>
          <a:xfrm>
            <a:off x="4612922" y="3295624"/>
            <a:ext cx="324000" cy="324000"/>
          </a:xfrm>
          <a:prstGeom prst="ellipse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3" name="Oval 62"/>
          <p:cNvSpPr/>
          <p:nvPr/>
        </p:nvSpPr>
        <p:spPr>
          <a:xfrm>
            <a:off x="5004554" y="3295624"/>
            <a:ext cx="324000" cy="324000"/>
          </a:xfrm>
          <a:prstGeom prst="ellipse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4" name="Oval 63"/>
          <p:cNvSpPr/>
          <p:nvPr/>
        </p:nvSpPr>
        <p:spPr>
          <a:xfrm>
            <a:off x="5396186" y="3295624"/>
            <a:ext cx="324000" cy="324000"/>
          </a:xfrm>
          <a:prstGeom prst="ellipse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5" name="Oval 64"/>
          <p:cNvSpPr/>
          <p:nvPr/>
        </p:nvSpPr>
        <p:spPr>
          <a:xfrm>
            <a:off x="3438026" y="3750322"/>
            <a:ext cx="324000" cy="324000"/>
          </a:xfrm>
          <a:prstGeom prst="ellipse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7" name="Oval 66"/>
          <p:cNvSpPr/>
          <p:nvPr/>
        </p:nvSpPr>
        <p:spPr>
          <a:xfrm>
            <a:off x="3438026" y="4205020"/>
            <a:ext cx="324000" cy="324000"/>
          </a:xfrm>
          <a:prstGeom prst="ellipse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8" name="Oval 67"/>
          <p:cNvSpPr/>
          <p:nvPr/>
        </p:nvSpPr>
        <p:spPr>
          <a:xfrm>
            <a:off x="3822909" y="4207183"/>
            <a:ext cx="324000" cy="324000"/>
          </a:xfrm>
          <a:prstGeom prst="ellipse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1" name="Oval 70"/>
          <p:cNvSpPr/>
          <p:nvPr/>
        </p:nvSpPr>
        <p:spPr>
          <a:xfrm>
            <a:off x="3438026" y="4669714"/>
            <a:ext cx="324000" cy="324000"/>
          </a:xfrm>
          <a:prstGeom prst="ellipse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2" name="Oval 71"/>
          <p:cNvSpPr/>
          <p:nvPr/>
        </p:nvSpPr>
        <p:spPr>
          <a:xfrm>
            <a:off x="3822909" y="4669714"/>
            <a:ext cx="324000" cy="324000"/>
          </a:xfrm>
          <a:prstGeom prst="ellipse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3" name="Oval 72"/>
          <p:cNvSpPr/>
          <p:nvPr/>
        </p:nvSpPr>
        <p:spPr>
          <a:xfrm>
            <a:off x="4207792" y="4669714"/>
            <a:ext cx="324000" cy="324000"/>
          </a:xfrm>
          <a:prstGeom prst="ellipse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9" name="Rounded Rectangle 78"/>
          <p:cNvSpPr/>
          <p:nvPr/>
        </p:nvSpPr>
        <p:spPr>
          <a:xfrm>
            <a:off x="3457175" y="1226604"/>
            <a:ext cx="644588" cy="360000"/>
          </a:xfrm>
          <a:prstGeom prst="roundRect">
            <a:avLst/>
          </a:prstGeom>
          <a:noFill/>
          <a:ln w="28575">
            <a:solidFill>
              <a:srgbClr val="E82C9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0" name="Rounded Rectangle 79"/>
          <p:cNvSpPr/>
          <p:nvPr/>
        </p:nvSpPr>
        <p:spPr>
          <a:xfrm>
            <a:off x="3457175" y="1622349"/>
            <a:ext cx="644588" cy="360000"/>
          </a:xfrm>
          <a:prstGeom prst="roundRect">
            <a:avLst/>
          </a:prstGeom>
          <a:noFill/>
          <a:ln w="28575">
            <a:solidFill>
              <a:srgbClr val="E82C9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1" name="Rounded Rectangle 80"/>
          <p:cNvSpPr/>
          <p:nvPr/>
        </p:nvSpPr>
        <p:spPr>
          <a:xfrm>
            <a:off x="3457175" y="2026892"/>
            <a:ext cx="644588" cy="360000"/>
          </a:xfrm>
          <a:prstGeom prst="roundRect">
            <a:avLst/>
          </a:prstGeom>
          <a:noFill/>
          <a:ln w="28575">
            <a:solidFill>
              <a:srgbClr val="E82C9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2" name="Oval 81"/>
          <p:cNvSpPr/>
          <p:nvPr/>
        </p:nvSpPr>
        <p:spPr>
          <a:xfrm>
            <a:off x="4221290" y="4207309"/>
            <a:ext cx="324000" cy="324000"/>
          </a:xfrm>
          <a:prstGeom prst="ellipse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3" name="Rectangle 82"/>
          <p:cNvSpPr/>
          <p:nvPr/>
        </p:nvSpPr>
        <p:spPr>
          <a:xfrm>
            <a:off x="4390609" y="4189183"/>
            <a:ext cx="248348" cy="360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4" name="Oval 83"/>
          <p:cNvSpPr/>
          <p:nvPr/>
        </p:nvSpPr>
        <p:spPr>
          <a:xfrm>
            <a:off x="4622038" y="4687840"/>
            <a:ext cx="324000" cy="324000"/>
          </a:xfrm>
          <a:prstGeom prst="ellipse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5" name="Rectangle 84"/>
          <p:cNvSpPr/>
          <p:nvPr/>
        </p:nvSpPr>
        <p:spPr>
          <a:xfrm>
            <a:off x="4791357" y="4669714"/>
            <a:ext cx="248348" cy="360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777847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14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  <p:bldP spid="56" grpId="0"/>
      <p:bldP spid="57" grpId="0" animBg="1"/>
      <p:bldP spid="58" grpId="0" animBg="1"/>
      <p:bldP spid="58" grpId="1" animBg="1"/>
      <p:bldP spid="59" grpId="0" animBg="1"/>
      <p:bldP spid="60" grpId="0" animBg="1"/>
      <p:bldP spid="61" grpId="0" animBg="1"/>
      <p:bldP spid="62" grpId="0" animBg="1"/>
      <p:bldP spid="63" grpId="0" animBg="1"/>
      <p:bldP spid="64" grpId="0" animBg="1"/>
      <p:bldP spid="65" grpId="0" animBg="1"/>
      <p:bldP spid="67" grpId="0" animBg="1"/>
      <p:bldP spid="68" grpId="0" animBg="1"/>
      <p:bldP spid="71" grpId="0" animBg="1"/>
      <p:bldP spid="72" grpId="0" animBg="1"/>
      <p:bldP spid="73" grpId="0" animBg="1"/>
      <p:bldP spid="79" grpId="0" animBg="1"/>
      <p:bldP spid="79" grpId="1" animBg="1"/>
      <p:bldP spid="80" grpId="0" animBg="1"/>
      <p:bldP spid="80" grpId="1" animBg="1"/>
      <p:bldP spid="81" grpId="0" animBg="1"/>
      <p:bldP spid="82" grpId="0" animBg="1"/>
      <p:bldP spid="83" grpId="0" animBg="1"/>
      <p:bldP spid="84" grpId="0" animBg="1"/>
      <p:bldP spid="8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83326" y="316855"/>
            <a:ext cx="7405452" cy="10002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  <a:cs typeface="Calibri" panose="020F0502020204030204" pitchFamily="34" charset="0"/>
              </a:rPr>
              <a:t>Which pictogram is correct? </a:t>
            </a:r>
          </a:p>
          <a:p>
            <a:pPr algn="ctr"/>
            <a:r>
              <a:rPr lang="en-GB" sz="2400" dirty="0">
                <a:latin typeface="Comic Sans MS" panose="030F0702030302020204" pitchFamily="66" charset="0"/>
                <a:cs typeface="Calibri" panose="020F0502020204030204" pitchFamily="34" charset="0"/>
              </a:rPr>
              <a:t>Why are the others incorrect?</a:t>
            </a:r>
            <a:endParaRPr lang="en-GB" sz="11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1100" dirty="0">
              <a:latin typeface="Comic Sans MS" panose="030F0702030302020204" pitchFamily="66" charset="0"/>
              <a:cs typeface="Calibri" panose="020F0502020204030204" pitchFamily="34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6707347"/>
              </p:ext>
            </p:extLst>
          </p:nvPr>
        </p:nvGraphicFramePr>
        <p:xfrm>
          <a:off x="1697155" y="1239205"/>
          <a:ext cx="5027672" cy="11887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60021">
                  <a:extLst>
                    <a:ext uri="{9D8B030D-6E8A-4147-A177-3AD203B41FA5}">
                      <a16:colId xmlns:a16="http://schemas.microsoft.com/office/drawing/2014/main" val="4010086473"/>
                    </a:ext>
                  </a:extLst>
                </a:gridCol>
                <a:gridCol w="3367651">
                  <a:extLst>
                    <a:ext uri="{9D8B030D-6E8A-4147-A177-3AD203B41FA5}">
                      <a16:colId xmlns:a16="http://schemas.microsoft.com/office/drawing/2014/main" val="391891469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Comic Sans MS" panose="030F0702030302020204" pitchFamily="66" charset="0"/>
                        </a:rPr>
                        <a:t>Sweets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Comic Sans MS" panose="030F0702030302020204" pitchFamily="66" charset="0"/>
                        </a:rPr>
                        <a:t>Number of sweets eaten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983411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Comic Sans MS" panose="030F0702030302020204" pitchFamily="66" charset="0"/>
                        </a:rPr>
                        <a:t>Raspberry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Comic Sans MS" panose="030F0702030302020204" pitchFamily="66" charset="0"/>
                        </a:rPr>
                        <a:t>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807434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Comic Sans MS" panose="030F0702030302020204" pitchFamily="66" charset="0"/>
                        </a:rPr>
                        <a:t>Apple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Comic Sans MS" panose="030F0702030302020204" pitchFamily="66" charset="0"/>
                        </a:rPr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63185811"/>
                  </a:ext>
                </a:extLst>
              </a:tr>
            </a:tbl>
          </a:graphicData>
        </a:graphic>
      </p:graphicFrame>
      <p:graphicFrame>
        <p:nvGraphicFramePr>
          <p:cNvPr id="18" name="Table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7551057"/>
              </p:ext>
            </p:extLst>
          </p:nvPr>
        </p:nvGraphicFramePr>
        <p:xfrm>
          <a:off x="344936" y="3054151"/>
          <a:ext cx="3613464" cy="7924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07664">
                  <a:extLst>
                    <a:ext uri="{9D8B030D-6E8A-4147-A177-3AD203B41FA5}">
                      <a16:colId xmlns:a16="http://schemas.microsoft.com/office/drawing/2014/main" val="4010086473"/>
                    </a:ext>
                  </a:extLst>
                </a:gridCol>
                <a:gridCol w="2205800">
                  <a:extLst>
                    <a:ext uri="{9D8B030D-6E8A-4147-A177-3AD203B41FA5}">
                      <a16:colId xmlns:a16="http://schemas.microsoft.com/office/drawing/2014/main" val="391891469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Comic Sans MS" panose="030F0702030302020204" pitchFamily="66" charset="0"/>
                        </a:rPr>
                        <a:t>Raspberry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omic Sans MS" panose="030F0702030302020204" pitchFamily="66" charset="0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07434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Comic Sans MS" panose="030F0702030302020204" pitchFamily="66" charset="0"/>
                        </a:rPr>
                        <a:t>Apple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omic Sans MS" panose="030F0702030302020204" pitchFamily="66" charset="0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3185811"/>
                  </a:ext>
                </a:extLst>
              </a:tr>
            </a:tbl>
          </a:graphicData>
        </a:graphic>
      </p:graphicFrame>
      <p:cxnSp>
        <p:nvCxnSpPr>
          <p:cNvPr id="19" name="Straight Connector 18"/>
          <p:cNvCxnSpPr/>
          <p:nvPr/>
        </p:nvCxnSpPr>
        <p:spPr>
          <a:xfrm>
            <a:off x="2447423" y="3090400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flipH="1">
            <a:off x="2391758" y="3131625"/>
            <a:ext cx="411758" cy="236866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2545495" y="3090400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2643568" y="3090400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2743457" y="3090837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2998990" y="3090400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3097063" y="3090400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3195135" y="3090400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>
            <a:off x="2447988" y="3473240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2546061" y="3473240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2644133" y="3473240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>
            <a:off x="2743457" y="3473240"/>
            <a:ext cx="0" cy="30580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graphicFrame>
        <p:nvGraphicFramePr>
          <p:cNvPr id="51" name="Table 5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3937692"/>
              </p:ext>
            </p:extLst>
          </p:nvPr>
        </p:nvGraphicFramePr>
        <p:xfrm>
          <a:off x="344936" y="4769067"/>
          <a:ext cx="3613464" cy="7924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15284">
                  <a:extLst>
                    <a:ext uri="{9D8B030D-6E8A-4147-A177-3AD203B41FA5}">
                      <a16:colId xmlns:a16="http://schemas.microsoft.com/office/drawing/2014/main" val="4010086473"/>
                    </a:ext>
                  </a:extLst>
                </a:gridCol>
                <a:gridCol w="2198180">
                  <a:extLst>
                    <a:ext uri="{9D8B030D-6E8A-4147-A177-3AD203B41FA5}">
                      <a16:colId xmlns:a16="http://schemas.microsoft.com/office/drawing/2014/main" val="391891469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Comic Sans MS" panose="030F0702030302020204" pitchFamily="66" charset="0"/>
                        </a:rPr>
                        <a:t>Raspberry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omic Sans MS" panose="030F0702030302020204" pitchFamily="66" charset="0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07434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Comic Sans MS" panose="030F0702030302020204" pitchFamily="66" charset="0"/>
                        </a:rPr>
                        <a:t>Apple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omic Sans MS" panose="030F0702030302020204" pitchFamily="66" charset="0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3185811"/>
                  </a:ext>
                </a:extLst>
              </a:tr>
            </a:tbl>
          </a:graphicData>
        </a:graphic>
      </p:graphicFrame>
      <p:graphicFrame>
        <p:nvGraphicFramePr>
          <p:cNvPr id="73" name="Table 7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7078227"/>
              </p:ext>
            </p:extLst>
          </p:nvPr>
        </p:nvGraphicFramePr>
        <p:xfrm>
          <a:off x="4377935" y="3054151"/>
          <a:ext cx="3613464" cy="7924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51365">
                  <a:extLst>
                    <a:ext uri="{9D8B030D-6E8A-4147-A177-3AD203B41FA5}">
                      <a16:colId xmlns:a16="http://schemas.microsoft.com/office/drawing/2014/main" val="4010086473"/>
                    </a:ext>
                  </a:extLst>
                </a:gridCol>
                <a:gridCol w="2162099">
                  <a:extLst>
                    <a:ext uri="{9D8B030D-6E8A-4147-A177-3AD203B41FA5}">
                      <a16:colId xmlns:a16="http://schemas.microsoft.com/office/drawing/2014/main" val="391891469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Comic Sans MS" panose="030F0702030302020204" pitchFamily="66" charset="0"/>
                        </a:rPr>
                        <a:t>Raspberry</a:t>
                      </a: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omic Sans MS" panose="030F0702030302020204" pitchFamily="66" charset="0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07434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Comic Sans MS" panose="030F0702030302020204" pitchFamily="66" charset="0"/>
                        </a:rPr>
                        <a:t>Apple</a:t>
                      </a: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omic Sans MS" panose="030F0702030302020204" pitchFamily="66" charset="0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3185811"/>
                  </a:ext>
                </a:extLst>
              </a:tr>
            </a:tbl>
          </a:graphicData>
        </a:graphic>
      </p:graphicFrame>
      <p:graphicFrame>
        <p:nvGraphicFramePr>
          <p:cNvPr id="94" name="Table 9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5305552"/>
              </p:ext>
            </p:extLst>
          </p:nvPr>
        </p:nvGraphicFramePr>
        <p:xfrm>
          <a:off x="4377935" y="4769067"/>
          <a:ext cx="3613464" cy="7924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43745">
                  <a:extLst>
                    <a:ext uri="{9D8B030D-6E8A-4147-A177-3AD203B41FA5}">
                      <a16:colId xmlns:a16="http://schemas.microsoft.com/office/drawing/2014/main" val="4010086473"/>
                    </a:ext>
                  </a:extLst>
                </a:gridCol>
                <a:gridCol w="2169719">
                  <a:extLst>
                    <a:ext uri="{9D8B030D-6E8A-4147-A177-3AD203B41FA5}">
                      <a16:colId xmlns:a16="http://schemas.microsoft.com/office/drawing/2014/main" val="391891469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Comic Sans MS" panose="030F0702030302020204" pitchFamily="66" charset="0"/>
                        </a:rPr>
                        <a:t>Raspberry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omic Sans MS" panose="030F0702030302020204" pitchFamily="66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07434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Comic Sans MS" panose="030F0702030302020204" pitchFamily="66" charset="0"/>
                        </a:rPr>
                        <a:t>Apple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omic Sans MS" panose="030F0702030302020204" pitchFamily="66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3185811"/>
                  </a:ext>
                </a:extLst>
              </a:tr>
            </a:tbl>
          </a:graphicData>
        </a:graphic>
      </p:graphicFrame>
      <p:pic>
        <p:nvPicPr>
          <p:cNvPr id="93" name="Picture 92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4484"/>
          <a:stretch/>
        </p:blipFill>
        <p:spPr>
          <a:xfrm rot="19306525">
            <a:off x="5895491" y="3147145"/>
            <a:ext cx="351699" cy="325559"/>
          </a:xfrm>
          <a:prstGeom prst="rect">
            <a:avLst/>
          </a:prstGeom>
        </p:spPr>
      </p:pic>
      <p:pic>
        <p:nvPicPr>
          <p:cNvPr id="113" name="Picture 11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306525">
            <a:off x="5836999" y="3393968"/>
            <a:ext cx="351699" cy="496917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20" name="TextBox 119"/>
              <p:cNvSpPr txBox="1"/>
              <p:nvPr/>
            </p:nvSpPr>
            <p:spPr>
              <a:xfrm>
                <a:off x="3047356" y="4046207"/>
                <a:ext cx="3012141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Key        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latin typeface="Cambria Math" panose="02040503050406030204" pitchFamily="18" charset="0"/>
                      </a:rPr>
                      <m:t>= 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1 sweet</a:t>
                </a:r>
              </a:p>
            </p:txBody>
          </p:sp>
        </mc:Choice>
        <mc:Fallback xmlns="">
          <p:sp>
            <p:nvSpPr>
              <p:cNvPr id="120" name="TextBox 1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7356" y="4046207"/>
                <a:ext cx="3012141" cy="461665"/>
              </a:xfrm>
              <a:prstGeom prst="rect">
                <a:avLst/>
              </a:prstGeom>
              <a:blipFill>
                <a:blip r:embed="rId8"/>
                <a:stretch>
                  <a:fillRect l="-3239" t="-10667" b="-30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23" name="Picture 122"/>
          <p:cNvPicPr>
            <a:picLocks noChangeAspect="1"/>
          </p:cNvPicPr>
          <p:nvPr/>
        </p:nvPicPr>
        <p:blipFill>
          <a:blip r:embed="rId4">
            <a:biLevel thresh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776100">
            <a:off x="3859292" y="4010955"/>
            <a:ext cx="351699" cy="496917"/>
          </a:xfrm>
          <a:prstGeom prst="rect">
            <a:avLst/>
          </a:prstGeom>
        </p:spPr>
      </p:pic>
      <p:pic>
        <p:nvPicPr>
          <p:cNvPr id="124" name="Picture 123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4484"/>
          <a:stretch/>
        </p:blipFill>
        <p:spPr>
          <a:xfrm rot="19306525">
            <a:off x="6628535" y="3147145"/>
            <a:ext cx="351699" cy="325559"/>
          </a:xfrm>
          <a:prstGeom prst="rect">
            <a:avLst/>
          </a:prstGeom>
        </p:spPr>
      </p:pic>
      <p:pic>
        <p:nvPicPr>
          <p:cNvPr id="125" name="Picture 124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4484"/>
          <a:stretch/>
        </p:blipFill>
        <p:spPr>
          <a:xfrm rot="19306525">
            <a:off x="7117231" y="3147145"/>
            <a:ext cx="351699" cy="325559"/>
          </a:xfrm>
          <a:prstGeom prst="rect">
            <a:avLst/>
          </a:prstGeom>
        </p:spPr>
      </p:pic>
      <p:pic>
        <p:nvPicPr>
          <p:cNvPr id="126" name="Picture 125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4484"/>
          <a:stretch/>
        </p:blipFill>
        <p:spPr>
          <a:xfrm rot="19306525">
            <a:off x="7605928" y="3147145"/>
            <a:ext cx="351699" cy="325559"/>
          </a:xfrm>
          <a:prstGeom prst="rect">
            <a:avLst/>
          </a:prstGeom>
        </p:spPr>
      </p:pic>
      <p:pic>
        <p:nvPicPr>
          <p:cNvPr id="127" name="Picture 126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4484"/>
          <a:stretch/>
        </p:blipFill>
        <p:spPr>
          <a:xfrm rot="19306525">
            <a:off x="7361579" y="3147145"/>
            <a:ext cx="351699" cy="325559"/>
          </a:xfrm>
          <a:prstGeom prst="rect">
            <a:avLst/>
          </a:prstGeom>
        </p:spPr>
      </p:pic>
      <p:pic>
        <p:nvPicPr>
          <p:cNvPr id="128" name="Picture 127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4484"/>
          <a:stretch/>
        </p:blipFill>
        <p:spPr>
          <a:xfrm rot="19306525">
            <a:off x="6384187" y="3147145"/>
            <a:ext cx="351699" cy="325559"/>
          </a:xfrm>
          <a:prstGeom prst="rect">
            <a:avLst/>
          </a:prstGeom>
        </p:spPr>
      </p:pic>
      <p:pic>
        <p:nvPicPr>
          <p:cNvPr id="129" name="Picture 128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4484"/>
          <a:stretch/>
        </p:blipFill>
        <p:spPr>
          <a:xfrm rot="19306525">
            <a:off x="6139839" y="3147145"/>
            <a:ext cx="351699" cy="325559"/>
          </a:xfrm>
          <a:prstGeom prst="rect">
            <a:avLst/>
          </a:prstGeom>
        </p:spPr>
      </p:pic>
      <p:pic>
        <p:nvPicPr>
          <p:cNvPr id="130" name="Picture 129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4484"/>
          <a:stretch/>
        </p:blipFill>
        <p:spPr>
          <a:xfrm rot="19306525">
            <a:off x="6872883" y="3147145"/>
            <a:ext cx="351699" cy="325559"/>
          </a:xfrm>
          <a:prstGeom prst="rect">
            <a:avLst/>
          </a:prstGeom>
        </p:spPr>
      </p:pic>
      <p:pic>
        <p:nvPicPr>
          <p:cNvPr id="131" name="Picture 13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306525">
            <a:off x="6082752" y="3401510"/>
            <a:ext cx="351699" cy="496917"/>
          </a:xfrm>
          <a:prstGeom prst="rect">
            <a:avLst/>
          </a:prstGeom>
        </p:spPr>
      </p:pic>
      <p:pic>
        <p:nvPicPr>
          <p:cNvPr id="132" name="Picture 13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306525">
            <a:off x="6323185" y="3401511"/>
            <a:ext cx="351699" cy="496917"/>
          </a:xfrm>
          <a:prstGeom prst="rect">
            <a:avLst/>
          </a:prstGeom>
        </p:spPr>
      </p:pic>
      <p:pic>
        <p:nvPicPr>
          <p:cNvPr id="133" name="Picture 13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306525">
            <a:off x="6568938" y="3409053"/>
            <a:ext cx="351699" cy="496917"/>
          </a:xfrm>
          <a:prstGeom prst="rect">
            <a:avLst/>
          </a:prstGeom>
        </p:spPr>
      </p:pic>
      <p:pic>
        <p:nvPicPr>
          <p:cNvPr id="134" name="Picture 133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4484"/>
          <a:stretch/>
        </p:blipFill>
        <p:spPr>
          <a:xfrm rot="19306525">
            <a:off x="1823216" y="4869767"/>
            <a:ext cx="351699" cy="325559"/>
          </a:xfrm>
          <a:prstGeom prst="rect">
            <a:avLst/>
          </a:prstGeom>
        </p:spPr>
      </p:pic>
      <p:pic>
        <p:nvPicPr>
          <p:cNvPr id="135" name="Picture 13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306525">
            <a:off x="1764724" y="5116590"/>
            <a:ext cx="351699" cy="496917"/>
          </a:xfrm>
          <a:prstGeom prst="rect">
            <a:avLst/>
          </a:prstGeom>
        </p:spPr>
      </p:pic>
      <p:pic>
        <p:nvPicPr>
          <p:cNvPr id="136" name="Picture 135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4484"/>
          <a:stretch/>
        </p:blipFill>
        <p:spPr>
          <a:xfrm rot="19306525">
            <a:off x="2556260" y="4869767"/>
            <a:ext cx="351699" cy="325559"/>
          </a:xfrm>
          <a:prstGeom prst="rect">
            <a:avLst/>
          </a:prstGeom>
        </p:spPr>
      </p:pic>
      <p:pic>
        <p:nvPicPr>
          <p:cNvPr id="140" name="Picture 139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4484"/>
          <a:stretch/>
        </p:blipFill>
        <p:spPr>
          <a:xfrm rot="19306525">
            <a:off x="2311912" y="4869767"/>
            <a:ext cx="351699" cy="325559"/>
          </a:xfrm>
          <a:prstGeom prst="rect">
            <a:avLst/>
          </a:prstGeom>
        </p:spPr>
      </p:pic>
      <p:pic>
        <p:nvPicPr>
          <p:cNvPr id="141" name="Picture 140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4484"/>
          <a:stretch/>
        </p:blipFill>
        <p:spPr>
          <a:xfrm rot="19306525">
            <a:off x="2067564" y="4869767"/>
            <a:ext cx="351699" cy="325559"/>
          </a:xfrm>
          <a:prstGeom prst="rect">
            <a:avLst/>
          </a:prstGeom>
        </p:spPr>
      </p:pic>
      <p:pic>
        <p:nvPicPr>
          <p:cNvPr id="146" name="Picture 145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4484"/>
          <a:stretch/>
        </p:blipFill>
        <p:spPr>
          <a:xfrm rot="19306525">
            <a:off x="5895491" y="4854683"/>
            <a:ext cx="351699" cy="325559"/>
          </a:xfrm>
          <a:prstGeom prst="rect">
            <a:avLst/>
          </a:prstGeom>
        </p:spPr>
      </p:pic>
      <p:pic>
        <p:nvPicPr>
          <p:cNvPr id="147" name="Picture 14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306525">
            <a:off x="5836999" y="5101506"/>
            <a:ext cx="351699" cy="496917"/>
          </a:xfrm>
          <a:prstGeom prst="rect">
            <a:avLst/>
          </a:prstGeom>
        </p:spPr>
      </p:pic>
      <p:pic>
        <p:nvPicPr>
          <p:cNvPr id="148" name="Picture 147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4484"/>
          <a:stretch/>
        </p:blipFill>
        <p:spPr>
          <a:xfrm rot="19306525">
            <a:off x="6628535" y="4854683"/>
            <a:ext cx="351699" cy="325559"/>
          </a:xfrm>
          <a:prstGeom prst="rect">
            <a:avLst/>
          </a:prstGeom>
        </p:spPr>
      </p:pic>
      <p:pic>
        <p:nvPicPr>
          <p:cNvPr id="152" name="Picture 151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4484"/>
          <a:stretch/>
        </p:blipFill>
        <p:spPr>
          <a:xfrm rot="19306525">
            <a:off x="6384187" y="4854683"/>
            <a:ext cx="351699" cy="325559"/>
          </a:xfrm>
          <a:prstGeom prst="rect">
            <a:avLst/>
          </a:prstGeom>
        </p:spPr>
      </p:pic>
      <p:pic>
        <p:nvPicPr>
          <p:cNvPr id="153" name="Picture 152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4484"/>
          <a:stretch/>
        </p:blipFill>
        <p:spPr>
          <a:xfrm rot="19306525">
            <a:off x="6139839" y="4854683"/>
            <a:ext cx="351699" cy="325559"/>
          </a:xfrm>
          <a:prstGeom prst="rect">
            <a:avLst/>
          </a:prstGeom>
        </p:spPr>
      </p:pic>
      <p:pic>
        <p:nvPicPr>
          <p:cNvPr id="155" name="Picture 15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306525">
            <a:off x="6082752" y="5109048"/>
            <a:ext cx="351699" cy="496917"/>
          </a:xfrm>
          <a:prstGeom prst="rect">
            <a:avLst/>
          </a:prstGeom>
        </p:spPr>
      </p:pic>
      <p:sp>
        <p:nvSpPr>
          <p:cNvPr id="50" name="L-shape 18">
            <a:extLst>
              <a:ext uri="{FF2B5EF4-FFF2-40B4-BE49-F238E27FC236}">
                <a16:creationId xmlns:a16="http://schemas.microsoft.com/office/drawing/2014/main" id="{2733F7A2-12B9-584C-95AF-F625C822A2E9}"/>
              </a:ext>
            </a:extLst>
          </p:cNvPr>
          <p:cNvSpPr/>
          <p:nvPr/>
        </p:nvSpPr>
        <p:spPr>
          <a:xfrm rot="2125914" flipH="1">
            <a:off x="7592140" y="3049443"/>
            <a:ext cx="500666" cy="938545"/>
          </a:xfrm>
          <a:prstGeom prst="corner">
            <a:avLst>
              <a:gd name="adj1" fmla="val 27647"/>
              <a:gd name="adj2" fmla="val 29875"/>
            </a:avLst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2" name="Picture 5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306525">
            <a:off x="2027658" y="5109046"/>
            <a:ext cx="351699" cy="496917"/>
          </a:xfrm>
          <a:prstGeom prst="rect">
            <a:avLst/>
          </a:prstGeom>
        </p:spPr>
      </p:pic>
      <p:pic>
        <p:nvPicPr>
          <p:cNvPr id="53" name="Picture 5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306525">
            <a:off x="2273411" y="5116588"/>
            <a:ext cx="351699" cy="496917"/>
          </a:xfrm>
          <a:prstGeom prst="rect">
            <a:avLst/>
          </a:prstGeom>
        </p:spPr>
      </p:pic>
      <p:pic>
        <p:nvPicPr>
          <p:cNvPr id="54" name="Picture 5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306525">
            <a:off x="2513844" y="5116589"/>
            <a:ext cx="351699" cy="496917"/>
          </a:xfrm>
          <a:prstGeom prst="rect">
            <a:avLst/>
          </a:prstGeom>
        </p:spPr>
      </p:pic>
      <p:pic>
        <p:nvPicPr>
          <p:cNvPr id="55" name="Picture 5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306525">
            <a:off x="2759597" y="5124131"/>
            <a:ext cx="351699" cy="496917"/>
          </a:xfrm>
          <a:prstGeom prst="rect">
            <a:avLst/>
          </a:prstGeom>
        </p:spPr>
      </p:pic>
      <p:pic>
        <p:nvPicPr>
          <p:cNvPr id="56" name="Picture 5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306525">
            <a:off x="3023848" y="5116589"/>
            <a:ext cx="351699" cy="496917"/>
          </a:xfrm>
          <a:prstGeom prst="rect">
            <a:avLst/>
          </a:prstGeom>
        </p:spPr>
      </p:pic>
      <p:pic>
        <p:nvPicPr>
          <p:cNvPr id="57" name="Picture 5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306525">
            <a:off x="3269601" y="5124131"/>
            <a:ext cx="351699" cy="496917"/>
          </a:xfrm>
          <a:prstGeom prst="rect">
            <a:avLst/>
          </a:prstGeom>
        </p:spPr>
      </p:pic>
      <p:pic>
        <p:nvPicPr>
          <p:cNvPr id="58" name="Picture 5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306525">
            <a:off x="3558329" y="5116587"/>
            <a:ext cx="351699" cy="496917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6096973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76931" y="344713"/>
            <a:ext cx="7571158" cy="2339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Rosie and Amir have been making a pictogram of animals they saw on their walk.</a:t>
            </a:r>
          </a:p>
          <a:p>
            <a:endParaRPr lang="en-GB" sz="1200" dirty="0">
              <a:latin typeface="Comic Sans MS" panose="030F0702030302020204" pitchFamily="66" charset="0"/>
            </a:endParaRPr>
          </a:p>
          <a:p>
            <a:r>
              <a:rPr lang="en-GB" sz="2800" dirty="0">
                <a:latin typeface="Comic Sans MS" panose="030F0702030302020204" pitchFamily="66" charset="0"/>
              </a:rPr>
              <a:t>They saw 10 ostriches and 2 horses.</a:t>
            </a:r>
          </a:p>
          <a:p>
            <a:endParaRPr lang="en-GB" sz="1200" dirty="0">
              <a:latin typeface="Comic Sans MS" panose="030F0702030302020204" pitchFamily="66" charset="0"/>
            </a:endParaRPr>
          </a:p>
          <a:p>
            <a:r>
              <a:rPr lang="en-GB" sz="2800" dirty="0">
                <a:latin typeface="Comic Sans MS" panose="030F0702030302020204" pitchFamily="66" charset="0"/>
              </a:rPr>
              <a:t>Can you help to complete the pictogram?</a:t>
            </a:r>
          </a:p>
          <a:p>
            <a:endParaRPr lang="en-GB" sz="1000" dirty="0">
              <a:latin typeface="Comic Sans MS" panose="030F0702030302020204" pitchFamily="66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20854672"/>
              </p:ext>
            </p:extLst>
          </p:nvPr>
        </p:nvGraphicFramePr>
        <p:xfrm>
          <a:off x="1353470" y="3481285"/>
          <a:ext cx="5648155" cy="13716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16096">
                  <a:extLst>
                    <a:ext uri="{9D8B030D-6E8A-4147-A177-3AD203B41FA5}">
                      <a16:colId xmlns:a16="http://schemas.microsoft.com/office/drawing/2014/main" val="1158947443"/>
                    </a:ext>
                  </a:extLst>
                </a:gridCol>
                <a:gridCol w="3532059">
                  <a:extLst>
                    <a:ext uri="{9D8B030D-6E8A-4147-A177-3AD203B41FA5}">
                      <a16:colId xmlns:a16="http://schemas.microsoft.com/office/drawing/2014/main" val="293403123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Animals</a:t>
                      </a:r>
                      <a:endParaRPr lang="en-GB" sz="2400" dirty="0"/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01368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Ostriches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864519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Horses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4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9197832"/>
                  </a:ext>
                </a:extLst>
              </a:tr>
            </a:tbl>
          </a:graphicData>
        </a:graphic>
      </p:graphicFrame>
      <p:pic>
        <p:nvPicPr>
          <p:cNvPr id="39" name="Picture 3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0187" y="3657262"/>
            <a:ext cx="1427798" cy="1703113"/>
          </a:xfrm>
          <a:prstGeom prst="rect">
            <a:avLst/>
          </a:prstGeom>
        </p:spPr>
      </p:pic>
      <p:pic>
        <p:nvPicPr>
          <p:cNvPr id="46" name="Picture 4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24702" y="4998550"/>
            <a:ext cx="747045" cy="747045"/>
          </a:xfrm>
          <a:prstGeom prst="rect">
            <a:avLst/>
          </a:prstGeom>
        </p:spPr>
      </p:pic>
      <p:sp>
        <p:nvSpPr>
          <p:cNvPr id="47" name="TextBox 46"/>
          <p:cNvSpPr txBox="1"/>
          <p:nvPr/>
        </p:nvSpPr>
        <p:spPr>
          <a:xfrm>
            <a:off x="3991689" y="5129543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  <a:cs typeface="Calibri" panose="020F0502020204030204" pitchFamily="34" charset="0"/>
              </a:rPr>
              <a:t>Have a think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37"/>
              <p:cNvSpPr txBox="1"/>
              <p:nvPr/>
            </p:nvSpPr>
            <p:spPr>
              <a:xfrm>
                <a:off x="4418631" y="2810377"/>
                <a:ext cx="3012141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Key        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latin typeface="Cambria Math" panose="02040503050406030204" pitchFamily="18" charset="0"/>
                      </a:rPr>
                      <m:t>= 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1 animal</a:t>
                </a:r>
              </a:p>
            </p:txBody>
          </p:sp>
        </mc:Choice>
        <mc:Fallback xmlns="">
          <p:sp>
            <p:nvSpPr>
              <p:cNvPr id="38" name="TextBox 3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18631" y="2810377"/>
                <a:ext cx="3012141" cy="461665"/>
              </a:xfrm>
              <a:prstGeom prst="rect">
                <a:avLst/>
              </a:prstGeom>
              <a:blipFill>
                <a:blip r:embed="rId8"/>
                <a:stretch>
                  <a:fillRect l="-3239" t="-10526" b="-2894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8" name="Isosceles Triangle 47"/>
          <p:cNvSpPr/>
          <p:nvPr/>
        </p:nvSpPr>
        <p:spPr>
          <a:xfrm>
            <a:off x="5263447" y="2904049"/>
            <a:ext cx="318211" cy="274320"/>
          </a:xfrm>
          <a:prstGeom prst="triangle">
            <a:avLst/>
          </a:prstGeom>
          <a:solidFill>
            <a:srgbClr val="FFFF00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9" name="Isosceles Triangle 48"/>
          <p:cNvSpPr/>
          <p:nvPr/>
        </p:nvSpPr>
        <p:spPr>
          <a:xfrm>
            <a:off x="3564187" y="4029925"/>
            <a:ext cx="318211" cy="274320"/>
          </a:xfrm>
          <a:prstGeom prst="triangle">
            <a:avLst/>
          </a:prstGeom>
          <a:solidFill>
            <a:srgbClr val="FFFF00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0" name="Isosceles Triangle 49"/>
          <p:cNvSpPr/>
          <p:nvPr/>
        </p:nvSpPr>
        <p:spPr>
          <a:xfrm>
            <a:off x="3564187" y="4447970"/>
            <a:ext cx="318211" cy="274320"/>
          </a:xfrm>
          <a:prstGeom prst="triangle">
            <a:avLst/>
          </a:prstGeom>
          <a:solidFill>
            <a:srgbClr val="FFFF00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1" name="Isosceles Triangle 50"/>
          <p:cNvSpPr/>
          <p:nvPr/>
        </p:nvSpPr>
        <p:spPr>
          <a:xfrm>
            <a:off x="3997692" y="4024330"/>
            <a:ext cx="318211" cy="274320"/>
          </a:xfrm>
          <a:prstGeom prst="triangle">
            <a:avLst/>
          </a:prstGeom>
          <a:solidFill>
            <a:srgbClr val="FFFF00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2" name="Isosceles Triangle 51"/>
          <p:cNvSpPr/>
          <p:nvPr/>
        </p:nvSpPr>
        <p:spPr>
          <a:xfrm>
            <a:off x="3997692" y="4442375"/>
            <a:ext cx="318211" cy="274320"/>
          </a:xfrm>
          <a:prstGeom prst="triangle">
            <a:avLst/>
          </a:prstGeom>
          <a:solidFill>
            <a:srgbClr val="FFFF00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094" y="4158954"/>
            <a:ext cx="1395823" cy="1533527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9987318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 tmFilter="0, 0; .2, .5; .8, .5; 1, 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250" autoRev="1" fill="hold"/>
                                        <p:tgtEl>
                                          <p:spTgt spid="3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3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 tmFilter="0, 0; .2, .5; .8, .5; 1, 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" dur="250" autoRev="1" fill="hold"/>
                                        <p:tgtEl>
                                          <p:spTgt spid="4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26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 tmFilter="0, 0; .2, .5; .8, .5; 1, 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" dur="250" autoRev="1" fill="hold"/>
                                        <p:tgtEl>
                                          <p:spTgt spid="3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0" presetID="26" presetClass="emp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 tmFilter="0, 0; .2, .5; .8, .5; 1, 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2" dur="250" autoRev="1" fill="hold"/>
                                        <p:tgtEl>
                                          <p:spTgt spid="4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/>
      <p:bldP spid="47" grpId="1"/>
      <p:bldP spid="38" grpId="0"/>
      <p:bldP spid="38" grpId="1"/>
      <p:bldP spid="38" grpId="2"/>
      <p:bldP spid="48" grpId="0" animBg="1"/>
      <p:bldP spid="48" grpId="1" animBg="1"/>
      <p:bldP spid="48" grpId="2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76931" y="344713"/>
            <a:ext cx="7571158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They saw 10 ostriches and 2 horses.</a:t>
            </a:r>
          </a:p>
          <a:p>
            <a:endParaRPr lang="en-GB" sz="1200" dirty="0">
              <a:latin typeface="Comic Sans MS" panose="030F0702030302020204" pitchFamily="66" charset="0"/>
            </a:endParaRPr>
          </a:p>
          <a:p>
            <a:endParaRPr lang="en-GB" sz="1000" dirty="0">
              <a:latin typeface="Comic Sans MS" panose="030F0702030302020204" pitchFamily="66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20854672"/>
              </p:ext>
            </p:extLst>
          </p:nvPr>
        </p:nvGraphicFramePr>
        <p:xfrm>
          <a:off x="1353470" y="3481285"/>
          <a:ext cx="5648155" cy="13716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16096">
                  <a:extLst>
                    <a:ext uri="{9D8B030D-6E8A-4147-A177-3AD203B41FA5}">
                      <a16:colId xmlns:a16="http://schemas.microsoft.com/office/drawing/2014/main" val="1158947443"/>
                    </a:ext>
                  </a:extLst>
                </a:gridCol>
                <a:gridCol w="3532059">
                  <a:extLst>
                    <a:ext uri="{9D8B030D-6E8A-4147-A177-3AD203B41FA5}">
                      <a16:colId xmlns:a16="http://schemas.microsoft.com/office/drawing/2014/main" val="293403123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Animals</a:t>
                      </a:r>
                      <a:endParaRPr lang="en-GB" sz="2400" dirty="0"/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01368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Ostriches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864519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Horses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4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9197832"/>
                  </a:ext>
                </a:extLst>
              </a:tr>
            </a:tbl>
          </a:graphicData>
        </a:graphic>
      </p:graphicFrame>
      <p:pic>
        <p:nvPicPr>
          <p:cNvPr id="39" name="Picture 3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0187" y="3657262"/>
            <a:ext cx="1427798" cy="1703113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37"/>
              <p:cNvSpPr txBox="1"/>
              <p:nvPr/>
            </p:nvSpPr>
            <p:spPr>
              <a:xfrm>
                <a:off x="4418631" y="2810377"/>
                <a:ext cx="3012141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Key        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latin typeface="Cambria Math" panose="02040503050406030204" pitchFamily="18" charset="0"/>
                      </a:rPr>
                      <m:t>= 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1 animal</a:t>
                </a:r>
              </a:p>
            </p:txBody>
          </p:sp>
        </mc:Choice>
        <mc:Fallback xmlns="">
          <p:sp>
            <p:nvSpPr>
              <p:cNvPr id="38" name="TextBox 3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18631" y="2810377"/>
                <a:ext cx="3012141" cy="461665"/>
              </a:xfrm>
              <a:prstGeom prst="rect">
                <a:avLst/>
              </a:prstGeom>
              <a:blipFill>
                <a:blip r:embed="rId7"/>
                <a:stretch>
                  <a:fillRect l="-3239" t="-10526" b="-2894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8" name="Isosceles Triangle 47"/>
          <p:cNvSpPr/>
          <p:nvPr/>
        </p:nvSpPr>
        <p:spPr>
          <a:xfrm>
            <a:off x="5263447" y="2904049"/>
            <a:ext cx="318211" cy="274320"/>
          </a:xfrm>
          <a:prstGeom prst="triangle">
            <a:avLst/>
          </a:prstGeom>
          <a:solidFill>
            <a:srgbClr val="FFFF00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9" name="Isosceles Triangle 48"/>
          <p:cNvSpPr/>
          <p:nvPr/>
        </p:nvSpPr>
        <p:spPr>
          <a:xfrm>
            <a:off x="3564187" y="4029925"/>
            <a:ext cx="318211" cy="274320"/>
          </a:xfrm>
          <a:prstGeom prst="triangle">
            <a:avLst/>
          </a:prstGeom>
          <a:solidFill>
            <a:srgbClr val="FFFF00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0" name="Isosceles Triangle 49"/>
          <p:cNvSpPr/>
          <p:nvPr/>
        </p:nvSpPr>
        <p:spPr>
          <a:xfrm>
            <a:off x="3564187" y="4447970"/>
            <a:ext cx="318211" cy="274320"/>
          </a:xfrm>
          <a:prstGeom prst="triangle">
            <a:avLst/>
          </a:prstGeom>
          <a:solidFill>
            <a:srgbClr val="FFFF00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1" name="Isosceles Triangle 50"/>
          <p:cNvSpPr/>
          <p:nvPr/>
        </p:nvSpPr>
        <p:spPr>
          <a:xfrm>
            <a:off x="3997692" y="4024330"/>
            <a:ext cx="318211" cy="274320"/>
          </a:xfrm>
          <a:prstGeom prst="triangle">
            <a:avLst/>
          </a:prstGeom>
          <a:solidFill>
            <a:srgbClr val="FFFF00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2" name="Isosceles Triangle 51"/>
          <p:cNvSpPr/>
          <p:nvPr/>
        </p:nvSpPr>
        <p:spPr>
          <a:xfrm>
            <a:off x="3997692" y="4442375"/>
            <a:ext cx="318211" cy="274320"/>
          </a:xfrm>
          <a:prstGeom prst="triangle">
            <a:avLst/>
          </a:prstGeom>
          <a:solidFill>
            <a:srgbClr val="FFFF00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094" y="4158954"/>
            <a:ext cx="1395823" cy="1533527"/>
          </a:xfrm>
          <a:prstGeom prst="rect">
            <a:avLst/>
          </a:prstGeom>
        </p:spPr>
      </p:pic>
      <p:sp>
        <p:nvSpPr>
          <p:cNvPr id="16" name="Isosceles Triangle 15"/>
          <p:cNvSpPr/>
          <p:nvPr/>
        </p:nvSpPr>
        <p:spPr>
          <a:xfrm>
            <a:off x="4444824" y="2311574"/>
            <a:ext cx="318211" cy="274320"/>
          </a:xfrm>
          <a:prstGeom prst="triangle">
            <a:avLst/>
          </a:prstGeom>
          <a:solidFill>
            <a:srgbClr val="FFFF00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Isosceles Triangle 16"/>
          <p:cNvSpPr/>
          <p:nvPr/>
        </p:nvSpPr>
        <p:spPr>
          <a:xfrm>
            <a:off x="4838997" y="2311574"/>
            <a:ext cx="318211" cy="274320"/>
          </a:xfrm>
          <a:prstGeom prst="triangle">
            <a:avLst/>
          </a:prstGeom>
          <a:solidFill>
            <a:srgbClr val="FFFF00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Isosceles Triangle 17"/>
          <p:cNvSpPr/>
          <p:nvPr/>
        </p:nvSpPr>
        <p:spPr>
          <a:xfrm>
            <a:off x="5248410" y="2311574"/>
            <a:ext cx="318211" cy="274320"/>
          </a:xfrm>
          <a:prstGeom prst="triangle">
            <a:avLst/>
          </a:prstGeom>
          <a:solidFill>
            <a:srgbClr val="FFFF00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Isosceles Triangle 18"/>
          <p:cNvSpPr/>
          <p:nvPr/>
        </p:nvSpPr>
        <p:spPr>
          <a:xfrm>
            <a:off x="5657823" y="2311574"/>
            <a:ext cx="318211" cy="274320"/>
          </a:xfrm>
          <a:prstGeom prst="triangle">
            <a:avLst/>
          </a:prstGeom>
          <a:solidFill>
            <a:srgbClr val="FFFF00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Isosceles Triangle 19"/>
          <p:cNvSpPr/>
          <p:nvPr/>
        </p:nvSpPr>
        <p:spPr>
          <a:xfrm>
            <a:off x="6067236" y="2311574"/>
            <a:ext cx="318211" cy="274320"/>
          </a:xfrm>
          <a:prstGeom prst="triangle">
            <a:avLst/>
          </a:prstGeom>
          <a:solidFill>
            <a:srgbClr val="FFFF00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Isosceles Triangle 20"/>
          <p:cNvSpPr/>
          <p:nvPr/>
        </p:nvSpPr>
        <p:spPr>
          <a:xfrm>
            <a:off x="6476648" y="2311574"/>
            <a:ext cx="318211" cy="274320"/>
          </a:xfrm>
          <a:prstGeom prst="triangle">
            <a:avLst/>
          </a:prstGeom>
          <a:solidFill>
            <a:srgbClr val="FFFF00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22" name="Table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7318490"/>
              </p:ext>
            </p:extLst>
          </p:nvPr>
        </p:nvGraphicFramePr>
        <p:xfrm>
          <a:off x="1353470" y="4175240"/>
          <a:ext cx="5648155" cy="13716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16096">
                  <a:extLst>
                    <a:ext uri="{9D8B030D-6E8A-4147-A177-3AD203B41FA5}">
                      <a16:colId xmlns:a16="http://schemas.microsoft.com/office/drawing/2014/main" val="1158947443"/>
                    </a:ext>
                  </a:extLst>
                </a:gridCol>
                <a:gridCol w="3532059">
                  <a:extLst>
                    <a:ext uri="{9D8B030D-6E8A-4147-A177-3AD203B41FA5}">
                      <a16:colId xmlns:a16="http://schemas.microsoft.com/office/drawing/2014/main" val="293403123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Animals</a:t>
                      </a:r>
                      <a:endParaRPr lang="en-GB" sz="2400" dirty="0"/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01368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Ostriches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864519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Horses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4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9197832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4413879" y="3527110"/>
                <a:ext cx="3320421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Key        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latin typeface="Cambria Math" panose="02040503050406030204" pitchFamily="18" charset="0"/>
                      </a:rPr>
                      <m:t>= 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2 animals</a:t>
                </a:r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13879" y="3527110"/>
                <a:ext cx="3320421" cy="461665"/>
              </a:xfrm>
              <a:prstGeom prst="rect">
                <a:avLst/>
              </a:prstGeom>
              <a:blipFill>
                <a:blip r:embed="rId9"/>
                <a:stretch>
                  <a:fillRect l="-2752" t="-10667" b="-30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4" name="Isosceles Triangle 23"/>
          <p:cNvSpPr/>
          <p:nvPr/>
        </p:nvSpPr>
        <p:spPr>
          <a:xfrm>
            <a:off x="5258695" y="3620782"/>
            <a:ext cx="318211" cy="274320"/>
          </a:xfrm>
          <a:prstGeom prst="triangle">
            <a:avLst/>
          </a:prstGeom>
          <a:solidFill>
            <a:srgbClr val="FFFF00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Isosceles Triangle 24"/>
          <p:cNvSpPr/>
          <p:nvPr/>
        </p:nvSpPr>
        <p:spPr>
          <a:xfrm>
            <a:off x="3564186" y="5200658"/>
            <a:ext cx="318211" cy="274320"/>
          </a:xfrm>
          <a:prstGeom prst="triangle">
            <a:avLst/>
          </a:prstGeom>
          <a:solidFill>
            <a:srgbClr val="FFFF00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Isosceles Triangle 25"/>
          <p:cNvSpPr/>
          <p:nvPr/>
        </p:nvSpPr>
        <p:spPr>
          <a:xfrm>
            <a:off x="3564185" y="4713723"/>
            <a:ext cx="318211" cy="274320"/>
          </a:xfrm>
          <a:prstGeom prst="triangle">
            <a:avLst/>
          </a:prstGeom>
          <a:solidFill>
            <a:srgbClr val="FFFF00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Isosceles Triangle 26"/>
          <p:cNvSpPr/>
          <p:nvPr/>
        </p:nvSpPr>
        <p:spPr>
          <a:xfrm>
            <a:off x="3997692" y="4713723"/>
            <a:ext cx="318211" cy="274320"/>
          </a:xfrm>
          <a:prstGeom prst="triangle">
            <a:avLst/>
          </a:prstGeom>
          <a:solidFill>
            <a:srgbClr val="FFFF00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Isosceles Triangle 27"/>
          <p:cNvSpPr/>
          <p:nvPr/>
        </p:nvSpPr>
        <p:spPr>
          <a:xfrm>
            <a:off x="4444824" y="4713723"/>
            <a:ext cx="318211" cy="274320"/>
          </a:xfrm>
          <a:prstGeom prst="triangle">
            <a:avLst/>
          </a:prstGeom>
          <a:solidFill>
            <a:srgbClr val="FFFF00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Isosceles Triangle 28"/>
          <p:cNvSpPr/>
          <p:nvPr/>
        </p:nvSpPr>
        <p:spPr>
          <a:xfrm>
            <a:off x="4878331" y="4713723"/>
            <a:ext cx="318211" cy="274320"/>
          </a:xfrm>
          <a:prstGeom prst="triangle">
            <a:avLst/>
          </a:prstGeom>
          <a:solidFill>
            <a:srgbClr val="FFFF00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Isosceles Triangle 29"/>
          <p:cNvSpPr/>
          <p:nvPr/>
        </p:nvSpPr>
        <p:spPr>
          <a:xfrm>
            <a:off x="5311838" y="4713723"/>
            <a:ext cx="318211" cy="274320"/>
          </a:xfrm>
          <a:prstGeom prst="triangle">
            <a:avLst/>
          </a:prstGeom>
          <a:solidFill>
            <a:srgbClr val="FFFF00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TextBox 2"/>
          <p:cNvSpPr txBox="1"/>
          <p:nvPr/>
        </p:nvSpPr>
        <p:spPr>
          <a:xfrm>
            <a:off x="1018903" y="5692481"/>
            <a:ext cx="65836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latin typeface="HfW precursive bold" panose="00000500000000000000" pitchFamily="2" charset="0"/>
              </a:rPr>
              <a:t>When numbers get too large, it becomes difficult to represent them. We then use a larger key.</a:t>
            </a:r>
            <a:endParaRPr lang="en-GB" dirty="0">
              <a:latin typeface="HfW precursive bold" panose="00000500000000000000" pitchFamily="2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2326038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4" presetClass="path" presetSubtype="0" accel="50000" decel="5000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-0.25 E" pathEditMode="relative" ptsTypes="">
                                      <p:cBhvr>
                                        <p:cTn id="6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" presetID="64" presetClass="path" presetSubtype="0" accel="50000" decel="5000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-0.25 E" pathEditMode="relative" ptsTypes="">
                                      <p:cBhvr>
                                        <p:cTn id="8" dur="2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9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-0.25 E" pathEditMode="relative" ptsTypes="">
                                      <p:cBhvr>
                                        <p:cTn id="1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1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2.59259E-6 L 5.55556E-7 -0.25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500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-0.25 E" pathEditMode="relative" ptsTypes="">
                                      <p:cBhvr>
                                        <p:cTn id="14" dur="2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5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-0.25 E" pathEditMode="relative" ptsTypes="">
                                      <p:cBhvr>
                                        <p:cTn id="16" dur="2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7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-0.25 E" pathEditMode="relative" ptsTypes="">
                                      <p:cBhvr>
                                        <p:cTn id="18" dur="2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9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-0.25 E" pathEditMode="relative" ptsTypes="">
                                      <p:cBhvr>
                                        <p:cTn id="20" dur="2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1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-0.25 E" pathEditMode="relative" ptsTypes="">
                                      <p:cBhvr>
                                        <p:cTn id="22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1" presetClass="entr" presetSubtype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1" presetClass="entr" presetSubtype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1" presetClass="entr" presetSubtype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1" presetClass="entr" presetSubtype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1" presetClass="entr" presetSubtype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-0.25 L 0.03437 -0.25 " pathEditMode="relative" rAng="0" ptsTypes="AA">
                                      <p:cBhvr>
                                        <p:cTn id="56" dur="2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19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6" presetClass="emph" presetSubtype="0" repeatCount="2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0" dur="500" tmFilter="0, 0; .2, .5; .8, .5; 1, 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1" dur="250" autoRev="1" fill="hold"/>
                                        <p:tgtEl>
                                          <p:spTgt spid="2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8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8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9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9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3"/>
      <p:bldP spid="48" grpId="3" animBg="1"/>
      <p:bldP spid="49" grpId="0" animBg="1"/>
      <p:bldP spid="50" grpId="0" animBg="1"/>
      <p:bldP spid="51" grpId="0" animBg="1"/>
      <p:bldP spid="52" grpId="0" animBg="1"/>
      <p:bldP spid="16" grpId="1" animBg="1"/>
      <p:bldP spid="17" grpId="1" animBg="1"/>
      <p:bldP spid="18" grpId="1" animBg="1"/>
      <p:bldP spid="19" grpId="1" animBg="1"/>
      <p:bldP spid="20" grpId="1" animBg="1"/>
      <p:bldP spid="21" grpId="1" animBg="1"/>
      <p:bldP spid="23" grpId="0"/>
      <p:bldP spid="23" grpId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Isosceles Triangle 31"/>
          <p:cNvSpPr/>
          <p:nvPr/>
        </p:nvSpPr>
        <p:spPr>
          <a:xfrm>
            <a:off x="3997692" y="4713723"/>
            <a:ext cx="318211" cy="274320"/>
          </a:xfrm>
          <a:prstGeom prst="triangle">
            <a:avLst/>
          </a:prstGeom>
          <a:solidFill>
            <a:srgbClr val="FFFF00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extBox 1"/>
          <p:cNvSpPr txBox="1"/>
          <p:nvPr/>
        </p:nvSpPr>
        <p:spPr>
          <a:xfrm>
            <a:off x="476931" y="344713"/>
            <a:ext cx="7571158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Let’s pretend you saw 4 dogs and 6 giraffes.</a:t>
            </a:r>
          </a:p>
          <a:p>
            <a:endParaRPr lang="en-GB" sz="1200" dirty="0">
              <a:latin typeface="Comic Sans MS" panose="030F0702030302020204" pitchFamily="66" charset="0"/>
            </a:endParaRPr>
          </a:p>
          <a:p>
            <a:endParaRPr lang="en-GB" sz="1000" dirty="0">
              <a:latin typeface="Comic Sans MS" panose="030F0702030302020204" pitchFamily="66" charset="0"/>
            </a:endParaRPr>
          </a:p>
        </p:txBody>
      </p:sp>
      <p:graphicFrame>
        <p:nvGraphicFramePr>
          <p:cNvPr id="22" name="Table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794854"/>
              </p:ext>
            </p:extLst>
          </p:nvPr>
        </p:nvGraphicFramePr>
        <p:xfrm>
          <a:off x="1353470" y="4175240"/>
          <a:ext cx="5648155" cy="13716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16096">
                  <a:extLst>
                    <a:ext uri="{9D8B030D-6E8A-4147-A177-3AD203B41FA5}">
                      <a16:colId xmlns:a16="http://schemas.microsoft.com/office/drawing/2014/main" val="1158947443"/>
                    </a:ext>
                  </a:extLst>
                </a:gridCol>
                <a:gridCol w="3532059">
                  <a:extLst>
                    <a:ext uri="{9D8B030D-6E8A-4147-A177-3AD203B41FA5}">
                      <a16:colId xmlns:a16="http://schemas.microsoft.com/office/drawing/2014/main" val="293403123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Animals</a:t>
                      </a:r>
                      <a:endParaRPr lang="en-GB" sz="2400" dirty="0"/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01368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Dogs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864519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Giraffes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4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9197832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4413879" y="3527110"/>
                <a:ext cx="3320421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Key        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latin typeface="Cambria Math" panose="02040503050406030204" pitchFamily="18" charset="0"/>
                      </a:rPr>
                      <m:t>= 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2 animals</a:t>
                </a:r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13879" y="3527110"/>
                <a:ext cx="3320421" cy="461665"/>
              </a:xfrm>
              <a:prstGeom prst="rect">
                <a:avLst/>
              </a:prstGeom>
              <a:blipFill>
                <a:blip r:embed="rId6"/>
                <a:stretch>
                  <a:fillRect l="-2752" t="-10667" b="-30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4" name="Isosceles Triangle 23"/>
          <p:cNvSpPr/>
          <p:nvPr/>
        </p:nvSpPr>
        <p:spPr>
          <a:xfrm>
            <a:off x="5258695" y="3620782"/>
            <a:ext cx="318211" cy="274320"/>
          </a:xfrm>
          <a:prstGeom prst="triangle">
            <a:avLst/>
          </a:prstGeom>
          <a:solidFill>
            <a:srgbClr val="FFFF00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Isosceles Triangle 25"/>
          <p:cNvSpPr/>
          <p:nvPr/>
        </p:nvSpPr>
        <p:spPr>
          <a:xfrm>
            <a:off x="3564185" y="4713723"/>
            <a:ext cx="318211" cy="274320"/>
          </a:xfrm>
          <a:prstGeom prst="triangle">
            <a:avLst/>
          </a:prstGeom>
          <a:solidFill>
            <a:srgbClr val="FFFF00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Isosceles Triangle 27"/>
          <p:cNvSpPr/>
          <p:nvPr/>
        </p:nvSpPr>
        <p:spPr>
          <a:xfrm>
            <a:off x="3577810" y="5180564"/>
            <a:ext cx="318211" cy="274320"/>
          </a:xfrm>
          <a:prstGeom prst="triangle">
            <a:avLst/>
          </a:prstGeom>
          <a:solidFill>
            <a:srgbClr val="FFFF00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Isosceles Triangle 28"/>
          <p:cNvSpPr/>
          <p:nvPr/>
        </p:nvSpPr>
        <p:spPr>
          <a:xfrm>
            <a:off x="4011317" y="5180564"/>
            <a:ext cx="318211" cy="274320"/>
          </a:xfrm>
          <a:prstGeom prst="triangle">
            <a:avLst/>
          </a:prstGeom>
          <a:solidFill>
            <a:srgbClr val="FFFF00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Isosceles Triangle 29"/>
          <p:cNvSpPr/>
          <p:nvPr/>
        </p:nvSpPr>
        <p:spPr>
          <a:xfrm>
            <a:off x="4444824" y="5180564"/>
            <a:ext cx="318211" cy="274320"/>
          </a:xfrm>
          <a:prstGeom prst="triangle">
            <a:avLst/>
          </a:prstGeom>
          <a:solidFill>
            <a:srgbClr val="FFFF00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Isosceles Triangle 30"/>
          <p:cNvSpPr/>
          <p:nvPr/>
        </p:nvSpPr>
        <p:spPr>
          <a:xfrm>
            <a:off x="4444824" y="4713723"/>
            <a:ext cx="318211" cy="274320"/>
          </a:xfrm>
          <a:prstGeom prst="triangle">
            <a:avLst/>
          </a:prstGeom>
          <a:solidFill>
            <a:srgbClr val="FFFF00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696048" y="1570296"/>
            <a:ext cx="747045" cy="747045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4763035" y="1701289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  <a:cs typeface="Calibri" panose="020F0502020204030204" pitchFamily="34" charset="0"/>
              </a:rPr>
              <a:t>Have a think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511594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6" presetClass="emph" presetSubtype="0" repeatCount="2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 tmFilter="0, 0; .2, .5; .8, .5; 1, 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" dur="250" autoRev="1" fill="hold"/>
                                        <p:tgtEl>
                                          <p:spTgt spid="2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xit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46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animBg="1"/>
      <p:bldP spid="23" grpId="0"/>
      <p:bldP spid="23" grpId="1"/>
      <p:bldP spid="24" grpId="0" animBg="1"/>
      <p:bldP spid="26" grpId="0" animBg="1"/>
      <p:bldP spid="28" grpId="0" animBg="1"/>
      <p:bldP spid="29" grpId="0" animBg="1"/>
      <p:bldP spid="30" grpId="0" animBg="1"/>
      <p:bldP spid="31" grpId="0" animBg="1"/>
      <p:bldP spid="31" grpId="1" animBg="1"/>
      <p:bldP spid="15" grpId="0"/>
      <p:bldP spid="15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/>
              <p:cNvSpPr txBox="1"/>
              <p:nvPr/>
            </p:nvSpPr>
            <p:spPr>
              <a:xfrm>
                <a:off x="3722341" y="688625"/>
                <a:ext cx="4565597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omic Sans MS" panose="030F0702030302020204" pitchFamily="66" charset="0"/>
                  </a:rPr>
                  <a:t>Key     </a:t>
                </a:r>
                <a14:m>
                  <m:oMath xmlns:m="http://schemas.openxmlformats.org/officeDocument/2006/math">
                    <m:r>
                      <a:rPr kumimoji="0" lang="en-GB" sz="24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</a:rPr>
                      <m:t>= </m:t>
                    </m:r>
                  </m:oMath>
                </a14:m>
                <a:r>
                  <a:rPr kumimoji="0" lang="en-GB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omic Sans MS" panose="030F0702030302020204" pitchFamily="66" charset="0"/>
                  </a:rPr>
                  <a:t>1 writing implement</a:t>
                </a:r>
              </a:p>
            </p:txBody>
          </p:sp>
        </mc:Choice>
        <mc:Fallback xmlns="">
          <p:sp>
            <p:nvSpPr>
              <p:cNvPr id="34" name="TextBox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22341" y="688625"/>
                <a:ext cx="4565597" cy="461665"/>
              </a:xfrm>
              <a:prstGeom prst="rect">
                <a:avLst/>
              </a:prstGeom>
              <a:blipFill>
                <a:blip r:embed="rId5"/>
                <a:stretch>
                  <a:fillRect l="-2136" t="-10526" b="-2894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9" name="Oval 108"/>
          <p:cNvSpPr/>
          <p:nvPr/>
        </p:nvSpPr>
        <p:spPr>
          <a:xfrm>
            <a:off x="4405918" y="770563"/>
            <a:ext cx="288000" cy="288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12" name="Picture 11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992397" flipH="1">
            <a:off x="725406" y="4438321"/>
            <a:ext cx="1252107" cy="878222"/>
          </a:xfrm>
          <a:prstGeom prst="rect">
            <a:avLst/>
          </a:prstGeom>
        </p:spPr>
      </p:pic>
      <p:sp>
        <p:nvSpPr>
          <p:cNvPr id="113" name="Rounded Rectangular Callout 112"/>
          <p:cNvSpPr/>
          <p:nvPr/>
        </p:nvSpPr>
        <p:spPr>
          <a:xfrm>
            <a:off x="667512" y="3101300"/>
            <a:ext cx="2480704" cy="1225868"/>
          </a:xfrm>
          <a:prstGeom prst="wedgeRoundRectCallout">
            <a:avLst>
              <a:gd name="adj1" fmla="val 443"/>
              <a:gd name="adj2" fmla="val 81011"/>
              <a:gd name="adj3" fmla="val 16667"/>
            </a:avLst>
          </a:prstGeom>
          <a:solidFill>
            <a:schemeClr val="bg1">
              <a:alpha val="20000"/>
            </a:schemeClr>
          </a:solidFill>
          <a:ln w="28575">
            <a:solidFill>
              <a:schemeClr val="accent6"/>
            </a:solidFill>
          </a:ln>
        </p:spPr>
        <p:txBody>
          <a:bodyPr wrap="square" anchor="ctr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</a:rPr>
              <a:t>Amir hasn’t drawn enough circles.</a:t>
            </a:r>
          </a:p>
        </p:txBody>
      </p:sp>
      <p:sp>
        <p:nvSpPr>
          <p:cNvPr id="115" name="Rounded Rectangle 114"/>
          <p:cNvSpPr/>
          <p:nvPr/>
        </p:nvSpPr>
        <p:spPr>
          <a:xfrm>
            <a:off x="5522340" y="4763190"/>
            <a:ext cx="1271516" cy="324000"/>
          </a:xfrm>
          <a:prstGeom prst="roundRect">
            <a:avLst/>
          </a:prstGeom>
          <a:noFill/>
          <a:ln w="28575">
            <a:solidFill>
              <a:srgbClr val="E82C9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8" name="Rounded Rectangle 117"/>
          <p:cNvSpPr/>
          <p:nvPr/>
        </p:nvSpPr>
        <p:spPr>
          <a:xfrm>
            <a:off x="3697208" y="646498"/>
            <a:ext cx="4230290" cy="503792"/>
          </a:xfrm>
          <a:prstGeom prst="roundRect">
            <a:avLst/>
          </a:prstGeom>
          <a:noFill/>
          <a:ln w="28575">
            <a:solidFill>
              <a:srgbClr val="E82C9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21" name="Picture 20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867" y="199721"/>
            <a:ext cx="1395823" cy="1533527"/>
          </a:xfrm>
          <a:prstGeom prst="rect">
            <a:avLst/>
          </a:prstGeom>
        </p:spPr>
      </p:pic>
      <p:graphicFrame>
        <p:nvGraphicFramePr>
          <p:cNvPr id="22" name="Table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8942311"/>
              </p:ext>
            </p:extLst>
          </p:nvPr>
        </p:nvGraphicFramePr>
        <p:xfrm>
          <a:off x="2359498" y="1321888"/>
          <a:ext cx="5648155" cy="17373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16096">
                  <a:extLst>
                    <a:ext uri="{9D8B030D-6E8A-4147-A177-3AD203B41FA5}">
                      <a16:colId xmlns:a16="http://schemas.microsoft.com/office/drawing/2014/main" val="1158947443"/>
                    </a:ext>
                  </a:extLst>
                </a:gridCol>
                <a:gridCol w="3532059">
                  <a:extLst>
                    <a:ext uri="{9D8B030D-6E8A-4147-A177-3AD203B41FA5}">
                      <a16:colId xmlns:a16="http://schemas.microsoft.com/office/drawing/2014/main" val="293403123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Writing implements</a:t>
                      </a:r>
                      <a:endParaRPr lang="en-GB" sz="2400" dirty="0"/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01368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Pencil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864519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Pen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4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9197832"/>
                  </a:ext>
                </a:extLst>
              </a:tr>
            </a:tbl>
          </a:graphicData>
        </a:graphic>
      </p:graphicFrame>
      <p:graphicFrame>
        <p:nvGraphicFramePr>
          <p:cNvPr id="23" name="Table 2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45936974"/>
              </p:ext>
            </p:extLst>
          </p:nvPr>
        </p:nvGraphicFramePr>
        <p:xfrm>
          <a:off x="2432163" y="4525172"/>
          <a:ext cx="5648155" cy="17373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16096">
                  <a:extLst>
                    <a:ext uri="{9D8B030D-6E8A-4147-A177-3AD203B41FA5}">
                      <a16:colId xmlns:a16="http://schemas.microsoft.com/office/drawing/2014/main" val="1158947443"/>
                    </a:ext>
                  </a:extLst>
                </a:gridCol>
                <a:gridCol w="3532059">
                  <a:extLst>
                    <a:ext uri="{9D8B030D-6E8A-4147-A177-3AD203B41FA5}">
                      <a16:colId xmlns:a16="http://schemas.microsoft.com/office/drawing/2014/main" val="293403123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Writing implements</a:t>
                      </a:r>
                      <a:endParaRPr lang="en-GB" sz="2400" dirty="0"/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01368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Pencil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864519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Pen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4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9197832"/>
                  </a:ext>
                </a:extLst>
              </a:tr>
            </a:tbl>
          </a:graphicData>
        </a:graphic>
      </p:graphicFrame>
      <p:sp>
        <p:nvSpPr>
          <p:cNvPr id="24" name="Oval 23"/>
          <p:cNvSpPr/>
          <p:nvPr/>
        </p:nvSpPr>
        <p:spPr>
          <a:xfrm>
            <a:off x="4339610" y="4039168"/>
            <a:ext cx="288000" cy="288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3656033" y="3957230"/>
                <a:ext cx="4565597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omic Sans MS" panose="030F0702030302020204" pitchFamily="66" charset="0"/>
                  </a:rPr>
                  <a:t>Key     </a:t>
                </a:r>
                <a14:m>
                  <m:oMath xmlns:m="http://schemas.openxmlformats.org/officeDocument/2006/math">
                    <m:r>
                      <a:rPr kumimoji="0" lang="en-GB" sz="24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</a:rPr>
                      <m:t>= </m:t>
                    </m:r>
                  </m:oMath>
                </a14:m>
                <a:r>
                  <a:rPr kumimoji="0" lang="en-GB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omic Sans MS" panose="030F0702030302020204" pitchFamily="66" charset="0"/>
                  </a:rPr>
                  <a:t>2 writing implements</a:t>
                </a:r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56033" y="3957230"/>
                <a:ext cx="4565597" cy="461665"/>
              </a:xfrm>
              <a:prstGeom prst="rect">
                <a:avLst/>
              </a:prstGeom>
              <a:blipFill>
                <a:blip r:embed="rId9"/>
                <a:stretch>
                  <a:fillRect l="-2136" t="-10526" b="-2894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6" name="Rounded Rectangle 25"/>
          <p:cNvSpPr/>
          <p:nvPr/>
        </p:nvSpPr>
        <p:spPr>
          <a:xfrm>
            <a:off x="3630900" y="3915103"/>
            <a:ext cx="4401542" cy="503792"/>
          </a:xfrm>
          <a:prstGeom prst="roundRect">
            <a:avLst/>
          </a:prstGeom>
          <a:noFill/>
          <a:ln w="28575">
            <a:solidFill>
              <a:srgbClr val="E82C9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7" name="Oval 26"/>
          <p:cNvSpPr/>
          <p:nvPr/>
        </p:nvSpPr>
        <p:spPr>
          <a:xfrm>
            <a:off x="4588903" y="2236487"/>
            <a:ext cx="288000" cy="288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8" name="Oval 27"/>
          <p:cNvSpPr/>
          <p:nvPr/>
        </p:nvSpPr>
        <p:spPr>
          <a:xfrm>
            <a:off x="4968240" y="2236487"/>
            <a:ext cx="288000" cy="288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9" name="Oval 28"/>
          <p:cNvSpPr/>
          <p:nvPr/>
        </p:nvSpPr>
        <p:spPr>
          <a:xfrm>
            <a:off x="5355802" y="2236487"/>
            <a:ext cx="288000" cy="288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0" name="Oval 29"/>
          <p:cNvSpPr/>
          <p:nvPr/>
        </p:nvSpPr>
        <p:spPr>
          <a:xfrm>
            <a:off x="5735139" y="2236487"/>
            <a:ext cx="288000" cy="288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1" name="Oval 30"/>
          <p:cNvSpPr/>
          <p:nvPr/>
        </p:nvSpPr>
        <p:spPr>
          <a:xfrm>
            <a:off x="6126519" y="2236487"/>
            <a:ext cx="288000" cy="288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7" name="Oval 36"/>
          <p:cNvSpPr/>
          <p:nvPr/>
        </p:nvSpPr>
        <p:spPr>
          <a:xfrm>
            <a:off x="6505856" y="2236487"/>
            <a:ext cx="288000" cy="288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8" name="Oval 37"/>
          <p:cNvSpPr/>
          <p:nvPr/>
        </p:nvSpPr>
        <p:spPr>
          <a:xfrm>
            <a:off x="6905327" y="2236487"/>
            <a:ext cx="288000" cy="288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1" name="Oval 40"/>
          <p:cNvSpPr/>
          <p:nvPr/>
        </p:nvSpPr>
        <p:spPr>
          <a:xfrm>
            <a:off x="7284664" y="2236487"/>
            <a:ext cx="288000" cy="288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2" name="Oval 41"/>
          <p:cNvSpPr/>
          <p:nvPr/>
        </p:nvSpPr>
        <p:spPr>
          <a:xfrm>
            <a:off x="4588903" y="2696085"/>
            <a:ext cx="288000" cy="288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3" name="Oval 42"/>
          <p:cNvSpPr/>
          <p:nvPr/>
        </p:nvSpPr>
        <p:spPr>
          <a:xfrm>
            <a:off x="4968240" y="2696085"/>
            <a:ext cx="288000" cy="288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4" name="Oval 43"/>
          <p:cNvSpPr/>
          <p:nvPr/>
        </p:nvSpPr>
        <p:spPr>
          <a:xfrm>
            <a:off x="4627610" y="5439894"/>
            <a:ext cx="288000" cy="288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5" name="Oval 44"/>
          <p:cNvSpPr/>
          <p:nvPr/>
        </p:nvSpPr>
        <p:spPr>
          <a:xfrm>
            <a:off x="5006947" y="5439894"/>
            <a:ext cx="288000" cy="288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6" name="Oval 45"/>
          <p:cNvSpPr/>
          <p:nvPr/>
        </p:nvSpPr>
        <p:spPr>
          <a:xfrm>
            <a:off x="5394509" y="5439894"/>
            <a:ext cx="288000" cy="288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7" name="Oval 46"/>
          <p:cNvSpPr/>
          <p:nvPr/>
        </p:nvSpPr>
        <p:spPr>
          <a:xfrm>
            <a:off x="5773846" y="5439894"/>
            <a:ext cx="288000" cy="288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8" name="Oval 47"/>
          <p:cNvSpPr/>
          <p:nvPr/>
        </p:nvSpPr>
        <p:spPr>
          <a:xfrm>
            <a:off x="4627610" y="5899492"/>
            <a:ext cx="288000" cy="288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39" name="Picture 38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6633" y="4925190"/>
            <a:ext cx="1166916" cy="1391926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1955602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6" dur="20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1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3" grpId="0" animBg="1"/>
      <p:bldP spid="118" grpId="0" animBg="1"/>
      <p:bldP spid="2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/>
              <p:cNvSpPr txBox="1"/>
              <p:nvPr/>
            </p:nvSpPr>
            <p:spPr>
              <a:xfrm>
                <a:off x="3722341" y="688625"/>
                <a:ext cx="4565597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omic Sans MS" panose="030F0702030302020204" pitchFamily="66" charset="0"/>
                  </a:rPr>
                  <a:t>Key     </a:t>
                </a:r>
                <a14:m>
                  <m:oMath xmlns:m="http://schemas.openxmlformats.org/officeDocument/2006/math">
                    <m:r>
                      <a:rPr kumimoji="0" lang="en-GB" sz="24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</a:rPr>
                      <m:t>= </m:t>
                    </m:r>
                  </m:oMath>
                </a14:m>
                <a:r>
                  <a:rPr kumimoji="0" lang="en-GB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omic Sans MS" panose="030F0702030302020204" pitchFamily="66" charset="0"/>
                  </a:rPr>
                  <a:t>1 writing implement</a:t>
                </a:r>
              </a:p>
            </p:txBody>
          </p:sp>
        </mc:Choice>
        <mc:Fallback xmlns="">
          <p:sp>
            <p:nvSpPr>
              <p:cNvPr id="34" name="TextBox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22341" y="688625"/>
                <a:ext cx="4565597" cy="461665"/>
              </a:xfrm>
              <a:prstGeom prst="rect">
                <a:avLst/>
              </a:prstGeom>
              <a:blipFill>
                <a:blip r:embed="rId5"/>
                <a:stretch>
                  <a:fillRect l="-2136" t="-10526" b="-2894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9" name="Oval 108"/>
          <p:cNvSpPr/>
          <p:nvPr/>
        </p:nvSpPr>
        <p:spPr>
          <a:xfrm>
            <a:off x="4405918" y="770563"/>
            <a:ext cx="288000" cy="288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5" name="Rounded Rectangle 114"/>
          <p:cNvSpPr/>
          <p:nvPr/>
        </p:nvSpPr>
        <p:spPr>
          <a:xfrm>
            <a:off x="5522340" y="4763190"/>
            <a:ext cx="1271516" cy="324000"/>
          </a:xfrm>
          <a:prstGeom prst="roundRect">
            <a:avLst/>
          </a:prstGeom>
          <a:noFill/>
          <a:ln w="28575">
            <a:solidFill>
              <a:srgbClr val="E82C9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8" name="Rounded Rectangle 117"/>
          <p:cNvSpPr/>
          <p:nvPr/>
        </p:nvSpPr>
        <p:spPr>
          <a:xfrm>
            <a:off x="3697208" y="646498"/>
            <a:ext cx="4230290" cy="503792"/>
          </a:xfrm>
          <a:prstGeom prst="roundRect">
            <a:avLst/>
          </a:prstGeom>
          <a:noFill/>
          <a:ln w="28575">
            <a:solidFill>
              <a:srgbClr val="E82C9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21" name="Picture 20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867" y="199721"/>
            <a:ext cx="1395823" cy="1533527"/>
          </a:xfrm>
          <a:prstGeom prst="rect">
            <a:avLst/>
          </a:prstGeom>
        </p:spPr>
      </p:pic>
      <p:graphicFrame>
        <p:nvGraphicFramePr>
          <p:cNvPr id="22" name="Table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9395713"/>
              </p:ext>
            </p:extLst>
          </p:nvPr>
        </p:nvGraphicFramePr>
        <p:xfrm>
          <a:off x="2359498" y="1321888"/>
          <a:ext cx="5648155" cy="17373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16096">
                  <a:extLst>
                    <a:ext uri="{9D8B030D-6E8A-4147-A177-3AD203B41FA5}">
                      <a16:colId xmlns:a16="http://schemas.microsoft.com/office/drawing/2014/main" val="1158947443"/>
                    </a:ext>
                  </a:extLst>
                </a:gridCol>
                <a:gridCol w="3532059">
                  <a:extLst>
                    <a:ext uri="{9D8B030D-6E8A-4147-A177-3AD203B41FA5}">
                      <a16:colId xmlns:a16="http://schemas.microsoft.com/office/drawing/2014/main" val="293403123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Writing implements</a:t>
                      </a:r>
                      <a:endParaRPr lang="en-GB" sz="2400" dirty="0"/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01368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Pencil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864519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Pen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4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9197832"/>
                  </a:ext>
                </a:extLst>
              </a:tr>
            </a:tbl>
          </a:graphicData>
        </a:graphic>
      </p:graphicFrame>
      <p:graphicFrame>
        <p:nvGraphicFramePr>
          <p:cNvPr id="23" name="Table 2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1070073"/>
              </p:ext>
            </p:extLst>
          </p:nvPr>
        </p:nvGraphicFramePr>
        <p:xfrm>
          <a:off x="2432163" y="4525172"/>
          <a:ext cx="5648155" cy="17373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16096">
                  <a:extLst>
                    <a:ext uri="{9D8B030D-6E8A-4147-A177-3AD203B41FA5}">
                      <a16:colId xmlns:a16="http://schemas.microsoft.com/office/drawing/2014/main" val="1158947443"/>
                    </a:ext>
                  </a:extLst>
                </a:gridCol>
                <a:gridCol w="3532059">
                  <a:extLst>
                    <a:ext uri="{9D8B030D-6E8A-4147-A177-3AD203B41FA5}">
                      <a16:colId xmlns:a16="http://schemas.microsoft.com/office/drawing/2014/main" val="293403123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Writing implements</a:t>
                      </a:r>
                      <a:endParaRPr lang="en-GB" sz="2400" dirty="0"/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01368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Pencil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864519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Pen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4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9197832"/>
                  </a:ext>
                </a:extLst>
              </a:tr>
            </a:tbl>
          </a:graphicData>
        </a:graphic>
      </p:graphicFrame>
      <p:sp>
        <p:nvSpPr>
          <p:cNvPr id="24" name="Oval 23"/>
          <p:cNvSpPr/>
          <p:nvPr/>
        </p:nvSpPr>
        <p:spPr>
          <a:xfrm>
            <a:off x="4339610" y="4039168"/>
            <a:ext cx="288000" cy="288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3656033" y="3957230"/>
                <a:ext cx="4565597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omic Sans MS" panose="030F0702030302020204" pitchFamily="66" charset="0"/>
                  </a:rPr>
                  <a:t>Key     </a:t>
                </a:r>
                <a14:m>
                  <m:oMath xmlns:m="http://schemas.openxmlformats.org/officeDocument/2006/math">
                    <m:r>
                      <a:rPr kumimoji="0" lang="en-GB" sz="24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</a:rPr>
                      <m:t>= </m:t>
                    </m:r>
                  </m:oMath>
                </a14:m>
                <a:r>
                  <a:rPr kumimoji="0" lang="en-GB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omic Sans MS" panose="030F0702030302020204" pitchFamily="66" charset="0"/>
                  </a:rPr>
                  <a:t>2 writing implements</a:t>
                </a:r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56033" y="3957230"/>
                <a:ext cx="4565597" cy="461665"/>
              </a:xfrm>
              <a:prstGeom prst="rect">
                <a:avLst/>
              </a:prstGeom>
              <a:blipFill>
                <a:blip r:embed="rId8"/>
                <a:stretch>
                  <a:fillRect l="-2136" t="-10526" b="-2894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6" name="Rounded Rectangle 25"/>
          <p:cNvSpPr/>
          <p:nvPr/>
        </p:nvSpPr>
        <p:spPr>
          <a:xfrm>
            <a:off x="3630900" y="3915103"/>
            <a:ext cx="4401542" cy="503792"/>
          </a:xfrm>
          <a:prstGeom prst="roundRect">
            <a:avLst/>
          </a:prstGeom>
          <a:noFill/>
          <a:ln w="28575">
            <a:solidFill>
              <a:srgbClr val="E82C9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7" name="Oval 26"/>
          <p:cNvSpPr/>
          <p:nvPr/>
        </p:nvSpPr>
        <p:spPr>
          <a:xfrm>
            <a:off x="4588903" y="2236487"/>
            <a:ext cx="288000" cy="288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8" name="Oval 27"/>
          <p:cNvSpPr/>
          <p:nvPr/>
        </p:nvSpPr>
        <p:spPr>
          <a:xfrm>
            <a:off x="4968240" y="2236487"/>
            <a:ext cx="288000" cy="288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9" name="Oval 28"/>
          <p:cNvSpPr/>
          <p:nvPr/>
        </p:nvSpPr>
        <p:spPr>
          <a:xfrm>
            <a:off x="5355802" y="2236487"/>
            <a:ext cx="288000" cy="288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0" name="Oval 29"/>
          <p:cNvSpPr/>
          <p:nvPr/>
        </p:nvSpPr>
        <p:spPr>
          <a:xfrm>
            <a:off x="5735139" y="2236487"/>
            <a:ext cx="288000" cy="288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1" name="Oval 30"/>
          <p:cNvSpPr/>
          <p:nvPr/>
        </p:nvSpPr>
        <p:spPr>
          <a:xfrm>
            <a:off x="6126519" y="2236487"/>
            <a:ext cx="288000" cy="288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7" name="Oval 36"/>
          <p:cNvSpPr/>
          <p:nvPr/>
        </p:nvSpPr>
        <p:spPr>
          <a:xfrm>
            <a:off x="6505856" y="2236487"/>
            <a:ext cx="288000" cy="288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8" name="Oval 37"/>
          <p:cNvSpPr/>
          <p:nvPr/>
        </p:nvSpPr>
        <p:spPr>
          <a:xfrm>
            <a:off x="6905327" y="2236487"/>
            <a:ext cx="288000" cy="288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1" name="Oval 40"/>
          <p:cNvSpPr/>
          <p:nvPr/>
        </p:nvSpPr>
        <p:spPr>
          <a:xfrm>
            <a:off x="7284664" y="2236487"/>
            <a:ext cx="288000" cy="288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2" name="Oval 41"/>
          <p:cNvSpPr/>
          <p:nvPr/>
        </p:nvSpPr>
        <p:spPr>
          <a:xfrm>
            <a:off x="4588903" y="2696085"/>
            <a:ext cx="288000" cy="288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3" name="Oval 42"/>
          <p:cNvSpPr/>
          <p:nvPr/>
        </p:nvSpPr>
        <p:spPr>
          <a:xfrm>
            <a:off x="4968240" y="2696085"/>
            <a:ext cx="288000" cy="288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4" name="Oval 43"/>
          <p:cNvSpPr/>
          <p:nvPr/>
        </p:nvSpPr>
        <p:spPr>
          <a:xfrm>
            <a:off x="4627610" y="5439894"/>
            <a:ext cx="288000" cy="288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5" name="Oval 44"/>
          <p:cNvSpPr/>
          <p:nvPr/>
        </p:nvSpPr>
        <p:spPr>
          <a:xfrm>
            <a:off x="5006947" y="5439894"/>
            <a:ext cx="288000" cy="288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6" name="Oval 45"/>
          <p:cNvSpPr/>
          <p:nvPr/>
        </p:nvSpPr>
        <p:spPr>
          <a:xfrm>
            <a:off x="5394509" y="5439894"/>
            <a:ext cx="288000" cy="288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7" name="Oval 46"/>
          <p:cNvSpPr/>
          <p:nvPr/>
        </p:nvSpPr>
        <p:spPr>
          <a:xfrm>
            <a:off x="5773846" y="5439894"/>
            <a:ext cx="288000" cy="288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8" name="Oval 47"/>
          <p:cNvSpPr/>
          <p:nvPr/>
        </p:nvSpPr>
        <p:spPr>
          <a:xfrm>
            <a:off x="4627610" y="5899492"/>
            <a:ext cx="288000" cy="288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32" name="Picture 31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6633" y="4925190"/>
            <a:ext cx="1166916" cy="1391926"/>
          </a:xfrm>
          <a:prstGeom prst="rect">
            <a:avLst/>
          </a:prstGeom>
        </p:spPr>
      </p:pic>
      <p:pic>
        <p:nvPicPr>
          <p:cNvPr id="33" name="Picture 32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2727" y="3235043"/>
            <a:ext cx="671048" cy="948125"/>
          </a:xfrm>
          <a:prstGeom prst="rect">
            <a:avLst/>
          </a:prstGeom>
        </p:spPr>
      </p:pic>
      <p:sp>
        <p:nvSpPr>
          <p:cNvPr id="35" name="Oval 34"/>
          <p:cNvSpPr/>
          <p:nvPr/>
        </p:nvSpPr>
        <p:spPr>
          <a:xfrm>
            <a:off x="7639498" y="2236487"/>
            <a:ext cx="288000" cy="2880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6" name="Oval 35"/>
          <p:cNvSpPr/>
          <p:nvPr/>
        </p:nvSpPr>
        <p:spPr>
          <a:xfrm>
            <a:off x="6141960" y="5439798"/>
            <a:ext cx="288000" cy="2880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0" name="Oval 39"/>
          <p:cNvSpPr/>
          <p:nvPr/>
        </p:nvSpPr>
        <p:spPr>
          <a:xfrm>
            <a:off x="7639498" y="2236487"/>
            <a:ext cx="288000" cy="288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9" name="Oval 48"/>
          <p:cNvSpPr/>
          <p:nvPr/>
        </p:nvSpPr>
        <p:spPr>
          <a:xfrm>
            <a:off x="6141960" y="5439894"/>
            <a:ext cx="288000" cy="288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4" name="Straight Connector 3"/>
          <p:cNvCxnSpPr>
            <a:stCxn id="36" idx="0"/>
            <a:endCxn id="36" idx="4"/>
          </p:cNvCxnSpPr>
          <p:nvPr/>
        </p:nvCxnSpPr>
        <p:spPr>
          <a:xfrm>
            <a:off x="6285960" y="5439798"/>
            <a:ext cx="0" cy="28800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/>
          <p:cNvSpPr/>
          <p:nvPr/>
        </p:nvSpPr>
        <p:spPr>
          <a:xfrm>
            <a:off x="6505856" y="5393852"/>
            <a:ext cx="224172" cy="33404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TextBox 2"/>
          <p:cNvSpPr txBox="1"/>
          <p:nvPr/>
        </p:nvSpPr>
        <p:spPr>
          <a:xfrm>
            <a:off x="3317966" y="3235043"/>
            <a:ext cx="47623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latin typeface="HfW precursive bold" panose="00000500000000000000" pitchFamily="2" charset="0"/>
              </a:rPr>
              <a:t>What is this pictogram showing us?</a:t>
            </a:r>
            <a:endParaRPr lang="en-GB" dirty="0">
              <a:latin typeface="HfW precursive bold" panose="00000500000000000000" pitchFamily="2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2997762" y="6368809"/>
            <a:ext cx="47623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latin typeface="HfW precursive bold" panose="00000500000000000000" pitchFamily="2" charset="0"/>
              </a:rPr>
              <a:t>What is this pictogram showing us?</a:t>
            </a:r>
            <a:endParaRPr lang="en-GB" dirty="0">
              <a:latin typeface="HfW precursive bold" panose="00000500000000000000" pitchFamily="2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524418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4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4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4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4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0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3.7037E-7 L -0.02205 3.7037E-7 " pathEditMode="relative" rAng="0" ptsTypes="AA">
                                      <p:cBhvr>
                                        <p:cTn id="24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11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  <p:bldP spid="36" grpId="0" animBg="1"/>
      <p:bldP spid="40" grpId="0" animBg="1"/>
      <p:bldP spid="49" grpId="0" animBg="1"/>
      <p:bldP spid="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TextBox 39"/>
          <p:cNvSpPr txBox="1"/>
          <p:nvPr/>
        </p:nvSpPr>
        <p:spPr>
          <a:xfrm>
            <a:off x="846614" y="788245"/>
            <a:ext cx="658496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Either go on a walk or use my virtual walk, or both!</a:t>
            </a:r>
          </a:p>
        </p:txBody>
      </p:sp>
      <p:graphicFrame>
        <p:nvGraphicFramePr>
          <p:cNvPr id="41" name="Table 4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9084988"/>
              </p:ext>
            </p:extLst>
          </p:nvPr>
        </p:nvGraphicFramePr>
        <p:xfrm>
          <a:off x="628733" y="3733799"/>
          <a:ext cx="7232046" cy="193075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00978">
                  <a:extLst>
                    <a:ext uri="{9D8B030D-6E8A-4147-A177-3AD203B41FA5}">
                      <a16:colId xmlns:a16="http://schemas.microsoft.com/office/drawing/2014/main" val="1158947443"/>
                    </a:ext>
                  </a:extLst>
                </a:gridCol>
                <a:gridCol w="5131068">
                  <a:extLst>
                    <a:ext uri="{9D8B030D-6E8A-4147-A177-3AD203B41FA5}">
                      <a16:colId xmlns:a16="http://schemas.microsoft.com/office/drawing/2014/main" val="2237512653"/>
                    </a:ext>
                  </a:extLst>
                </a:gridCol>
              </a:tblGrid>
              <a:tr h="482688"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latin typeface="Comic Sans MS" panose="030F0702030302020204" pitchFamily="66" charset="0"/>
                        </a:rPr>
                        <a:t>Animals</a:t>
                      </a:r>
                      <a:endParaRPr lang="en-GB" sz="2200" dirty="0"/>
                    </a:p>
                  </a:txBody>
                  <a:tcPr marL="142114" marR="142114" marT="71057" marB="71057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/>
                    </a:p>
                  </a:txBody>
                  <a:tcPr marL="142114" marR="142114" marT="71057" marB="71057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0136819"/>
                  </a:ext>
                </a:extLst>
              </a:tr>
              <a:tr h="482688"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latin typeface="Comic Sans MS" panose="030F0702030302020204" pitchFamily="66" charset="0"/>
                        </a:rPr>
                        <a:t>Birds</a:t>
                      </a:r>
                      <a:endParaRPr lang="en-GB" sz="2200" dirty="0"/>
                    </a:p>
                  </a:txBody>
                  <a:tcPr marL="142114" marR="142114" marT="71057" marB="7105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/>
                    </a:p>
                  </a:txBody>
                  <a:tcPr marL="142114" marR="142114" marT="71057" marB="71057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6451960"/>
                  </a:ext>
                </a:extLst>
              </a:tr>
              <a:tr h="482688"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latin typeface="Comic Sans MS" panose="030F0702030302020204" pitchFamily="66" charset="0"/>
                        </a:rPr>
                        <a:t>Frogs</a:t>
                      </a:r>
                      <a:endParaRPr lang="en-GB" sz="2200" dirty="0"/>
                    </a:p>
                  </a:txBody>
                  <a:tcPr marL="142114" marR="142114" marT="71057" marB="7105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/>
                    </a:p>
                  </a:txBody>
                  <a:tcPr marL="142114" marR="142114" marT="71057" marB="71057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9197832"/>
                  </a:ext>
                </a:extLst>
              </a:tr>
              <a:tr h="482688"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latin typeface="Comic Sans MS" panose="030F0702030302020204" pitchFamily="66" charset="0"/>
                        </a:rPr>
                        <a:t>Octopuses</a:t>
                      </a:r>
                      <a:endParaRPr lang="en-GB" sz="2200" dirty="0"/>
                    </a:p>
                  </a:txBody>
                  <a:tcPr marL="142114" marR="142114" marT="71057" marB="7105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/>
                    </a:p>
                  </a:txBody>
                  <a:tcPr marL="142114" marR="142114" marT="71057" marB="71057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65068814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50" name="TextBox 49"/>
              <p:cNvSpPr txBox="1"/>
              <p:nvPr/>
            </p:nvSpPr>
            <p:spPr>
              <a:xfrm>
                <a:off x="5032269" y="3138895"/>
                <a:ext cx="3172393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Key        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latin typeface="Cambria Math" panose="02040503050406030204" pitchFamily="18" charset="0"/>
                      </a:rPr>
                      <m:t>= 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2 animals</a:t>
                </a:r>
              </a:p>
            </p:txBody>
          </p:sp>
        </mc:Choice>
        <mc:Fallback xmlns="">
          <p:sp>
            <p:nvSpPr>
              <p:cNvPr id="50" name="TextBox 4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32269" y="3138895"/>
                <a:ext cx="3172393" cy="461665"/>
              </a:xfrm>
              <a:prstGeom prst="rect">
                <a:avLst/>
              </a:prstGeom>
              <a:blipFill>
                <a:blip r:embed="rId5"/>
                <a:stretch>
                  <a:fillRect l="-3077" t="-10526" b="-2894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2" name="Oval 51"/>
          <p:cNvSpPr/>
          <p:nvPr/>
        </p:nvSpPr>
        <p:spPr>
          <a:xfrm>
            <a:off x="5857082" y="3225727"/>
            <a:ext cx="288000" cy="288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826176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" grpId="0"/>
      <p:bldP spid="5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>
            <a:off x="932652" y="-10494648"/>
            <a:ext cx="6411577" cy="14383482"/>
          </a:xfrm>
          <a:prstGeom prst="trapezoid">
            <a:avLst>
              <a:gd name="adj" fmla="val 15714"/>
            </a:avLst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Trapezoid 20"/>
          <p:cNvSpPr/>
          <p:nvPr/>
        </p:nvSpPr>
        <p:spPr>
          <a:xfrm rot="10800000">
            <a:off x="5990176" y="14512"/>
            <a:ext cx="2370355" cy="3718559"/>
          </a:xfrm>
          <a:custGeom>
            <a:avLst/>
            <a:gdLst>
              <a:gd name="connsiteX0" fmla="*/ 0 w 2941855"/>
              <a:gd name="connsiteY0" fmla="*/ 3718559 h 3718559"/>
              <a:gd name="connsiteX1" fmla="*/ 514472 w 2941855"/>
              <a:gd name="connsiteY1" fmla="*/ 0 h 3718559"/>
              <a:gd name="connsiteX2" fmla="*/ 2427383 w 2941855"/>
              <a:gd name="connsiteY2" fmla="*/ 0 h 3718559"/>
              <a:gd name="connsiteX3" fmla="*/ 2941855 w 2941855"/>
              <a:gd name="connsiteY3" fmla="*/ 3718559 h 3718559"/>
              <a:gd name="connsiteX4" fmla="*/ 0 w 2941855"/>
              <a:gd name="connsiteY4" fmla="*/ 3718559 h 3718559"/>
              <a:gd name="connsiteX0" fmla="*/ 57028 w 2427383"/>
              <a:gd name="connsiteY0" fmla="*/ 3705859 h 3718559"/>
              <a:gd name="connsiteX1" fmla="*/ 0 w 2427383"/>
              <a:gd name="connsiteY1" fmla="*/ 0 h 3718559"/>
              <a:gd name="connsiteX2" fmla="*/ 1912911 w 2427383"/>
              <a:gd name="connsiteY2" fmla="*/ 0 h 3718559"/>
              <a:gd name="connsiteX3" fmla="*/ 2427383 w 2427383"/>
              <a:gd name="connsiteY3" fmla="*/ 3718559 h 3718559"/>
              <a:gd name="connsiteX4" fmla="*/ 57028 w 2427383"/>
              <a:gd name="connsiteY4" fmla="*/ 3705859 h 3718559"/>
              <a:gd name="connsiteX0" fmla="*/ 0 w 2370355"/>
              <a:gd name="connsiteY0" fmla="*/ 3705859 h 3718559"/>
              <a:gd name="connsiteX1" fmla="*/ 444622 w 2370355"/>
              <a:gd name="connsiteY1" fmla="*/ 82550 h 3718559"/>
              <a:gd name="connsiteX2" fmla="*/ 1855883 w 2370355"/>
              <a:gd name="connsiteY2" fmla="*/ 0 h 3718559"/>
              <a:gd name="connsiteX3" fmla="*/ 2370355 w 2370355"/>
              <a:gd name="connsiteY3" fmla="*/ 3718559 h 3718559"/>
              <a:gd name="connsiteX4" fmla="*/ 0 w 2370355"/>
              <a:gd name="connsiteY4" fmla="*/ 3705859 h 3718559"/>
              <a:gd name="connsiteX0" fmla="*/ 0 w 2370355"/>
              <a:gd name="connsiteY0" fmla="*/ 3705859 h 3718559"/>
              <a:gd name="connsiteX1" fmla="*/ 444622 w 2370355"/>
              <a:gd name="connsiteY1" fmla="*/ 6350 h 3718559"/>
              <a:gd name="connsiteX2" fmla="*/ 1855883 w 2370355"/>
              <a:gd name="connsiteY2" fmla="*/ 0 h 3718559"/>
              <a:gd name="connsiteX3" fmla="*/ 2370355 w 2370355"/>
              <a:gd name="connsiteY3" fmla="*/ 3718559 h 3718559"/>
              <a:gd name="connsiteX4" fmla="*/ 0 w 2370355"/>
              <a:gd name="connsiteY4" fmla="*/ 3705859 h 37185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70355" h="3718559">
                <a:moveTo>
                  <a:pt x="0" y="3705859"/>
                </a:moveTo>
                <a:lnTo>
                  <a:pt x="444622" y="6350"/>
                </a:lnTo>
                <a:lnTo>
                  <a:pt x="1855883" y="0"/>
                </a:lnTo>
                <a:lnTo>
                  <a:pt x="2370355" y="3718559"/>
                </a:lnTo>
                <a:lnTo>
                  <a:pt x="0" y="370585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" name="Trapezoid 3"/>
          <p:cNvSpPr/>
          <p:nvPr/>
        </p:nvSpPr>
        <p:spPr>
          <a:xfrm rot="10800000">
            <a:off x="22859" y="14512"/>
            <a:ext cx="2941855" cy="3718559"/>
          </a:xfrm>
          <a:prstGeom prst="trapezoid">
            <a:avLst>
              <a:gd name="adj" fmla="val 1748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7103" y="-3297810"/>
            <a:ext cx="1776570" cy="1827169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34611" y="-3023611"/>
            <a:ext cx="2061555" cy="2351917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51977" y="-3023611"/>
            <a:ext cx="2061555" cy="2351917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01625" y="-2233126"/>
            <a:ext cx="2061555" cy="2351917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9335" y="-2239776"/>
            <a:ext cx="2061555" cy="2351917"/>
          </a:xfrm>
          <a:prstGeom prst="rect">
            <a:avLst/>
          </a:prstGeom>
        </p:spPr>
      </p:pic>
      <p:pic>
        <p:nvPicPr>
          <p:cNvPr id="44" name="Picture 43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76148" y="1128713"/>
            <a:ext cx="1278092" cy="1189946"/>
          </a:xfrm>
          <a:prstGeom prst="rect">
            <a:avLst/>
          </a:prstGeom>
        </p:spPr>
      </p:pic>
      <p:pic>
        <p:nvPicPr>
          <p:cNvPr id="45" name="Picture 44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97353" y="2516450"/>
            <a:ext cx="738378" cy="646775"/>
          </a:xfrm>
          <a:prstGeom prst="rect">
            <a:avLst/>
          </a:prstGeom>
        </p:spPr>
      </p:pic>
      <p:pic>
        <p:nvPicPr>
          <p:cNvPr id="46" name="Picture 45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96404" y="1873802"/>
            <a:ext cx="730050" cy="641223"/>
          </a:xfrm>
          <a:prstGeom prst="rect">
            <a:avLst/>
          </a:prstGeom>
        </p:spPr>
      </p:pic>
      <p:pic>
        <p:nvPicPr>
          <p:cNvPr id="47" name="Picture 46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8658" y="377197"/>
            <a:ext cx="1243013" cy="1157288"/>
          </a:xfrm>
          <a:prstGeom prst="rect">
            <a:avLst/>
          </a:prstGeom>
        </p:spPr>
      </p:pic>
      <p:pic>
        <p:nvPicPr>
          <p:cNvPr id="48" name="Picture 47"/>
          <p:cNvPicPr>
            <a:picLocks noChangeAspect="1"/>
          </p:cNvPicPr>
          <p:nvPr/>
        </p:nvPicPr>
        <p:blipFill rotWithShape="1"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0595"/>
          <a:stretch/>
        </p:blipFill>
        <p:spPr>
          <a:xfrm>
            <a:off x="9022495" y="1351780"/>
            <a:ext cx="1233836" cy="1933758"/>
          </a:xfrm>
          <a:prstGeom prst="rect">
            <a:avLst/>
          </a:prstGeom>
        </p:spPr>
      </p:pic>
      <p:pic>
        <p:nvPicPr>
          <p:cNvPr id="49" name="Picture 48"/>
          <p:cNvPicPr>
            <a:picLocks noChangeAspect="1"/>
          </p:cNvPicPr>
          <p:nvPr/>
        </p:nvPicPr>
        <p:blipFill rotWithShape="1"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8719"/>
          <a:stretch/>
        </p:blipFill>
        <p:spPr>
          <a:xfrm>
            <a:off x="9623658" y="1381976"/>
            <a:ext cx="857406" cy="1933758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-266354" y="5679791"/>
            <a:ext cx="8508654" cy="119344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2" name="Picture 2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4827" y="-3201931"/>
            <a:ext cx="1776570" cy="1827169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335" y="-2927732"/>
            <a:ext cx="2061555" cy="2351917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9701" y="-2927732"/>
            <a:ext cx="2061555" cy="2351917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39349" y="-2137247"/>
            <a:ext cx="2061555" cy="2351917"/>
          </a:xfrm>
          <a:prstGeom prst="rect">
            <a:avLst/>
          </a:prstGeom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7059" y="-2143897"/>
            <a:ext cx="2061555" cy="2351917"/>
          </a:xfrm>
          <a:prstGeom prst="rect">
            <a:avLst/>
          </a:prstGeom>
        </p:spPr>
      </p:pic>
      <p:graphicFrame>
        <p:nvGraphicFramePr>
          <p:cNvPr id="41" name="Table 4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3516805"/>
              </p:ext>
            </p:extLst>
          </p:nvPr>
        </p:nvGraphicFramePr>
        <p:xfrm>
          <a:off x="628733" y="3733799"/>
          <a:ext cx="7232046" cy="193075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00978">
                  <a:extLst>
                    <a:ext uri="{9D8B030D-6E8A-4147-A177-3AD203B41FA5}">
                      <a16:colId xmlns:a16="http://schemas.microsoft.com/office/drawing/2014/main" val="1158947443"/>
                    </a:ext>
                  </a:extLst>
                </a:gridCol>
                <a:gridCol w="5131068">
                  <a:extLst>
                    <a:ext uri="{9D8B030D-6E8A-4147-A177-3AD203B41FA5}">
                      <a16:colId xmlns:a16="http://schemas.microsoft.com/office/drawing/2014/main" val="2237512653"/>
                    </a:ext>
                  </a:extLst>
                </a:gridCol>
              </a:tblGrid>
              <a:tr h="482688"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latin typeface="Comic Sans MS" panose="030F0702030302020204" pitchFamily="66" charset="0"/>
                        </a:rPr>
                        <a:t>Animals</a:t>
                      </a:r>
                      <a:endParaRPr lang="en-GB" sz="2200" dirty="0"/>
                    </a:p>
                  </a:txBody>
                  <a:tcPr marL="142114" marR="142114" marT="71057" marB="71057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/>
                    </a:p>
                  </a:txBody>
                  <a:tcPr marL="142114" marR="142114" marT="71057" marB="71057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0136819"/>
                  </a:ext>
                </a:extLst>
              </a:tr>
              <a:tr h="482688"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latin typeface="Comic Sans MS" panose="030F0702030302020204" pitchFamily="66" charset="0"/>
                        </a:rPr>
                        <a:t>Birds</a:t>
                      </a:r>
                      <a:endParaRPr lang="en-GB" sz="2200" dirty="0"/>
                    </a:p>
                  </a:txBody>
                  <a:tcPr marL="142114" marR="142114" marT="71057" marB="7105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/>
                    </a:p>
                  </a:txBody>
                  <a:tcPr marL="142114" marR="142114" marT="71057" marB="71057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6451960"/>
                  </a:ext>
                </a:extLst>
              </a:tr>
              <a:tr h="482688"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latin typeface="Comic Sans MS" panose="030F0702030302020204" pitchFamily="66" charset="0"/>
                        </a:rPr>
                        <a:t>Frogs</a:t>
                      </a:r>
                      <a:endParaRPr lang="en-GB" sz="2200" dirty="0"/>
                    </a:p>
                  </a:txBody>
                  <a:tcPr marL="142114" marR="142114" marT="71057" marB="7105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/>
                    </a:p>
                  </a:txBody>
                  <a:tcPr marL="142114" marR="142114" marT="71057" marB="71057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9197832"/>
                  </a:ext>
                </a:extLst>
              </a:tr>
              <a:tr h="482688"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latin typeface="Comic Sans MS" panose="030F0702030302020204" pitchFamily="66" charset="0"/>
                        </a:rPr>
                        <a:t>Octopuses</a:t>
                      </a:r>
                      <a:endParaRPr lang="en-GB" sz="2200" dirty="0"/>
                    </a:p>
                  </a:txBody>
                  <a:tcPr marL="142114" marR="142114" marT="71057" marB="7105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/>
                    </a:p>
                  </a:txBody>
                  <a:tcPr marL="142114" marR="142114" marT="71057" marB="71057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65068814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4826001" y="3758654"/>
                <a:ext cx="321841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Key        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latin typeface="Cambria Math" panose="02040503050406030204" pitchFamily="18" charset="0"/>
                      </a:rPr>
                      <m:t>= 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2 animals</a:t>
                </a:r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26001" y="3758654"/>
                <a:ext cx="3218410" cy="461665"/>
              </a:xfrm>
              <a:prstGeom prst="rect">
                <a:avLst/>
              </a:prstGeom>
              <a:blipFill>
                <a:blip r:embed="rId14"/>
                <a:stretch>
                  <a:fillRect l="-3030" t="-10667" b="-30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8" name="Oval 27"/>
          <p:cNvSpPr/>
          <p:nvPr/>
        </p:nvSpPr>
        <p:spPr>
          <a:xfrm>
            <a:off x="5653882" y="3845486"/>
            <a:ext cx="288000" cy="288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9" name="Oval 28"/>
          <p:cNvSpPr/>
          <p:nvPr/>
        </p:nvSpPr>
        <p:spPr>
          <a:xfrm>
            <a:off x="2820714" y="4311187"/>
            <a:ext cx="288000" cy="288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30" name="Oval 29"/>
          <p:cNvSpPr/>
          <p:nvPr/>
        </p:nvSpPr>
        <p:spPr>
          <a:xfrm>
            <a:off x="3201862" y="4311187"/>
            <a:ext cx="288000" cy="288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32" name="Oval 31"/>
          <p:cNvSpPr/>
          <p:nvPr/>
        </p:nvSpPr>
        <p:spPr>
          <a:xfrm>
            <a:off x="2820714" y="5273010"/>
            <a:ext cx="288000" cy="288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43" name="Oval 42"/>
          <p:cNvSpPr/>
          <p:nvPr/>
        </p:nvSpPr>
        <p:spPr>
          <a:xfrm>
            <a:off x="2820714" y="4806055"/>
            <a:ext cx="288000" cy="288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35" name="Picture 34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89851" y="674079"/>
            <a:ext cx="1243013" cy="1157288"/>
          </a:xfrm>
          <a:prstGeom prst="rect">
            <a:avLst/>
          </a:prstGeom>
        </p:spPr>
      </p:pic>
      <p:sp>
        <p:nvSpPr>
          <p:cNvPr id="6" name="Pie 5"/>
          <p:cNvSpPr/>
          <p:nvPr/>
        </p:nvSpPr>
        <p:spPr>
          <a:xfrm>
            <a:off x="3595738" y="4311187"/>
            <a:ext cx="288000" cy="288000"/>
          </a:xfrm>
          <a:prstGeom prst="pie">
            <a:avLst>
              <a:gd name="adj1" fmla="val 5381751"/>
              <a:gd name="adj2" fmla="val 16200000"/>
            </a:avLst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35527" y="4311187"/>
            <a:ext cx="166255" cy="16383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081012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2.59259E-6 L -0.09254 0.83102 " pathEditMode="relative" rAng="0" ptsTypes="AA">
                                      <p:cBhvr>
                                        <p:cTn id="6" dur="39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635" y="41551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-3.33333E-6 L 0.14635 0.8301 " pathEditMode="relative" rAng="0" ptsTypes="AA">
                                      <p:cBhvr>
                                        <p:cTn id="8" dur="39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309" y="41505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35" presetClass="path" presetSubtype="0" accel="50000" decel="50000" fill="hold" nodeType="withEffect">
                                  <p:stCondLst>
                                    <p:cond delay="6000"/>
                                  </p:stCondLst>
                                  <p:childTnLst>
                                    <p:animMotion origin="layout" path="M 4.44444E-6 -2.59259E-6 L -1.17223 -2.59259E-6 " pathEditMode="relative" rAng="0" ptsTypes="AA">
                                      <p:cBhvr>
                                        <p:cTn id="10" dur="31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8611" y="0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42" presetClass="path" presetSubtype="0" accel="50000" decel="50000" fill="hold" nodeType="withEffect">
                                  <p:stCondLst>
                                    <p:cond delay="2200"/>
                                  </p:stCondLst>
                                  <p:childTnLst>
                                    <p:animMotion origin="layout" path="M 3.05556E-6 4.44444E-6 L 0.15451 0.97847 " pathEditMode="relative" rAng="0" ptsTypes="AA">
                                      <p:cBhvr>
                                        <p:cTn id="12" dur="39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726" y="48912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42" presetClass="path" presetSubtype="0" accel="50000" decel="50000" fill="hold" nodeType="withEffect">
                                  <p:stCondLst>
                                    <p:cond delay="1900"/>
                                  </p:stCondLst>
                                  <p:childTnLst>
                                    <p:animMotion origin="layout" path="M 4.72222E-6 4.44444E-6 L -0.09601 0.94467 " pathEditMode="relative" rAng="0" ptsTypes="AA">
                                      <p:cBhvr>
                                        <p:cTn id="14" dur="39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809" y="47222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42" presetClass="path" presetSubtype="0" accel="50000" decel="50000" fill="hold" nodeType="withEffect">
                                  <p:stCondLst>
                                    <p:cond delay="4400"/>
                                  </p:stCondLst>
                                  <p:childTnLst>
                                    <p:animMotion origin="layout" path="M 3.05556E-6 3.7037E-6 L 0.15347 1.04375 " pathEditMode="relative" rAng="0" ptsTypes="AA">
                                      <p:cBhvr>
                                        <p:cTn id="16" dur="39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674" y="52176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0" presetClass="path" presetSubtype="0" accel="50000" decel="50000" fill="hold" nodeType="withEffect">
                                  <p:stCondLst>
                                    <p:cond delay="2300"/>
                                  </p:stCondLst>
                                  <p:childTnLst>
                                    <p:animMotion origin="layout" path="M -3.61111E-6 -1.11111E-6 L -3.61111E-6 -1.11111E-6 C 0.00591 -0.00486 0.01146 -0.01065 0.01754 -0.01481 C 0.01962 -0.0162 0.02188 -0.01736 0.02396 -0.01898 C 0.02657 -0.02083 0.029 -0.02338 0.03177 -0.02523 C 0.04479 -0.03403 0.0349 -0.02616 0.04445 -0.03171 C 0.04653 -0.03287 0.04844 -0.03495 0.0507 -0.03588 C 0.05486 -0.03773 0.0592 -0.03866 0.06337 -0.04005 C 0.07014 -0.04236 0.07032 -0.04259 0.07778 -0.04444 C 0.09202 -0.04769 0.08229 -0.04491 0.09358 -0.04861 C 0.10834 -0.04792 0.12327 -0.04769 0.13802 -0.04653 C 0.14271 -0.04606 0.15 -0.03796 0.15226 -0.03588 L 0.15712 -0.03171 C 0.16042 -0.01806 0.15591 -0.03287 0.16337 -0.01898 C 0.16893 -0.00856 0.16476 -0.01343 0.16823 -0.00417 C 0.1691 -0.00185 0.17032 -1.11111E-6 0.17136 0.00231 C 0.17188 0.00509 0.17223 0.00787 0.17292 0.01065 C 0.17396 0.01505 0.17604 0.02338 0.17604 0.02338 C 0.18091 0.02199 0.18594 0.02153 0.19045 0.01921 C 0.19584 0.0162 0.20122 0.00856 0.20625 0.0044 C 0.20834 0.00255 0.21059 0.00162 0.21268 -1.11111E-6 C 0.21424 -0.00116 0.2158 -0.00278 0.21736 -0.00417 C 0.21945 -0.00625 0.22136 -0.0088 0.22379 -0.01042 C 0.2257 -0.01181 0.22795 -0.01181 0.23004 -0.0125 C 0.23264 -0.01481 0.23525 -0.01713 0.23802 -0.01898 C 0.24653 -0.02454 0.24497 -0.02222 0.25382 -0.02523 C 0.25556 -0.02593 0.25712 -0.02685 0.25868 -0.02731 C 0.26389 -0.0294 0.26754 -0.03009 0.27292 -0.03171 C 0.275 -0.0331 0.27709 -0.03495 0.27934 -0.03588 C 0.29358 -0.04236 0.32917 -0.03611 0.3316 -0.03588 L 0.34445 -0.02731 C 0.35052 -0.02338 0.35018 -0.02384 0.35556 -0.01898 C 0.35764 -0.0169 0.3599 -0.01481 0.36181 -0.0125 C 0.36354 -0.01065 0.36476 -0.00787 0.36667 -0.00625 C 0.36806 -0.00509 0.36979 -0.00486 0.37136 -0.00417 C 0.3724 -0.00208 0.37309 0.00046 0.37448 0.00231 C 0.37743 0.00556 0.38403 0.01065 0.38403 0.01065 C 0.38403 0.01042 0.38681 -0.01968 0.38716 -0.02106 C 0.38854 -0.02546 0.39462 -0.03657 0.39827 -0.04005 C 0.40018 -0.0419 0.40261 -0.04259 0.40469 -0.04444 C 0.40695 -0.0463 0.40886 -0.04861 0.41111 -0.05069 C 0.41424 -0.0537 0.41736 -0.05625 0.42049 -0.05926 C 0.42223 -0.06065 0.42344 -0.06273 0.42535 -0.06343 C 0.42743 -0.06412 0.42952 -0.06458 0.4316 -0.06551 C 0.43334 -0.0662 0.43473 -0.06713 0.43646 -0.06759 C 0.44011 -0.06852 0.44393 -0.06898 0.44757 -0.06968 C 0.46736 -0.07384 0.44584 -0.06991 0.46979 -0.07384 C 0.47726 -0.07315 0.48455 -0.07292 0.49202 -0.07176 C 0.49358 -0.07153 0.49514 -0.0706 0.4967 -0.06968 C 0.50851 -0.06296 0.49809 -0.06829 0.50782 -0.06134 C 0.52761 -0.04676 0.51441 -0.05833 0.52535 -0.04861 C 0.53438 -0.03032 0.52223 -0.05185 0.53334 -0.04005 C 0.53473 -0.03843 0.53525 -0.03588 0.53646 -0.0338 C 0.53802 -0.03079 0.53976 -0.02824 0.54115 -0.02523 C 0.54341 -0.02106 0.54549 -0.0169 0.54757 -0.0125 L 0.5507 -0.00625 C 0.55191 -0.00185 0.55174 0.00347 0.55712 0.00231 C 0.55903 0.00185 0.56007 -0.00093 0.56181 -0.00208 C 0.56493 -0.00394 0.56823 -0.0044 0.57136 -0.00625 C 0.59202 -0.01875 0.57032 -0.00856 0.58403 -0.01481 C 0.59219 -0.02546 0.58681 -0.01968 0.60157 -0.02963 C 0.60573 -0.03241 0.60973 -0.03611 0.61424 -0.03796 C 0.6257 -0.04306 0.61146 -0.03681 0.62535 -0.04213 C 0.62691 -0.04282 0.62848 -0.04375 0.63004 -0.04444 C 0.63316 -0.04537 0.63646 -0.04583 0.63959 -0.04653 C 0.64167 -0.04792 0.64375 -0.04977 0.64601 -0.05069 C 0.65712 -0.05486 0.66789 -0.05208 0.67934 -0.05069 C 0.69462 -0.04884 0.68768 -0.04954 0.69827 -0.04653 C 0.70417 -0.04468 0.70712 -0.04444 0.71268 -0.04213 C 0.72882 -0.03588 0.71563 -0.03981 0.73004 -0.03588 C 0.7316 -0.03449 0.73316 -0.03264 0.7349 -0.03171 C 0.73681 -0.03056 0.73924 -0.03056 0.74115 -0.02963 C 0.74341 -0.02847 0.74549 -0.02662 0.74757 -0.02523 C 0.74966 -0.02106 0.7507 -0.01551 0.75382 -0.0125 C 0.75556 -0.01111 0.75729 -0.01019 0.75868 -0.00833 C 0.76059 -0.00579 0.76198 -0.00278 0.76337 -1.11111E-6 C 0.77709 0.02616 0.76337 0.00139 0.77448 0.0213 C 0.775 0.02338 0.77448 0.02824 0.77604 0.02755 C 0.7783 0.02662 0.77795 0.02176 0.77934 0.01921 C 0.78056 0.01667 0.78264 0.01505 0.78403 0.01273 C 0.78646 0.0088 0.78716 0.00301 0.79045 -1.11111E-6 C 0.79202 -0.00139 0.79375 -0.00255 0.79514 -0.00417 C 0.79688 -0.00602 0.79792 -0.00903 0.8 -0.01042 C 0.80278 -0.01273 0.80625 -0.01319 0.80938 -0.01481 C 0.81823 -0.02639 0.80938 -0.0169 0.82223 -0.02315 C 0.82552 -0.02477 0.82848 -0.02755 0.8316 -0.02963 C 0.83316 -0.03032 0.8349 -0.03102 0.83646 -0.03171 C 0.83854 -0.0338 0.84045 -0.03657 0.84271 -0.03796 C 0.84532 -0.03935 0.84809 -0.03935 0.8507 -0.04005 C 0.85504 -0.04144 0.8592 -0.04282 0.86337 -0.04444 C 0.87136 -0.04699 0.86771 -0.0456 0.87448 -0.04861 C 0.88889 -0.04792 0.9033 -0.04907 0.91736 -0.04653 C 0.91962 -0.04606 0.92084 -0.04236 0.92223 -0.04005 C 0.93542 -0.01736 0.9224 -0.03542 0.93334 -0.02106 C 0.93438 -0.01829 0.93525 -0.01528 0.93646 -0.0125 C 0.93837 -0.00833 0.94271 -1.11111E-6 0.94271 -1.11111E-6 C 0.94341 0.00231 0.94341 0.00463 0.94445 0.00648 C 0.94549 0.00833 0.94809 0.00856 0.94914 0.01065 C 0.95087 0.01435 0.95226 0.02338 0.95226 0.02338 C 0.95382 0.02269 0.95573 0.02245 0.95712 0.0213 C 0.96615 0.01366 0.96302 0.01412 0.96979 0.00648 C 0.97587 -0.00046 0.97604 0.00162 0.98091 -0.00625 C 0.98212 -0.0081 0.98264 -0.01088 0.98403 -0.0125 C 0.98542 -0.01435 0.98733 -0.01528 0.98889 -0.0169 C 0.99462 -0.02245 0.99809 -0.02685 1.00469 -0.03171 C 1.00729 -0.03356 1.0132 -0.03472 1.0158 -0.03588 C 1.03056 -0.04329 1.01233 -0.03796 1.0316 -0.04213 C 1.05729 -0.05694 1.02969 -0.04236 1.05226 -0.05069 C 1.05504 -0.05162 1.05747 -0.05394 1.06025 -0.05486 C 1.06389 -0.05602 1.06771 -0.05625 1.07136 -0.05694 C 1.09323 -0.06181 1.06129 -0.05625 1.09202 -0.06134 C 1.10104 -0.05995 1.11007 -0.05949 1.11893 -0.05694 C 1.12535 -0.05532 1.12535 -0.0463 1.12691 -0.04005 L 1.13004 -0.02731 C 1.13056 -0.02523 1.13177 -0.02338 1.13177 -0.02106 L 1.13177 -0.01481 L 1.13177 -0.01481 " pathEditMode="relative" ptsTypes="AAAAAAAAAAAAAAAAAAAAAAAAAAAAAAAAAAAAAAAAAAAAAAAAAAAAAAAAAAAAAAAAAAAAAAAAAAAAAAAAAAAAAAAAAAAAAAAAAAAAAAAAAAAAAAAAAAAAA">
                                      <p:cBhvr>
                                        <p:cTn id="18" dur="3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9" presetID="42" presetClass="pat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-5.55556E-7 1.48148E-6 L -5.55556E-7 1.48379 " pathEditMode="relative" rAng="0" ptsTypes="AA">
                                      <p:cBhvr>
                                        <p:cTn id="20" dur="6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74190"/>
                                    </p:animMotion>
                                  </p:childTnLst>
                                </p:cTn>
                              </p:par>
                              <p:par>
                                <p:cTn id="21" presetID="42" presetClass="path" presetSubtype="0" accel="50000" decel="50000" fill="hold" nodeType="withEffect">
                                  <p:stCondLst>
                                    <p:cond delay="7800"/>
                                  </p:stCondLst>
                                  <p:childTnLst>
                                    <p:animMotion origin="layout" path="M 3.88889E-6 2.59259E-6 L -0.09254 0.83102 " pathEditMode="relative" rAng="0" ptsTypes="AA">
                                      <p:cBhvr>
                                        <p:cTn id="22" dur="39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635" y="41551"/>
                                    </p:animMotion>
                                  </p:childTnLst>
                                </p:cTn>
                              </p:par>
                              <p:par>
                                <p:cTn id="23" presetID="42" presetClass="path" presetSubtype="0" accel="50000" decel="50000" fill="hold" nodeType="withEffect">
                                  <p:stCondLst>
                                    <p:cond delay="7400"/>
                                  </p:stCondLst>
                                  <p:childTnLst>
                                    <p:animMotion origin="layout" path="M 2.77778E-6 -3.33333E-6 L 0.14635 0.8301 " pathEditMode="relative" rAng="0" ptsTypes="AA">
                                      <p:cBhvr>
                                        <p:cTn id="24" dur="39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309" y="41505"/>
                                    </p:animMotion>
                                  </p:childTnLst>
                                </p:cTn>
                              </p:par>
                              <p:par>
                                <p:cTn id="25" presetID="0" presetClass="path" presetSubtype="0" accel="50000" decel="50000" fill="hold" nodeType="withEffect">
                                  <p:stCondLst>
                                    <p:cond delay="8200"/>
                                  </p:stCondLst>
                                  <p:childTnLst>
                                    <p:animMotion origin="layout" path="M 0 0 L 0 0 L 0.04444 -0.00741 C 0.06146 -0.01018 0.05868 -0.00833 0.07917 -0.01667 C 0.08247 -0.01805 0.08559 -0.02037 0.08889 -0.02222 C 0.10434 -0.03194 0.09028 -0.0243 0.11111 -0.03889 C 0.11406 -0.0412 0.12083 -0.04491 0.125 -0.0463 C 0.14097 -0.05255 0.13611 -0.05116 0.14861 -0.0537 C 0.15608 -0.05185 0.15521 -0.05255 0.1625 -0.04815 C 0.16458 -0.04699 0.17448 -0.03958 0.17778 -0.03889 C 0.18681 -0.03704 0.19618 -0.03657 0.20556 -0.03518 C 0.21389 -0.03657 0.22222 -0.0368 0.23056 -0.03889 C 0.23212 -0.03935 0.23316 -0.04167 0.23472 -0.04259 C 0.23594 -0.04352 0.2375 -0.04398 0.23889 -0.04444 C 0.24028 -0.0463 0.24201 -0.04792 0.24306 -0.05 C 0.24601 -0.05741 0.24219 -0.05833 0.24722 -0.06481 C 0.24896 -0.06736 0.25174 -0.06852 0.25417 -0.07037 C 0.27726 -0.06991 0.30035 -0.07037 0.32344 -0.06852 C 0.32552 -0.06852 0.32708 -0.06597 0.32899 -0.06481 C 0.33281 -0.06296 0.33663 -0.06157 0.3401 -0.05926 C 0.34392 -0.05717 0.3474 -0.05393 0.35122 -0.05185 C 0.37726 -0.03958 0.36389 -0.04329 0.39167 -0.04074 C 0.40642 -0.04421 0.39479 -0.03935 0.40399 -0.04815 C 0.41198 -0.05579 0.41389 -0.04838 0.42222 -0.06481 C 0.42309 -0.06667 0.42413 -0.06852 0.425 -0.07037 C 0.42691 -0.07477 0.42847 -0.0794 0.43056 -0.08333 C 0.43212 -0.0868 0.43455 -0.08935 0.43611 -0.09259 C 0.43733 -0.0956 0.4375 -0.09907 0.43889 -0.10185 C 0.44028 -0.10532 0.44271 -0.1081 0.44444 -0.11111 C 0.44983 -0.12153 0.44722 -0.11829 0.45122 -0.12778 C 0.45208 -0.12986 0.4533 -0.13148 0.45399 -0.13333 C 0.45469 -0.13518 0.45451 -0.1375 0.45556 -0.13889 C 0.4566 -0.14074 0.45833 -0.14143 0.45955 -0.14259 C 0.46389 -0.14028 0.46858 -0.13912 0.47222 -0.13518 C 0.47413 -0.1331 0.47413 -0.12917 0.475 -0.12592 C 0.48142 -0.10023 0.47465 -0.12523 0.47899 -0.10185 C 0.47986 -0.09815 0.48108 -0.09467 0.48177 -0.09074 C 0.48247 -0.08773 0.48264 -0.08472 0.48333 -0.08148 C 0.48438 -0.07592 0.48628 -0.0706 0.48733 -0.06481 L 0.4901 -0.05 C 0.49063 -0.01736 0.49063 0.01528 0.49167 0.04815 C 0.49167 0.05 0.49253 0.05162 0.49288 0.0537 C 0.49392 0.05787 0.49479 0.06227 0.49566 0.06667 C 0.4967 0.07153 0.49705 0.07662 0.49844 0.08148 C 0.49948 0.08426 0.50156 0.08611 0.50278 0.08889 C 0.50434 0.09236 0.50538 0.0963 0.50677 0.1 C 0.50885 0.10463 0.51198 0.10972 0.5151 0.11296 C 0.51858 0.1162 0.52969 0.12523 0.53455 0.12778 C 0.53924 0.12986 0.54392 0.13148 0.54844 0.13333 C 0.55226 0.13264 0.55625 0.1338 0.55955 0.13148 C 0.56545 0.12732 0.56962 0.11991 0.575 0.11482 C 0.57656 0.11296 0.57882 0.1125 0.58056 0.11111 C 0.58212 0.10949 0.58316 0.10718 0.58455 0.10556 C 0.58594 0.10394 0.58733 0.10301 0.58889 0.10185 C 0.59253 0.09445 0.59722 0.08773 0.6 0.07963 C 0.60521 0.06343 0.6125 0.02963 0.6125 0.02963 C 0.61389 0.01667 0.61458 0.00787 0.61667 -0.0037 C 0.61788 -0.0118 0.61892 -0.01991 0.62066 -0.02778 C 0.62448 -0.04421 0.62917 -0.05995 0.63333 -0.07592 C 0.63524 -0.08403 0.63646 -0.09028 0.64028 -0.09815 C 0.64253 -0.10301 0.64497 -0.1081 0.64844 -0.11111 C 0.65139 -0.11389 0.66997 -0.12546 0.67778 -0.12778 C 0.68507 -0.13009 0.69253 -0.13148 0.7 -0.13333 C 0.70174 -0.13403 0.70365 -0.13472 0.70556 -0.13518 C 0.71424 -0.13472 0.72309 -0.13449 0.73194 -0.13333 C 0.74132 -0.13241 0.73767 -0.13217 0.74444 -0.12963 C 0.74809 -0.12847 0.75191 -0.12778 0.75556 -0.12592 C 0.7592 -0.12407 0.76285 -0.12199 0.76667 -0.12037 C 0.77344 -0.11759 0.78073 -0.11643 0.7875 -0.11296 C 0.79462 -0.10949 0.80087 -0.10255 0.80816 -0.1 C 0.82726 -0.09375 0.81927 -0.09606 0.83194 -0.09259 C 0.84253 -0.09398 0.8533 -0.09444 0.86372 -0.0963 C 0.8724 -0.09815 0.86858 -0.10023 0.87483 -0.1037 C 0.87674 -0.10486 0.87865 -0.10509 0.88038 -0.10555 C 0.88368 -0.10694 0.88698 -0.10764 0.8901 -0.10926 C 0.90139 -0.11528 0.91354 -0.11898 0.92344 -0.12778 C 0.92483 -0.12917 0.92604 -0.13079 0.92778 -0.13148 C 0.93038 -0.13287 0.93333 -0.13287 0.93594 -0.13333 C 0.9467 -0.13102 0.95747 -0.12986 0.96788 -0.12592 C 0.96979 -0.12546 0.97066 -0.12199 0.97222 -0.12037 C 0.97483 -0.11782 0.97813 -0.1162 0.98038 -0.11296 C 0.98194 -0.11111 0.98316 -0.10926 0.98455 -0.10741 C 0.98594 -0.10602 0.9875 -0.10509 0.98889 -0.1037 C 0.99063 -0.10208 0.99253 -0.10023 0.99444 -0.09815 C 0.99583 -0.09653 0.99688 -0.09421 0.99861 -0.09259 C 1.03073 -0.06134 1.00573 -0.08403 1.01927 -0.07592 C 1.02222 -0.0743 1.02483 -0.07199 1.02778 -0.07037 C 1.03177 -0.06829 1.0401 -0.06481 1.0401 -0.06481 L 1.07344 -0.06667 C 1.09149 -0.06805 1.08628 -0.0662 1.09566 -0.07037 C 1.10365 -0.06967 1.11858 -0.06898 1.12778 -0.06667 C 1.12917 -0.06643 1.13038 -0.06528 1.13194 -0.06481 C 1.13733 -0.06342 1.14306 -0.06273 1.14861 -0.06111 C 1.15 -0.06088 1.15122 -0.05995 1.1526 -0.05926 C 1.15677 -0.0581 1.16094 -0.05671 1.16528 -0.05555 C 1.17188 -0.05393 1.18021 -0.05347 1.18594 -0.04815 C 1.18889 -0.04583 1.19184 -0.04375 1.19444 -0.04074 C 1.19878 -0.03565 1.20156 -0.02778 1.20677 -0.02407 C 1.21024 -0.02199 1.21736 -0.01667 1.22083 -0.01667 L 1.22344 -0.01667 L 1.22344 -0.01667 " pathEditMode="relative" ptsTypes="AAAAAAAAAAAAAAAAAAAAAAAAAAAAAAAAAAAAAAAAAAAAAAAAAAAAAAAAAAAAAAAAAAAAAAAAAAAAAAAAAAAAAAAAAAAAAAAAAAAAA">
                                      <p:cBhvr>
                                        <p:cTn id="26" dur="4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7" presetID="0" presetClass="path" presetSubtype="0" accel="50000" decel="50000" fill="hold" nodeType="withEffect">
                                  <p:stCondLst>
                                    <p:cond delay="8300"/>
                                  </p:stCondLst>
                                  <p:childTnLst>
                                    <p:animMotion origin="layout" path="M 0 0 L 0 0 L 0.04444 -0.00741 C 0.06146 -0.01018 0.05868 -0.00833 0.07917 -0.01667 C 0.08247 -0.01805 0.08559 -0.02037 0.08889 -0.02222 C 0.10434 -0.03194 0.09028 -0.0243 0.11111 -0.03889 C 0.11406 -0.0412 0.12083 -0.04491 0.125 -0.0463 C 0.14097 -0.05255 0.13611 -0.05116 0.14861 -0.0537 C 0.15608 -0.05185 0.15521 -0.05255 0.1625 -0.04815 C 0.16458 -0.04699 0.17448 -0.03958 0.17778 -0.03889 C 0.18681 -0.03704 0.19618 -0.03657 0.20556 -0.03518 C 0.21389 -0.03657 0.22222 -0.0368 0.23056 -0.03889 C 0.23212 -0.03935 0.23316 -0.04167 0.23472 -0.04259 C 0.23594 -0.04352 0.2375 -0.04398 0.23889 -0.04444 C 0.24028 -0.0463 0.24201 -0.04792 0.24306 -0.05 C 0.24601 -0.05741 0.24219 -0.05833 0.24722 -0.06481 C 0.24896 -0.06736 0.25174 -0.06852 0.25417 -0.07037 C 0.27726 -0.06991 0.30035 -0.07037 0.32344 -0.06852 C 0.32552 -0.06852 0.32708 -0.06597 0.32899 -0.06481 C 0.33281 -0.06296 0.33663 -0.06157 0.3401 -0.05926 C 0.34392 -0.05717 0.3474 -0.05393 0.35122 -0.05185 C 0.37726 -0.03958 0.36389 -0.04329 0.39167 -0.04074 C 0.40642 -0.04421 0.39479 -0.03935 0.40399 -0.04815 C 0.41198 -0.05579 0.41389 -0.04838 0.42222 -0.06481 C 0.42309 -0.06667 0.42413 -0.06852 0.425 -0.07037 C 0.42691 -0.07477 0.42847 -0.0794 0.43056 -0.08333 C 0.43212 -0.0868 0.43455 -0.08935 0.43611 -0.09259 C 0.43733 -0.0956 0.4375 -0.09907 0.43889 -0.10185 C 0.44028 -0.10532 0.44271 -0.1081 0.44444 -0.11111 C 0.44983 -0.12153 0.44722 -0.11829 0.45122 -0.12778 C 0.45208 -0.12986 0.4533 -0.13148 0.45399 -0.13333 C 0.45469 -0.13518 0.45451 -0.1375 0.45556 -0.13889 C 0.4566 -0.14074 0.45833 -0.14143 0.45955 -0.14259 C 0.46389 -0.14028 0.46858 -0.13912 0.47222 -0.13518 C 0.47413 -0.1331 0.47413 -0.12917 0.475 -0.12592 C 0.48142 -0.10023 0.47465 -0.12523 0.47899 -0.10185 C 0.47986 -0.09815 0.48108 -0.09467 0.48177 -0.09074 C 0.48247 -0.08773 0.48264 -0.08472 0.48333 -0.08148 C 0.48438 -0.07592 0.48628 -0.0706 0.48733 -0.06481 L 0.4901 -0.05 C 0.49063 -0.01736 0.49063 0.01528 0.49167 0.04815 C 0.49167 0.05 0.49253 0.05162 0.49288 0.0537 C 0.49392 0.05787 0.49479 0.06227 0.49566 0.06667 C 0.4967 0.07153 0.49705 0.07662 0.49844 0.08148 C 0.49948 0.08426 0.50156 0.08611 0.50278 0.08889 C 0.50434 0.09236 0.50538 0.0963 0.50677 0.1 C 0.50885 0.10463 0.51198 0.10972 0.5151 0.11296 C 0.51858 0.1162 0.52969 0.12523 0.53455 0.12778 C 0.53924 0.12986 0.54392 0.13148 0.54844 0.13333 C 0.55226 0.13264 0.55625 0.1338 0.55955 0.13148 C 0.56545 0.12732 0.56962 0.11991 0.575 0.11482 C 0.57656 0.11296 0.57882 0.1125 0.58056 0.11111 C 0.58212 0.10949 0.58316 0.10718 0.58455 0.10556 C 0.58594 0.10394 0.58733 0.10301 0.58889 0.10185 C 0.59253 0.09445 0.59722 0.08773 0.6 0.07963 C 0.60521 0.06343 0.6125 0.02963 0.6125 0.02963 C 0.61389 0.01667 0.61458 0.00787 0.61667 -0.0037 C 0.61788 -0.0118 0.61892 -0.01991 0.62066 -0.02778 C 0.62448 -0.04421 0.62917 -0.05995 0.63333 -0.07592 C 0.63524 -0.08403 0.63646 -0.09028 0.64028 -0.09815 C 0.64253 -0.10301 0.64497 -0.1081 0.64844 -0.11111 C 0.65139 -0.11389 0.66997 -0.12546 0.67778 -0.12778 C 0.68507 -0.13009 0.69253 -0.13148 0.7 -0.13333 C 0.70174 -0.13403 0.70365 -0.13472 0.70556 -0.13518 C 0.71424 -0.13472 0.72309 -0.13449 0.73194 -0.13333 C 0.74132 -0.13241 0.73767 -0.13217 0.74444 -0.12963 C 0.74809 -0.12847 0.75191 -0.12778 0.75556 -0.12592 C 0.7592 -0.12407 0.76285 -0.12199 0.76667 -0.12037 C 0.77344 -0.11759 0.78073 -0.11643 0.7875 -0.11296 C 0.79462 -0.10949 0.80087 -0.10255 0.80816 -0.1 C 0.82726 -0.09375 0.81927 -0.09606 0.83194 -0.09259 C 0.84253 -0.09398 0.8533 -0.09444 0.86372 -0.0963 C 0.8724 -0.09815 0.86858 -0.10023 0.87483 -0.1037 C 0.87674 -0.10486 0.87865 -0.10509 0.88038 -0.10555 C 0.88368 -0.10694 0.88698 -0.10764 0.8901 -0.10926 C 0.90139 -0.11528 0.91354 -0.11898 0.92344 -0.12778 C 0.92483 -0.12917 0.92604 -0.13079 0.92778 -0.13148 C 0.93038 -0.13287 0.93333 -0.13287 0.93594 -0.13333 C 0.9467 -0.13102 0.95747 -0.12986 0.96788 -0.12592 C 0.96979 -0.12546 0.97066 -0.12199 0.97222 -0.12037 C 0.97483 -0.11782 0.97813 -0.1162 0.98038 -0.11296 C 0.98194 -0.11111 0.98316 -0.10926 0.98455 -0.10741 C 0.98594 -0.10602 0.9875 -0.10509 0.98889 -0.1037 C 0.99063 -0.10208 0.99253 -0.10023 0.99444 -0.09815 C 0.99583 -0.09653 0.99688 -0.09421 0.99861 -0.09259 C 1.03073 -0.06134 1.00573 -0.08403 1.01927 -0.07592 C 1.02222 -0.0743 1.02483 -0.07199 1.02778 -0.07037 C 1.03177 -0.06829 1.0401 -0.06481 1.0401 -0.06481 L 1.07344 -0.06667 C 1.09149 -0.06805 1.08628 -0.0662 1.09566 -0.07037 C 1.10365 -0.06967 1.11858 -0.06898 1.12778 -0.06667 C 1.12917 -0.06643 1.13038 -0.06528 1.13194 -0.06481 C 1.13733 -0.06342 1.14306 -0.06273 1.14861 -0.06111 C 1.15 -0.06088 1.15122 -0.05995 1.1526 -0.05926 C 1.15677 -0.0581 1.16094 -0.05671 1.16528 -0.05555 C 1.17188 -0.05393 1.18021 -0.05347 1.18594 -0.04815 C 1.18889 -0.04583 1.19184 -0.04375 1.19444 -0.04074 C 1.19878 -0.03565 1.20156 -0.02778 1.20677 -0.02407 C 1.21024 -0.02199 1.21736 -0.01667 1.22083 -0.01667 L 1.22344 -0.01667 L 1.22344 -0.01667 " pathEditMode="relative" ptsTypes="AAAAAAAAAAAAAAAAAAAAAAAAAAAAAAAAAAAAAAAAAAAAAAAAAAAAAAAAAAAAAAAAAAAAAAAAAAAAAAAAAAAAAAAAAAAAAAAAAAAAA">
                                      <p:cBhvr>
                                        <p:cTn id="28" dur="4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9" presetID="42" presetClass="path" presetSubtype="0" accel="50000" decel="50000" fill="hold" nodeType="withEffect">
                                  <p:stCondLst>
                                    <p:cond delay="9600"/>
                                  </p:stCondLst>
                                  <p:childTnLst>
                                    <p:animMotion origin="layout" path="M -3.61111E-6 4.07407E-6 L 0.14896 0.93773 " pathEditMode="relative" rAng="0" ptsTypes="AA">
                                      <p:cBhvr>
                                        <p:cTn id="30" dur="39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448" y="46875"/>
                                    </p:animMotion>
                                  </p:childTnLst>
                                </p:cTn>
                              </p:par>
                              <p:par>
                                <p:cTn id="31" presetID="42" presetClass="path" presetSubtype="0" accel="50000" decel="50000" fill="hold" nodeType="withEffect">
                                  <p:stCondLst>
                                    <p:cond delay="10700"/>
                                  </p:stCondLst>
                                  <p:childTnLst>
                                    <p:animMotion origin="layout" path="M 4.72222E-6 4.44444E-6 L -0.09601 0.94467 " pathEditMode="relative" rAng="0" ptsTypes="AA">
                                      <p:cBhvr>
                                        <p:cTn id="32" dur="39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809" y="47222"/>
                                    </p:animMotion>
                                  </p:childTnLst>
                                </p:cTn>
                              </p:par>
                              <p:par>
                                <p:cTn id="33" presetID="42" presetClass="path" presetSubtype="0" accel="50000" decel="50000" fill="hold" nodeType="withEffect">
                                  <p:stCondLst>
                                    <p:cond delay="12900"/>
                                  </p:stCondLst>
                                  <p:childTnLst>
                                    <p:animMotion origin="layout" path="M -3.61111E-6 4.81481E-6 L 0.14792 1.01921 " pathEditMode="relative" rAng="0" ptsTypes="AA">
                                      <p:cBhvr>
                                        <p:cTn id="34" dur="39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396" y="50949"/>
                                    </p:animMotion>
                                  </p:childTnLst>
                                </p:cTn>
                              </p:par>
                              <p:par>
                                <p:cTn id="35" presetID="0" presetClass="path" presetSubtype="0" accel="50000" decel="50000" fill="hold" nodeType="withEffect">
                                  <p:stCondLst>
                                    <p:cond delay="2600"/>
                                  </p:stCondLst>
                                  <p:childTnLst>
                                    <p:animMotion origin="layout" path="M 8.33333E-7 5.55556E-6 L 8.33333E-7 5.55556E-6 C -0.0033 -0.00323 -0.00625 -0.00695 -0.00972 -0.00925 C -0.01145 -0.01064 -0.01354 -0.01018 -0.01527 -0.0111 C -0.01684 -0.01203 -0.01805 -0.01411 -0.01944 -0.01481 C -0.02395 -0.01759 -0.02882 -0.01898 -0.03333 -0.02036 L -0.1125 -0.01851 C -0.11406 -0.01851 -0.11545 -0.01782 -0.11666 -0.01666 C -0.1184 -0.01527 -0.11944 -0.01296 -0.12083 -0.0111 L -0.12361 5.55556E-6 C -0.12413 0.00186 -0.1243 0.00371 -0.125 0.00556 L -0.12777 0.01112 C -0.12968 0.01042 -0.13559 0.00857 -0.1375 0.00741 C -0.13993 0.00579 -0.14218 0.00371 -0.14444 0.00186 C -0.146 0.00047 -0.14722 -0.00092 -0.14861 -0.00185 C -0.15 -0.00277 -0.15156 -0.003 -0.15277 -0.0037 C -0.1552 -0.00532 -0.15729 -0.00833 -0.15972 -0.00925 C -0.16423 -0.01134 -0.16909 -0.01157 -0.17361 -0.01296 L -0.17916 -0.01481 L -0.22777 -0.01296 C -0.23211 -0.01273 -0.23611 -0.0118 -0.24027 -0.0111 L -0.25555 -0.00925 C -0.25746 -0.00879 -0.25937 -0.0081 -0.26111 -0.0074 C -0.26788 -0.00555 -0.27239 -0.00509 -0.27916 -0.00185 L -0.2875 0.00186 C -0.29913 0.02477 -0.28784 0.00533 -0.29722 0.01667 C -0.30017 0.02015 -0.30555 0.02778 -0.30555 0.02778 C -0.30902 0.04098 -0.30486 0.02431 -0.30833 0.04075 C -0.30885 0.0426 -0.30937 0.04445 -0.30972 0.0463 C -0.32343 0.0426 -0.31007 0.04677 -0.32361 0.04075 C -0.32552 0.03982 -0.32743 0.03936 -0.32916 0.0389 C -0.3434 0.03357 -0.3342 0.03635 -0.34583 0.03334 C -0.35416 0.02501 -0.34948 0.0294 -0.35972 0.02038 C -0.36111 0.01899 -0.36232 0.01714 -0.36389 0.01667 C -0.3658 0.01598 -0.3677 0.01552 -0.36944 0.01482 C -0.37239 0.01366 -0.375 0.01158 -0.37777 0.01112 L -0.38889 0.00927 C -0.39027 0.00857 -0.39166 0.00765 -0.39305 0.00741 C -0.39635 0.00649 -0.39965 0.00626 -0.40277 0.00556 C -0.4052 0.00487 -0.40746 0.00417 -0.40972 0.00371 L -0.47083 0.00556 C -0.47274 0.00556 -0.47465 0.00672 -0.47639 0.00741 C -0.47882 0.00788 -0.48107 0.00834 -0.48333 0.00927 C -0.48889 0.01112 -0.49184 0.01204 -0.49583 0.01667 C -0.49739 0.01829 -0.49895 0.02015 -0.5 0.02223 C -0.50208 0.0257 -0.50382 0.02964 -0.50555 0.03334 L -0.50833 0.0389 C -0.50885 0.04445 -0.50677 0.0514 -0.50972 0.05556 C -0.5118 0.05811 -0.51545 0.05325 -0.51805 0.05186 C -0.53281 0.04283 -0.51823 0.04839 -0.53055 0.04445 L -0.54166 0.03334 C -0.54409 0.03079 -0.54583 0.02709 -0.54861 0.02593 C -0.55642 0.02246 -0.54948 0.02593 -0.55694 0.02038 C -0.55885 0.01899 -0.56076 0.01783 -0.5625 0.01667 C -0.56406 0.01552 -0.56527 0.0139 -0.56666 0.01297 C -0.57014 0.01065 -0.5743 0.0088 -0.57777 0.00741 C -0.59027 -0.00509 -0.57691 0.00672 -0.58889 5.55556E-6 C -0.59965 -0.00624 -0.58576 -0.00185 -0.59861 -0.0074 C -0.60503 -0.01041 -0.60538 -0.00833 -0.61111 -0.0111 C -0.61545 -0.01342 -0.61944 -0.0162 -0.62361 -0.01851 C -0.625 -0.01944 -0.62656 -0.01967 -0.62777 -0.02036 C -0.62968 -0.02152 -0.63142 -0.02337 -0.63333 -0.02407 C -0.63611 -0.02523 -0.63906 -0.02523 -0.64166 -0.02592 C -0.64461 -0.02708 -0.65 -0.02962 -0.65 -0.02962 C -0.66718 -0.02916 -0.68437 -0.02893 -0.70139 -0.02777 C -0.70295 -0.02777 -0.70434 -0.02708 -0.70555 -0.02592 C -0.70764 -0.02453 -0.70937 -0.02222 -0.71111 -0.02036 C -0.71406 -0.00509 -0.71059 -0.02036 -0.71527 -0.0074 C -0.71701 -0.00323 -0.71736 0.00302 -0.71805 0.00741 C -0.71857 0.00927 -0.71909 0.01112 -0.71944 0.01297 C -0.72309 0.01227 -0.72951 0.01181 -0.73333 0.00927 C -0.74305 0.00278 -0.73159 0.00741 -0.74305 0.00371 C -0.75538 -0.0074 -0.73576 0.0095 -0.75555 -0.0037 C -0.76875 -0.01249 -0.75243 -0.00208 -0.76944 -0.0111 C -0.77482 -0.01411 -0.77916 -0.01666 -0.78472 -0.01851 C -0.78715 -0.01944 -0.78941 -0.0199 -0.79166 -0.02036 C -0.80798 -0.0199 -0.82413 -0.01967 -0.84027 -0.01851 C -0.84861 -0.01805 -0.84687 -0.01712 -0.85277 -0.01481 C -0.85659 -0.01365 -0.86389 -0.0111 -0.86389 -0.0111 C -0.86527 -0.00995 -0.86666 -0.00856 -0.86805 -0.0074 C -0.87118 -0.00555 -0.87639 -0.00462 -0.87916 -0.0037 C -0.88298 -0.00277 -0.89027 5.55556E-6 -0.89027 5.55556E-6 C -0.89132 0.00186 -0.89201 0.00394 -0.89305 0.00556 C -0.90243 0.01783 -0.8927 5.55556E-6 -0.9 0.01482 C -0.90052 0.01714 -0.90086 0.01968 -0.90139 0.02223 C -0.90225 0.02477 -0.90364 0.02686 -0.90416 0.02964 C -0.90503 0.03311 -0.90486 0.03704 -0.90555 0.04075 C -0.90625 0.04329 -0.90764 0.04538 -0.90833 0.04815 C -0.90955 0.05163 -0.90868 0.05695 -0.91111 0.05927 L -0.91527 0.06297 C -0.9177 0.06227 -0.92014 0.06251 -0.92222 0.06112 C -0.92413 0.05973 -0.925 0.05718 -0.92639 0.05556 C -0.9283 0.05348 -0.9302 0.05186 -0.93194 0.05001 C -0.93402 0.04769 -0.93559 0.04468 -0.9375 0.0426 C -0.93941 0.04052 -0.94149 0.03913 -0.94305 0.03704 C -0.94427 0.03542 -0.94479 0.03288 -0.94583 0.03149 C -0.94705 0.02987 -0.94878 0.02894 -0.95 0.02778 C -0.95191 0.02593 -0.95382 0.02385 -0.95555 0.02223 C -0.95833 0.01945 -0.96128 0.01737 -0.96389 0.01482 C -0.9658 0.01297 -0.96753 0.01089 -0.96944 0.00927 C -0.97656 0.00325 -0.97482 0.00695 -0.98333 0.00186 C -0.98489 0.00093 -0.98611 -0.00115 -0.9875 -0.00185 C -0.99027 -0.00347 -0.99305 -0.00439 -0.99583 -0.00555 C -0.99722 -0.00624 -0.99861 -0.00717 -1 -0.0074 C -1.01527 -0.01087 -1.00555 -0.00902 -1.02916 -0.0111 C -1.03055 -0.0111 -1.06128 -0.01828 -1.07083 -0.00555 C -1.07187 -0.00416 -1.07257 -0.00185 -1.07361 5.55556E-6 C -1.07396 0.00741 -1.07343 0.01505 -1.075 0.02223 C -1.07691 0.03149 -1.08107 0.03496 -1.0875 0.03704 C -1.09097 0.03797 -1.09479 0.0382 -1.09861 0.0389 C -1.10625 0.04214 -1.0993 0.03866 -1.10694 0.04445 C -1.10989 0.04653 -1.11614 0.05047 -1.11944 0.05186 C -1.1217 0.05255 -1.12396 0.05302 -1.12639 0.05371 C -1.12812 0.05417 -1.13194 0.05556 -1.13194 0.05556 L -1.13194 0.05556 " pathEditMode="relative" ptsTypes="AAAAAAAAAAAAAAAAAAAAAAAAAAAAAAAAAAAAAAAAAAAAAAAAAAAAAAAAAAAAAAAAAAAAAAAAAAAAAAAAAAAAAAAAAAAAAAAAAAAAAAAAAAAAAAAAAAA">
                                      <p:cBhvr>
                                        <p:cTn id="36" dur="4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7" presetID="35" presetClass="path" presetSubtype="0" accel="50000" decel="50000" fill="hold" nodeType="withEffect">
                                  <p:stCondLst>
                                    <p:cond delay="12900"/>
                                  </p:stCondLst>
                                  <p:childTnLst>
                                    <p:animMotion origin="layout" path="M 3.33333E-6 -4.44444E-6 L -1.1632 -4.44444E-6 " pathEditMode="relative" rAng="0" ptsTypes="AA">
                                      <p:cBhvr>
                                        <p:cTn id="38" dur="3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8160" y="0"/>
                                    </p:animMotion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77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113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55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9" grpId="0" animBg="1"/>
      <p:bldP spid="30" grpId="0" animBg="1"/>
      <p:bldP spid="32" grpId="0" animBg="1"/>
      <p:bldP spid="43" grpId="0" animBg="1"/>
      <p:bldP spid="6" grpId="0" animBg="1"/>
      <p:bldP spid="9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7|5.2|0.7|0.8|0.7|0.7|5.9|1.1|1.9|1.5|4.1|5|4.3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.8|4|8.6|5.9|0.7|0.9|0.7|0.7|0.9|1.7|3.6|2.7|1.8|0.9|0.6|6.1|2.9|3.1|14.3|1.3|1.8|1.1|1.3|5.5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4.3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3.4|5.9|5.7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7|7.8|1|1|1.1|1|1.2|5.7|9|3.6|6.8|1.3|6.8|2.9|2.2|2.3|2.2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5|6.9|1.4|7.4|1.8|7.4|1.4|11.8|6|2|1.8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5.8|1.9|8.7|5.6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5|8.4|8.5|14.8|19.5|2.3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7.7|6.3|3.3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5|15.7|9|6.9"/>
</p:tagLst>
</file>

<file path=ppt/theme/theme1.xml><?xml version="1.0" encoding="utf-8"?>
<a:theme xmlns:a="http://schemas.openxmlformats.org/drawingml/2006/main" name="Get ready questio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Let's learn slid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 w="28575"/>
      </a:spPr>
      <a:bodyPr rtlCol="0" anchor="ctr"/>
      <a:lstStyle>
        <a:defPPr algn="ctr">
          <a:defRPr/>
        </a:defPPr>
      </a:lstStyle>
      <a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Your tur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Your turn activity lesso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1_Let's learn slid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10DC92D10A6294EB2D3BAE7684BF2FC" ma:contentTypeVersion="12" ma:contentTypeDescription="Create a new document." ma:contentTypeScope="" ma:versionID="a653c811c94cadf6c6d25bfc4b9fb185">
  <xsd:schema xmlns:xsd="http://www.w3.org/2001/XMLSchema" xmlns:xs="http://www.w3.org/2001/XMLSchema" xmlns:p="http://schemas.microsoft.com/office/2006/metadata/properties" xmlns:ns3="522d4c35-b548-4432-90ae-af4376e1c4b4" xmlns:ns4="cee99ee9-287b-4f9a-957c-ba5ae7375c9a" targetNamespace="http://schemas.microsoft.com/office/2006/metadata/properties" ma:root="true" ma:fieldsID="51905a861ff4a2a8272b9c9df47fbc94" ns3:_="" ns4:_="">
    <xsd:import namespace="522d4c35-b548-4432-90ae-af4376e1c4b4"/>
    <xsd:import namespace="cee99ee9-287b-4f9a-957c-ba5ae7375c9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2d4c35-b548-4432-90ae-af4376e1c4b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ee99ee9-287b-4f9a-957c-ba5ae7375c9a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9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1727757-3061-47D3-99FD-9493F136DC43}">
  <ds:schemaRefs>
    <ds:schemaRef ds:uri="http://purl.org/dc/terms/"/>
    <ds:schemaRef ds:uri="http://schemas.openxmlformats.org/package/2006/metadata/core-properties"/>
    <ds:schemaRef ds:uri="http://purl.org/dc/dcmitype/"/>
    <ds:schemaRef ds:uri="cee99ee9-287b-4f9a-957c-ba5ae7375c9a"/>
    <ds:schemaRef ds:uri="http://schemas.microsoft.com/office/2006/documentManagement/types"/>
    <ds:schemaRef ds:uri="http://schemas.microsoft.com/office/2006/metadata/properties"/>
    <ds:schemaRef ds:uri="522d4c35-b548-4432-90ae-af4376e1c4b4"/>
    <ds:schemaRef ds:uri="http://schemas.microsoft.com/office/infopath/2007/PartnerControls"/>
    <ds:schemaRef ds:uri="http://www.w3.org/XML/1998/namespace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EFA976BF-BA58-4DED-B6CD-0D8A580477C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ED49F7E-91DD-4939-951D-D3EE135F8F8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22d4c35-b548-4432-90ae-af4376e1c4b4"/>
    <ds:schemaRef ds:uri="cee99ee9-287b-4f9a-957c-ba5ae7375c9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14876</TotalTime>
  <Words>280</Words>
  <Application>Microsoft Office PowerPoint</Application>
  <PresentationFormat>On-screen Show (4:3)</PresentationFormat>
  <Paragraphs>107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5</vt:i4>
      </vt:variant>
      <vt:variant>
        <vt:lpstr>Slide Titles</vt:lpstr>
      </vt:variant>
      <vt:variant>
        <vt:i4>10</vt:i4>
      </vt:variant>
    </vt:vector>
  </HeadingPairs>
  <TitlesOfParts>
    <vt:vector size="20" baseType="lpstr">
      <vt:lpstr>Arial</vt:lpstr>
      <vt:lpstr>Calibri</vt:lpstr>
      <vt:lpstr>Cambria Math</vt:lpstr>
      <vt:lpstr>Comic Sans MS</vt:lpstr>
      <vt:lpstr>HfW precursive bold</vt:lpstr>
      <vt:lpstr>Get ready questions</vt:lpstr>
      <vt:lpstr>Let's learn slides</vt:lpstr>
      <vt:lpstr>Your turn</vt:lpstr>
      <vt:lpstr>Your turn activity lesson</vt:lpstr>
      <vt:lpstr>1_Let's learn slides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Clarke</dc:creator>
  <cp:lastModifiedBy>Hughes, V</cp:lastModifiedBy>
  <cp:revision>338</cp:revision>
  <dcterms:created xsi:type="dcterms:W3CDTF">2019-07-05T11:02:13Z</dcterms:created>
  <dcterms:modified xsi:type="dcterms:W3CDTF">2021-02-01T19:19:05Z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0x010100810DC92D10A6294EB2D3BAE7684BF2FC</vt:lpwstr>
  </property>
</Properties>
</file>