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  <p:sldMasterId id="2147483658" r:id="rId5"/>
    <p:sldMasterId id="2147483660" r:id="rId6"/>
    <p:sldMasterId id="2147483662" r:id="rId7"/>
    <p:sldMasterId id="2147483664" r:id="rId8"/>
    <p:sldMasterId id="2147483666" r:id="rId9"/>
    <p:sldMasterId id="2147483669" r:id="rId10"/>
    <p:sldMasterId id="2147483650" r:id="rId11"/>
    <p:sldMasterId id="2147483652" r:id="rId12"/>
  </p:sldMasterIdLst>
  <p:notesMasterIdLst>
    <p:notesMasterId r:id="rId20"/>
  </p:notesMasterIdLst>
  <p:sldIdLst>
    <p:sldId id="282" r:id="rId13"/>
    <p:sldId id="283" r:id="rId14"/>
    <p:sldId id="262" r:id="rId15"/>
    <p:sldId id="284" r:id="rId16"/>
    <p:sldId id="285" r:id="rId17"/>
    <p:sldId id="266" r:id="rId18"/>
    <p:sldId id="286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0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DA2"/>
    <a:srgbClr val="F7D7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36" y="78"/>
      </p:cViewPr>
      <p:guideLst>
        <p:guide orient="horz" pos="2160"/>
        <p:guide pos="40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1F90C-5339-4EAD-9452-D0C41B5BF76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86B88-D743-4A80-8B89-AC12DAEDE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30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1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520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20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23/02/2021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8856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24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3482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98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6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12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597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jp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8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92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3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132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67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6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6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Y1_SPG_B4_PP_012.jpg">
            <a:extLst>
              <a:ext uri="{FF2B5EF4-FFF2-40B4-BE49-F238E27FC236}">
                <a16:creationId xmlns:a16="http://schemas.microsoft.com/office/drawing/2014/main" id="{A96794DB-DDFA-FB45-B8ED-05501609EF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8" name="Picture 7" descr="Y1_SPG_B4_PP_012.jpg">
            <a:extLst>
              <a:ext uri="{FF2B5EF4-FFF2-40B4-BE49-F238E27FC236}">
                <a16:creationId xmlns:a16="http://schemas.microsoft.com/office/drawing/2014/main" id="{56302DCD-990B-7D47-BDD3-52DF552ACB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  <p:pic>
        <p:nvPicPr>
          <p:cNvPr id="10" name="Picture 9" descr="Y1_SPG_B4_PP_012.jpg">
            <a:extLst>
              <a:ext uri="{FF2B5EF4-FFF2-40B4-BE49-F238E27FC236}">
                <a16:creationId xmlns:a16="http://schemas.microsoft.com/office/drawing/2014/main" id="{163B5998-9409-B548-AA5D-C7CC102C6B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2" b="5473"/>
          <a:stretch/>
        </p:blipFill>
        <p:spPr>
          <a:xfrm>
            <a:off x="0" y="4468619"/>
            <a:ext cx="9144000" cy="10177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215809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4067703" y="-3185203"/>
            <a:ext cx="45719" cy="8181129"/>
          </a:xfrm>
          <a:prstGeom prst="rect">
            <a:avLst/>
          </a:prstGeom>
          <a:solidFill>
            <a:srgbClr val="F7D7BF"/>
          </a:solidFill>
          <a:ln>
            <a:solidFill>
              <a:srgbClr val="F7D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44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12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791197" y="507796"/>
            <a:ext cx="6733009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Horizontal or Vertical?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1) 	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Is this building stretching up 	horizontally or vertically?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2) Is the line of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horizon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aseline="0" dirty="0">
                <a:solidFill>
                  <a:prstClr val="black"/>
                </a:solidFill>
                <a:latin typeface="Comic Sans MS" panose="030F0702030302020204" pitchFamily="66" charset="0"/>
              </a:rPr>
              <a:t>	horizontal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or vertical?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3)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Do elevators travel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	horizontally or vertically?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Elevator Pitch Icons - Download Free Vector Icons | Noun Pro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979" y="402910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kycraper PNG Image | Skyscraper, Png images, Imag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97" r="37243"/>
          <a:stretch/>
        </p:blipFill>
        <p:spPr bwMode="auto">
          <a:xfrm>
            <a:off x="6714308" y="507796"/>
            <a:ext cx="1031966" cy="2161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004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B37A-8698-43CB-BEE6-D506252703BB}"/>
              </a:ext>
            </a:extLst>
          </p:cNvPr>
          <p:cNvSpPr txBox="1"/>
          <p:nvPr/>
        </p:nvSpPr>
        <p:spPr>
          <a:xfrm>
            <a:off x="791197" y="507796"/>
            <a:ext cx="6733009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Horizontal or Vertical?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>
              <a:defRPr/>
            </a:pP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1) 	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Is this building stretching up 	horizontally or vertically?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2) Is the line of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horizon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aseline="0" dirty="0">
                <a:solidFill>
                  <a:prstClr val="black"/>
                </a:solidFill>
                <a:latin typeface="Comic Sans MS" panose="030F0702030302020204" pitchFamily="66" charset="0"/>
              </a:rPr>
              <a:t>	horizontal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or vertical?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3)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 Do elevators travel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	horizontally or vertically?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21439" y="3812078"/>
            <a:ext cx="259187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Horizontal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33936" y="2324541"/>
            <a:ext cx="204385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Vertically</a:t>
            </a:r>
          </a:p>
        </p:txBody>
      </p:sp>
      <p:pic>
        <p:nvPicPr>
          <p:cNvPr id="1026" name="Picture 2" descr="Elevator Pitch Icons - Download Free Vector Icons | Noun Pro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979" y="402910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kycraper PNG Image | Skyscraper, Png images, Imag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97" r="37243"/>
          <a:stretch/>
        </p:blipFill>
        <p:spPr bwMode="auto">
          <a:xfrm>
            <a:off x="6714308" y="507796"/>
            <a:ext cx="1031966" cy="2161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6613312" y="507796"/>
            <a:ext cx="0" cy="216111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33936" y="5351867"/>
            <a:ext cx="204385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Vertically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142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1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Football Pitc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9" y="1907920"/>
            <a:ext cx="4970344" cy="351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7912" y="784800"/>
            <a:ext cx="7631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is a vertical line of symmetry?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248934" y="1554480"/>
            <a:ext cx="0" cy="403563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44859" y="5590116"/>
            <a:ext cx="7374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do you notice about both sides of the shape either side of the symmetry line?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550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8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7.40741E-7 L 0.11164 7.40741E-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316323" y="2468880"/>
            <a:ext cx="5917474" cy="239050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ie 3"/>
          <p:cNvSpPr/>
          <p:nvPr/>
        </p:nvSpPr>
        <p:spPr>
          <a:xfrm>
            <a:off x="1316314" y="2466856"/>
            <a:ext cx="5917474" cy="2390504"/>
          </a:xfrm>
          <a:prstGeom prst="pie">
            <a:avLst>
              <a:gd name="adj1" fmla="val 5395749"/>
              <a:gd name="adj2" fmla="val 16200000"/>
            </a:avLst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Pie 9"/>
          <p:cNvSpPr/>
          <p:nvPr/>
        </p:nvSpPr>
        <p:spPr>
          <a:xfrm rot="10800000">
            <a:off x="1316319" y="2470902"/>
            <a:ext cx="5917474" cy="2390504"/>
          </a:xfrm>
          <a:prstGeom prst="pie">
            <a:avLst>
              <a:gd name="adj1" fmla="val 5395749"/>
              <a:gd name="adj2" fmla="val 16200000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275060" y="1554480"/>
            <a:ext cx="0" cy="403563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44859" y="5755886"/>
            <a:ext cx="7374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do you notice about both sides of the shape either side of the symmetry line? Is this symmetrical?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924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8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40741E-7 L -0.32361 -7.40741E-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81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0" grpId="1" animBg="1"/>
      <p:bldP spid="10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-Shape 6"/>
          <p:cNvSpPr/>
          <p:nvPr/>
        </p:nvSpPr>
        <p:spPr>
          <a:xfrm>
            <a:off x="2936117" y="2495006"/>
            <a:ext cx="2677885" cy="2651760"/>
          </a:xfrm>
          <a:prstGeom prst="corner">
            <a:avLst>
              <a:gd name="adj1" fmla="val 34237"/>
              <a:gd name="adj2" fmla="val 35222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L-Shape 10"/>
          <p:cNvSpPr/>
          <p:nvPr/>
        </p:nvSpPr>
        <p:spPr>
          <a:xfrm>
            <a:off x="2936115" y="2495006"/>
            <a:ext cx="1338944" cy="2651760"/>
          </a:xfrm>
          <a:prstGeom prst="corner">
            <a:avLst>
              <a:gd name="adj1" fmla="val 68027"/>
              <a:gd name="adj2" fmla="val 69368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275059" y="4236245"/>
            <a:ext cx="1338943" cy="910522"/>
          </a:xfrm>
          <a:prstGeom prst="rect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275060" y="1554480"/>
            <a:ext cx="0" cy="403563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44859" y="5755886"/>
            <a:ext cx="7374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do you notice about both sides of the shape either side of the symmetry line? Is this symmetrical?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488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8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-0.14619 2.22222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8" grpId="0" animBg="1"/>
      <p:bldP spid="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7111" y="352239"/>
            <a:ext cx="802242" cy="8022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43092" y="511713"/>
            <a:ext cx="2159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Isosceles Triangle 6"/>
          <p:cNvSpPr/>
          <p:nvPr/>
        </p:nvSpPr>
        <p:spPr>
          <a:xfrm>
            <a:off x="1041400" y="1490360"/>
            <a:ext cx="3010310" cy="1667387"/>
          </a:xfrm>
          <a:prstGeom prst="triangle">
            <a:avLst>
              <a:gd name="adj" fmla="val 70958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2535933" y="1193799"/>
            <a:ext cx="0" cy="2235201"/>
          </a:xfrm>
          <a:prstGeom prst="straightConnector1">
            <a:avLst/>
          </a:prstGeom>
          <a:ln w="762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Isosceles Triangle 38"/>
          <p:cNvSpPr/>
          <p:nvPr/>
        </p:nvSpPr>
        <p:spPr>
          <a:xfrm>
            <a:off x="4927600" y="1490360"/>
            <a:ext cx="3010310" cy="1667387"/>
          </a:xfrm>
          <a:prstGeom prst="triangle">
            <a:avLst>
              <a:gd name="adj" fmla="val 1695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6422133" y="1193799"/>
            <a:ext cx="0" cy="2235201"/>
          </a:xfrm>
          <a:prstGeom prst="straightConnector1">
            <a:avLst/>
          </a:prstGeom>
          <a:ln w="762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1056904" y="3966860"/>
            <a:ext cx="3010310" cy="1667387"/>
          </a:xfrm>
          <a:prstGeom prst="triangle">
            <a:avLst>
              <a:gd name="adj" fmla="val 5155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2610039" y="3670299"/>
            <a:ext cx="0" cy="2235201"/>
          </a:xfrm>
          <a:prstGeom prst="straightConnector1">
            <a:avLst/>
          </a:prstGeom>
          <a:ln w="762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Isosceles Triangle 61"/>
          <p:cNvSpPr/>
          <p:nvPr/>
        </p:nvSpPr>
        <p:spPr>
          <a:xfrm rot="10800000">
            <a:off x="4927600" y="3971290"/>
            <a:ext cx="3010310" cy="1667387"/>
          </a:xfrm>
          <a:prstGeom prst="triangle">
            <a:avLst>
              <a:gd name="adj" fmla="val 5155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6403946" y="3587355"/>
            <a:ext cx="0" cy="2235201"/>
          </a:xfrm>
          <a:prstGeom prst="straightConnector1">
            <a:avLst/>
          </a:prstGeom>
          <a:ln w="762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ross 13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3627469" y="1607547"/>
            <a:ext cx="559710" cy="550986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48607" y="4188123"/>
            <a:ext cx="259600" cy="48664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ross 15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6802468" y="1607547"/>
            <a:ext cx="559710" cy="550986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34532" y="4940274"/>
            <a:ext cx="259600" cy="48664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794935" y="5952100"/>
            <a:ext cx="7374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Which of these shapes are symmetrical? How do you know?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298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5213726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749303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284880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820457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5213726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749303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284880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6820457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213726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5749303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6284880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6820457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5213726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5749303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284880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6820457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213726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5749303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6284880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6820457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5213726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5749303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6284880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6820457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3071418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3606995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4142572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4678149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071418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3606995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4142572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4678149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3071418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3606995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4142572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4678149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071418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606995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142572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4678149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3071418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3606995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4142572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4678149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3071418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606995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142572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4678149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930849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1466426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2002003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0" name="Rectangle 89"/>
          <p:cNvSpPr/>
          <p:nvPr/>
        </p:nvSpPr>
        <p:spPr>
          <a:xfrm>
            <a:off x="2537580" y="2029090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1" name="Rectangle 90"/>
          <p:cNvSpPr/>
          <p:nvPr/>
        </p:nvSpPr>
        <p:spPr>
          <a:xfrm>
            <a:off x="930849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2" name="Rectangle 91"/>
          <p:cNvSpPr/>
          <p:nvPr/>
        </p:nvSpPr>
        <p:spPr>
          <a:xfrm>
            <a:off x="1466426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3" name="Rectangle 92"/>
          <p:cNvSpPr/>
          <p:nvPr/>
        </p:nvSpPr>
        <p:spPr>
          <a:xfrm>
            <a:off x="2002003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4" name="Rectangle 93"/>
          <p:cNvSpPr/>
          <p:nvPr/>
        </p:nvSpPr>
        <p:spPr>
          <a:xfrm>
            <a:off x="2537580" y="256466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5" name="Rectangle 94"/>
          <p:cNvSpPr/>
          <p:nvPr/>
        </p:nvSpPr>
        <p:spPr>
          <a:xfrm>
            <a:off x="930849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6" name="Rectangle 95"/>
          <p:cNvSpPr/>
          <p:nvPr/>
        </p:nvSpPr>
        <p:spPr>
          <a:xfrm>
            <a:off x="1466426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7" name="Rectangle 96"/>
          <p:cNvSpPr/>
          <p:nvPr/>
        </p:nvSpPr>
        <p:spPr>
          <a:xfrm>
            <a:off x="2002003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8" name="Rectangle 97"/>
          <p:cNvSpPr/>
          <p:nvPr/>
        </p:nvSpPr>
        <p:spPr>
          <a:xfrm>
            <a:off x="2537580" y="310024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9" name="Rectangle 98"/>
          <p:cNvSpPr/>
          <p:nvPr/>
        </p:nvSpPr>
        <p:spPr>
          <a:xfrm>
            <a:off x="930849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0" name="Rectangle 99"/>
          <p:cNvSpPr/>
          <p:nvPr/>
        </p:nvSpPr>
        <p:spPr>
          <a:xfrm>
            <a:off x="1466426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1" name="Rectangle 100"/>
          <p:cNvSpPr/>
          <p:nvPr/>
        </p:nvSpPr>
        <p:spPr>
          <a:xfrm>
            <a:off x="2002003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2" name="Rectangle 101"/>
          <p:cNvSpPr/>
          <p:nvPr/>
        </p:nvSpPr>
        <p:spPr>
          <a:xfrm>
            <a:off x="2537580" y="3636547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3" name="Rectangle 102"/>
          <p:cNvSpPr/>
          <p:nvPr/>
        </p:nvSpPr>
        <p:spPr>
          <a:xfrm>
            <a:off x="930849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4" name="Rectangle 103"/>
          <p:cNvSpPr/>
          <p:nvPr/>
        </p:nvSpPr>
        <p:spPr>
          <a:xfrm>
            <a:off x="1466426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5" name="Rectangle 104"/>
          <p:cNvSpPr/>
          <p:nvPr/>
        </p:nvSpPr>
        <p:spPr>
          <a:xfrm>
            <a:off x="2002003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2537580" y="4172124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7" name="Rectangle 106"/>
          <p:cNvSpPr/>
          <p:nvPr/>
        </p:nvSpPr>
        <p:spPr>
          <a:xfrm>
            <a:off x="930849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>
            <a:off x="1466426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09" name="Rectangle 108"/>
          <p:cNvSpPr/>
          <p:nvPr/>
        </p:nvSpPr>
        <p:spPr>
          <a:xfrm>
            <a:off x="2002003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10" name="Rectangle 109"/>
          <p:cNvSpPr/>
          <p:nvPr/>
        </p:nvSpPr>
        <p:spPr>
          <a:xfrm>
            <a:off x="2537580" y="4707701"/>
            <a:ext cx="535577" cy="535577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115" name="Picture 1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5095" y="1223610"/>
            <a:ext cx="1241638" cy="1754315"/>
          </a:xfrm>
          <a:prstGeom prst="rect">
            <a:avLst/>
          </a:prstGeom>
        </p:spPr>
      </p:pic>
      <p:pic>
        <p:nvPicPr>
          <p:cNvPr id="117" name="Picture 11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106" y="1651937"/>
            <a:ext cx="1116010" cy="8150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2743293">
            <a:off x="1779099" y="2892916"/>
            <a:ext cx="1515127" cy="151512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18" name="Rectangle 117"/>
          <p:cNvSpPr/>
          <p:nvPr/>
        </p:nvSpPr>
        <p:spPr>
          <a:xfrm>
            <a:off x="5210316" y="2555600"/>
            <a:ext cx="1610141" cy="16101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9589" y="4441036"/>
            <a:ext cx="802242" cy="8022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255570" y="4600510"/>
            <a:ext cx="2159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6042299" y="2555600"/>
            <a:ext cx="776674" cy="1610141"/>
          </a:xfrm>
          <a:prstGeom prst="rect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2" name="Rectangle 121"/>
          <p:cNvSpPr/>
          <p:nvPr/>
        </p:nvSpPr>
        <p:spPr>
          <a:xfrm>
            <a:off x="5209375" y="2555600"/>
            <a:ext cx="809419" cy="1610141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120" name="Straight Arrow Connector 119"/>
          <p:cNvCxnSpPr/>
          <p:nvPr/>
        </p:nvCxnSpPr>
        <p:spPr>
          <a:xfrm flipV="1">
            <a:off x="6031289" y="2374900"/>
            <a:ext cx="0" cy="2066136"/>
          </a:xfrm>
          <a:prstGeom prst="straightConnector1">
            <a:avLst/>
          </a:prstGeom>
          <a:ln w="762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ular Callout 8"/>
          <p:cNvSpPr/>
          <p:nvPr/>
        </p:nvSpPr>
        <p:spPr>
          <a:xfrm>
            <a:off x="3326747" y="1223610"/>
            <a:ext cx="3225921" cy="805480"/>
          </a:xfrm>
          <a:prstGeom prst="wedgeRoundRectCallout">
            <a:avLst>
              <a:gd name="adj1" fmla="val 52931"/>
              <a:gd name="adj2" fmla="val 71960"/>
              <a:gd name="adj3" fmla="val 16667"/>
            </a:avLst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Hey, one of us has made a mistake</a:t>
            </a:r>
          </a:p>
        </p:txBody>
      </p:sp>
      <p:sp>
        <p:nvSpPr>
          <p:cNvPr id="12" name="Isosceles Triangle 11"/>
          <p:cNvSpPr/>
          <p:nvPr/>
        </p:nvSpPr>
        <p:spPr>
          <a:xfrm rot="16200000">
            <a:off x="903123" y="3110918"/>
            <a:ext cx="2182517" cy="1071880"/>
          </a:xfrm>
          <a:prstGeom prst="triangle">
            <a:avLst/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4" name="Isosceles Triangle 123"/>
          <p:cNvSpPr/>
          <p:nvPr/>
        </p:nvSpPr>
        <p:spPr>
          <a:xfrm rot="5400000">
            <a:off x="1987685" y="3119986"/>
            <a:ext cx="2182517" cy="1071880"/>
          </a:xfrm>
          <a:prstGeom prst="triangle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123" name="Straight Arrow Connector 122"/>
          <p:cNvCxnSpPr/>
          <p:nvPr/>
        </p:nvCxnSpPr>
        <p:spPr>
          <a:xfrm flipV="1">
            <a:off x="2537580" y="2390800"/>
            <a:ext cx="0" cy="2545536"/>
          </a:xfrm>
          <a:prstGeom prst="straightConnector1">
            <a:avLst/>
          </a:prstGeom>
          <a:ln w="762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744859" y="5755886"/>
            <a:ext cx="7374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do you think of this statement? Do you agree? Explain how </a:t>
            </a:r>
            <a:r>
              <a:rPr lang="en-GB" smtClean="0">
                <a:latin typeface="HfW precursive bold" panose="00000500000000000000" pitchFamily="2" charset="0"/>
              </a:rPr>
              <a:t>you know.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614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8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1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1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8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8" grpId="0" animBg="1"/>
      <p:bldP spid="3" grpId="0"/>
      <p:bldP spid="3" grpId="1"/>
      <p:bldP spid="121" grpId="0" animBg="1"/>
      <p:bldP spid="122" grpId="0" animBg="1"/>
      <p:bldP spid="9" grpId="0" animBg="1"/>
      <p:bldP spid="9" grpId="1" animBg="1"/>
      <p:bldP spid="12" grpId="0" animBg="1"/>
      <p:bldP spid="12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4|10.1|2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10.1|9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10.9|4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9.2|15.3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11.9|7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10.8|11.6|3.7|12.4|2.1|18.1|2.2|8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3.5|3.6|6.1|20.4|1.5|8.2|1.4|5.4|3|1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F0E787-B26D-4D1B-B6BC-02C782B4E6ED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C52660-2082-40CC-8C91-415DEAD930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B01D0B-81A0-4406-A154-C0099A637E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14323</TotalTime>
  <Words>126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Arial</vt:lpstr>
      <vt:lpstr>Calibri</vt:lpstr>
      <vt:lpstr>Comic Sans MS</vt:lpstr>
      <vt:lpstr>HfW precursive bold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117</cp:revision>
  <dcterms:created xsi:type="dcterms:W3CDTF">2019-07-05T11:02:13Z</dcterms:created>
  <dcterms:modified xsi:type="dcterms:W3CDTF">2021-02-23T19:42:24Z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