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9" r:id="rId10"/>
    <p:sldMasterId id="2147483650" r:id="rId11"/>
    <p:sldMasterId id="2147483652" r:id="rId12"/>
  </p:sldMasterIdLst>
  <p:notesMasterIdLst>
    <p:notesMasterId r:id="rId24"/>
  </p:notesMasterIdLst>
  <p:sldIdLst>
    <p:sldId id="274" r:id="rId13"/>
    <p:sldId id="288" r:id="rId14"/>
    <p:sldId id="258" r:id="rId15"/>
    <p:sldId id="257" r:id="rId16"/>
    <p:sldId id="259" r:id="rId17"/>
    <p:sldId id="282" r:id="rId18"/>
    <p:sldId id="283" r:id="rId19"/>
    <p:sldId id="266" r:id="rId20"/>
    <p:sldId id="284" r:id="rId21"/>
    <p:sldId id="285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DA2"/>
    <a:srgbClr val="F7D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90693" autoAdjust="0"/>
  </p:normalViewPr>
  <p:slideViewPr>
    <p:cSldViewPr snapToGrid="0" snapToObjects="1">
      <p:cViewPr varScale="1">
        <p:scale>
          <a:sx n="67" d="100"/>
          <a:sy n="67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theme" Target="theme/theme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895863BA-4900-457E-9843-E461C59A8FCC}"/>
    <pc:docChg chg="custSel modSld">
      <pc:chgData name="James Clegg" userId="c6df1435-7a36-4b38-be4d-16e68e91152f" providerId="ADAL" clId="{895863BA-4900-457E-9843-E461C59A8FCC}" dt="2021-02-09T09:06:02.509" v="37" actId="552"/>
      <pc:docMkLst>
        <pc:docMk/>
      </pc:docMkLst>
      <pc:sldChg chg="addSp delSp modSp">
        <pc:chgData name="James Clegg" userId="c6df1435-7a36-4b38-be4d-16e68e91152f" providerId="ADAL" clId="{895863BA-4900-457E-9843-E461C59A8FCC}" dt="2021-02-09T09:06:02.509" v="37" actId="552"/>
        <pc:sldMkLst>
          <pc:docMk/>
          <pc:sldMk cId="139154565" sldId="277"/>
        </pc:sldMkLst>
        <pc:spChg chg="add del mod">
          <ac:chgData name="James Clegg" userId="c6df1435-7a36-4b38-be4d-16e68e91152f" providerId="ADAL" clId="{895863BA-4900-457E-9843-E461C59A8FCC}" dt="2021-02-09T09:05:56.998" v="34"/>
          <ac:spMkLst>
            <pc:docMk/>
            <pc:sldMk cId="139154565" sldId="277"/>
            <ac:spMk id="2" creationId="{43150C46-9717-4B45-893D-FC3E2F8C1F2E}"/>
          </ac:spMkLst>
        </pc:spChg>
        <pc:spChg chg="add del mod">
          <ac:chgData name="James Clegg" userId="c6df1435-7a36-4b38-be4d-16e68e91152f" providerId="ADAL" clId="{895863BA-4900-457E-9843-E461C59A8FCC}" dt="2021-02-09T09:05:58.768" v="35" actId="478"/>
          <ac:spMkLst>
            <pc:docMk/>
            <pc:sldMk cId="139154565" sldId="277"/>
            <ac:spMk id="3" creationId="{BBE4C836-618D-4E65-862D-9D44D7C5E43D}"/>
          </ac:spMkLst>
        </pc:spChg>
        <pc:picChg chg="del">
          <ac:chgData name="James Clegg" userId="c6df1435-7a36-4b38-be4d-16e68e91152f" providerId="ADAL" clId="{895863BA-4900-457E-9843-E461C59A8FCC}" dt="2021-02-09T09:05:38.599" v="0" actId="478"/>
          <ac:picMkLst>
            <pc:docMk/>
            <pc:sldMk cId="139154565" sldId="277"/>
            <ac:picMk id="4" creationId="{9A2C29DA-8A23-4CB3-A45E-489F54EC757F}"/>
          </ac:picMkLst>
        </pc:picChg>
        <pc:picChg chg="add mod">
          <ac:chgData name="James Clegg" userId="c6df1435-7a36-4b38-be4d-16e68e91152f" providerId="ADAL" clId="{895863BA-4900-457E-9843-E461C59A8FCC}" dt="2021-02-09T09:06:02.509" v="37" actId="552"/>
          <ac:picMkLst>
            <pc:docMk/>
            <pc:sldMk cId="139154565" sldId="277"/>
            <ac:picMk id="5" creationId="{00505093-8EA5-4444-8098-AD6DA0E0AA1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1F90C-5339-4EAD-9452-D0C41B5BF769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86B88-D743-4A80-8B89-AC12DAEDE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30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Patterns can be repeating objects</a:t>
            </a:r>
          </a:p>
          <a:p>
            <a:r>
              <a:rPr lang="en-GB" dirty="0"/>
              <a:t>Say the shapes </a:t>
            </a:r>
            <a:r>
              <a:rPr lang="en-GB" dirty="0" err="1"/>
              <a:t>outloud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86B88-D743-4A80-8B89-AC12DAEDE2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28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be backwards and forwards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86B88-D743-4A80-8B89-AC12DAEDE20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1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1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52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2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85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24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48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98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12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97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jp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7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6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rgbClr val="F7D7BF"/>
          </a:solidFill>
          <a:ln>
            <a:solidFill>
              <a:srgbClr val="F7D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9.jpeg"/><Relationship Id="rId5" Type="http://schemas.openxmlformats.org/officeDocument/2006/relationships/image" Target="../media/image17.pn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695550" y="334776"/>
            <a:ext cx="749747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Which is a 2-D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shape?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Which is a 3-D shape?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 Which 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word would come next?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Up, down, up, down, up, down, up, down,  ____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9" name="Picture 8" descr="A picture containing lamp, light&#10;&#10;Description automatically generated">
            <a:extLst>
              <a:ext uri="{FF2B5EF4-FFF2-40B4-BE49-F238E27FC236}">
                <a16:creationId xmlns:a16="http://schemas.microsoft.com/office/drawing/2014/main" id="{1EEEFC3C-78EF-C242-BEDB-154B63D3F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0962" y="441540"/>
            <a:ext cx="877261" cy="769486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6410104" y="528862"/>
            <a:ext cx="585519" cy="594842"/>
          </a:xfrm>
          <a:prstGeom prst="triangle">
            <a:avLst>
              <a:gd name="adj" fmla="val 47669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 rot="4013594">
            <a:off x="6822708" y="1471826"/>
            <a:ext cx="471054" cy="1208337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picture containing screen, table&#10;&#10;Description automatically generated">
            <a:extLst>
              <a:ext uri="{FF2B5EF4-FFF2-40B4-BE49-F238E27FC236}">
                <a16:creationId xmlns:a16="http://schemas.microsoft.com/office/drawing/2014/main" id="{F1B0B691-3B78-6546-AB35-0040F9D794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26440" y="1617636"/>
            <a:ext cx="1356947" cy="95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2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65329" y="1247109"/>
            <a:ext cx="1224366" cy="697423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>
            <a:off x="3213631" y="806192"/>
            <a:ext cx="790414" cy="697423"/>
          </a:xfrm>
          <a:prstGeom prst="triangle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4703" y="983638"/>
            <a:ext cx="1069383" cy="526941"/>
          </a:xfrm>
          <a:prstGeom prst="rect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044339" y="1944532"/>
            <a:ext cx="681926" cy="681926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103750" y="3014591"/>
            <a:ext cx="1224366" cy="697423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>
            <a:off x="5935851" y="3914839"/>
            <a:ext cx="790414" cy="697423"/>
          </a:xfrm>
          <a:prstGeom prst="triangle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677906" y="5056838"/>
            <a:ext cx="1069383" cy="526941"/>
          </a:xfrm>
          <a:prstGeom prst="rect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608838" y="5152580"/>
            <a:ext cx="681926" cy="681926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36185" y="5101699"/>
            <a:ext cx="1224366" cy="697423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>
            <a:off x="1204445" y="4063372"/>
            <a:ext cx="790414" cy="697423"/>
          </a:xfrm>
          <a:prstGeom prst="triangle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95946" y="3292899"/>
            <a:ext cx="1069383" cy="526941"/>
          </a:xfrm>
          <a:prstGeom prst="rect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171603" y="2218421"/>
            <a:ext cx="681926" cy="681926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8" y="133197"/>
            <a:ext cx="1334620" cy="1609923"/>
          </a:xfrm>
          <a:prstGeom prst="rect">
            <a:avLst/>
          </a:prstGeom>
        </p:spPr>
      </p:pic>
      <p:sp>
        <p:nvSpPr>
          <p:cNvPr id="18" name="Cross 17"/>
          <p:cNvSpPr/>
          <p:nvPr/>
        </p:nvSpPr>
        <p:spPr>
          <a:xfrm>
            <a:off x="2611961" y="707866"/>
            <a:ext cx="580571" cy="579452"/>
          </a:xfrm>
          <a:prstGeom prst="plus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ross 19"/>
          <p:cNvSpPr/>
          <p:nvPr/>
        </p:nvSpPr>
        <p:spPr>
          <a:xfrm>
            <a:off x="6715933" y="3810421"/>
            <a:ext cx="580571" cy="579452"/>
          </a:xfrm>
          <a:prstGeom prst="plus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ross 20"/>
          <p:cNvSpPr/>
          <p:nvPr/>
        </p:nvSpPr>
        <p:spPr>
          <a:xfrm>
            <a:off x="1222280" y="4910840"/>
            <a:ext cx="580571" cy="579452"/>
          </a:xfrm>
          <a:prstGeom prst="plus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ross 21"/>
          <p:cNvSpPr/>
          <p:nvPr/>
        </p:nvSpPr>
        <p:spPr>
          <a:xfrm>
            <a:off x="5308417" y="8106882"/>
            <a:ext cx="580571" cy="579452"/>
          </a:xfrm>
          <a:prstGeom prst="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91171" y="6050451"/>
            <a:ext cx="7264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parts of the pattern repeat? What would come next?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561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2" grpId="0" animBg="1"/>
      <p:bldP spid="18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441146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968285" y="441146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022170" y="441146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129940" y="441146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83825" y="441146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335758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14399" y="230369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076055" y="441146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7F98AE-E148-4145-B805-880FE5F19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0171" y="2793276"/>
            <a:ext cx="657630" cy="65763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22CE17-6CBE-6040-B6F8-C91DBF3E4099}"/>
              </a:ext>
            </a:extLst>
          </p:cNvPr>
          <p:cNvSpPr txBox="1"/>
          <p:nvPr/>
        </p:nvSpPr>
        <p:spPr>
          <a:xfrm>
            <a:off x="2039229" y="3502866"/>
            <a:ext cx="4047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124981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968285" y="124981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022170" y="124981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076055" y="124981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129940" y="124981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183825" y="124981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184729" y="3361446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184728" y="2307561"/>
            <a:ext cx="1053885" cy="105388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gular Pentagon 20"/>
          <p:cNvSpPr/>
          <p:nvPr/>
        </p:nvSpPr>
        <p:spPr>
          <a:xfrm>
            <a:off x="1069384" y="1422506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-Shape 21"/>
          <p:cNvSpPr/>
          <p:nvPr/>
        </p:nvSpPr>
        <p:spPr>
          <a:xfrm rot="18758950">
            <a:off x="2181778" y="1401220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gular Pentagon 22"/>
          <p:cNvSpPr/>
          <p:nvPr/>
        </p:nvSpPr>
        <p:spPr>
          <a:xfrm>
            <a:off x="3213292" y="1422507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-Shape 23"/>
          <p:cNvSpPr/>
          <p:nvPr/>
        </p:nvSpPr>
        <p:spPr>
          <a:xfrm rot="18758950">
            <a:off x="4325686" y="1401221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gular Pentagon 24"/>
          <p:cNvSpPr/>
          <p:nvPr/>
        </p:nvSpPr>
        <p:spPr>
          <a:xfrm>
            <a:off x="5265426" y="1422507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-Shape 25"/>
          <p:cNvSpPr/>
          <p:nvPr/>
        </p:nvSpPr>
        <p:spPr>
          <a:xfrm rot="18758950">
            <a:off x="6377820" y="1401221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gular Pentagon 26"/>
          <p:cNvSpPr/>
          <p:nvPr/>
        </p:nvSpPr>
        <p:spPr>
          <a:xfrm>
            <a:off x="6319047" y="2482190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-Shape 27"/>
          <p:cNvSpPr/>
          <p:nvPr/>
        </p:nvSpPr>
        <p:spPr>
          <a:xfrm rot="18758950">
            <a:off x="6385028" y="3529677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gular Pentagon 28"/>
          <p:cNvSpPr/>
          <p:nvPr/>
        </p:nvSpPr>
        <p:spPr>
          <a:xfrm>
            <a:off x="6363766" y="4585168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-Shape 30"/>
          <p:cNvSpPr/>
          <p:nvPr/>
        </p:nvSpPr>
        <p:spPr>
          <a:xfrm rot="18758950">
            <a:off x="1122433" y="4537935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gular Pentagon 31"/>
          <p:cNvSpPr/>
          <p:nvPr/>
        </p:nvSpPr>
        <p:spPr>
          <a:xfrm>
            <a:off x="2153947" y="4559222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-Shape 32"/>
          <p:cNvSpPr/>
          <p:nvPr/>
        </p:nvSpPr>
        <p:spPr>
          <a:xfrm rot="18758950">
            <a:off x="3266341" y="4537936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gular Pentagon 33"/>
          <p:cNvSpPr/>
          <p:nvPr/>
        </p:nvSpPr>
        <p:spPr>
          <a:xfrm>
            <a:off x="4206081" y="4559222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-Shape 34"/>
          <p:cNvSpPr/>
          <p:nvPr/>
        </p:nvSpPr>
        <p:spPr>
          <a:xfrm rot="18758950">
            <a:off x="5318475" y="4537936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gular Pentagon 37"/>
          <p:cNvSpPr/>
          <p:nvPr/>
        </p:nvSpPr>
        <p:spPr>
          <a:xfrm>
            <a:off x="1060626" y="3576910"/>
            <a:ext cx="743918" cy="708493"/>
          </a:xfrm>
          <a:prstGeom prst="pentagon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-Shape 38"/>
          <p:cNvSpPr/>
          <p:nvPr/>
        </p:nvSpPr>
        <p:spPr>
          <a:xfrm rot="18758950">
            <a:off x="1133222" y="2455104"/>
            <a:ext cx="626372" cy="626372"/>
          </a:xfrm>
          <a:prstGeom prst="corner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588545" y="5823549"/>
            <a:ext cx="7264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parts of the pattern repeat? What would come next?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632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1" grpId="2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8" grpId="0" animBg="1"/>
      <p:bldP spid="38" grpId="1" animBg="1"/>
      <p:bldP spid="39" grpId="0" animBg="1"/>
      <p:bldP spid="3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695550" y="334776"/>
            <a:ext cx="749747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Which is a 2-D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shape?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Which is a 3-D shape?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 Which 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word would come next?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Up, down, up, down, up, down, up, down,  ____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7049" y="3646517"/>
            <a:ext cx="163931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up</a:t>
            </a:r>
          </a:p>
        </p:txBody>
      </p:sp>
      <p:sp>
        <p:nvSpPr>
          <p:cNvPr id="10" name="Oval 9"/>
          <p:cNvSpPr/>
          <p:nvPr/>
        </p:nvSpPr>
        <p:spPr>
          <a:xfrm>
            <a:off x="6228795" y="421849"/>
            <a:ext cx="914461" cy="87625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902360" y="1617636"/>
            <a:ext cx="1421238" cy="100763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picture containing lamp, light&#10;&#10;Description automatically generated">
            <a:extLst>
              <a:ext uri="{FF2B5EF4-FFF2-40B4-BE49-F238E27FC236}">
                <a16:creationId xmlns:a16="http://schemas.microsoft.com/office/drawing/2014/main" id="{1EEEFC3C-78EF-C242-BEDB-154B63D3F6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0962" y="441540"/>
            <a:ext cx="877261" cy="769486"/>
          </a:xfrm>
          <a:prstGeom prst="rect">
            <a:avLst/>
          </a:prstGeom>
        </p:spPr>
      </p:pic>
      <p:sp>
        <p:nvSpPr>
          <p:cNvPr id="13" name="Isosceles Triangle 12"/>
          <p:cNvSpPr/>
          <p:nvPr/>
        </p:nvSpPr>
        <p:spPr>
          <a:xfrm>
            <a:off x="6410104" y="528862"/>
            <a:ext cx="585519" cy="594842"/>
          </a:xfrm>
          <a:prstGeom prst="triangle">
            <a:avLst>
              <a:gd name="adj" fmla="val 47669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4013594">
            <a:off x="6822708" y="1471826"/>
            <a:ext cx="471054" cy="1208337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 descr="A picture containing screen, table&#10;&#10;Description automatically generated">
            <a:extLst>
              <a:ext uri="{FF2B5EF4-FFF2-40B4-BE49-F238E27FC236}">
                <a16:creationId xmlns:a16="http://schemas.microsoft.com/office/drawing/2014/main" id="{F1B0B691-3B78-6546-AB35-0040F9D794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26440" y="1617636"/>
            <a:ext cx="1356947" cy="95303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899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14928" y="1058422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What do you notice?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4496143"/>
            <a:ext cx="563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Where have you seen patterns?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39" y="2727142"/>
            <a:ext cx="2098419" cy="17626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534" y="3008403"/>
            <a:ext cx="1428750" cy="1200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4260" y="2727142"/>
            <a:ext cx="2098419" cy="17626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655" y="3008403"/>
            <a:ext cx="1428750" cy="12001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381" y="2654734"/>
            <a:ext cx="2098419" cy="190748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774" y="2959102"/>
            <a:ext cx="1428750" cy="1298752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950976" y="2045497"/>
            <a:ext cx="720000" cy="72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848769" y="2045497"/>
            <a:ext cx="720000" cy="72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746562" y="2045497"/>
            <a:ext cx="720000" cy="72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644355" y="2045497"/>
            <a:ext cx="720000" cy="72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542148" y="2045497"/>
            <a:ext cx="720000" cy="72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5439941" y="2045497"/>
            <a:ext cx="720000" cy="72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37734" y="2045497"/>
            <a:ext cx="720000" cy="72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235524" y="2045497"/>
            <a:ext cx="720000" cy="72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564012" y="404432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What are patterns?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3992" y="4838199"/>
            <a:ext cx="1908711" cy="133609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8259" y="4029942"/>
            <a:ext cx="2465175" cy="226830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671533" y="4226387"/>
            <a:ext cx="1967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Is this a pattern?</a:t>
            </a:r>
          </a:p>
        </p:txBody>
      </p:sp>
      <p:sp>
        <p:nvSpPr>
          <p:cNvPr id="24" name="Rounded Rectangular Callout 23"/>
          <p:cNvSpPr/>
          <p:nvPr/>
        </p:nvSpPr>
        <p:spPr>
          <a:xfrm>
            <a:off x="2538787" y="4186835"/>
            <a:ext cx="2209985" cy="1033213"/>
          </a:xfrm>
          <a:prstGeom prst="wedgeRoundRectCallout">
            <a:avLst>
              <a:gd name="adj1" fmla="val -56169"/>
              <a:gd name="adj2" fmla="val 63195"/>
              <a:gd name="adj3" fmla="val 16667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814388" y="6298245"/>
            <a:ext cx="6958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Describe the patterns to your partner.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408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5396" y="1268343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What comes next?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7433" y="506146"/>
            <a:ext cx="76710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Comic Sans MS" panose="030F0702030302020204" pitchFamily="66" charset="0"/>
              </a:rPr>
              <a:t>What objects are repeating?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400984" y="2811556"/>
            <a:ext cx="789709" cy="8589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>
            <a:off x="1399253" y="2811556"/>
            <a:ext cx="789709" cy="85898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2397522" y="2811556"/>
            <a:ext cx="789709" cy="8589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3395791" y="2811556"/>
            <a:ext cx="789709" cy="85898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Isosceles Triangle 7"/>
          <p:cNvSpPr/>
          <p:nvPr/>
        </p:nvSpPr>
        <p:spPr>
          <a:xfrm>
            <a:off x="4394060" y="2811556"/>
            <a:ext cx="789709" cy="8589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>
            <a:off x="5392329" y="2811556"/>
            <a:ext cx="789709" cy="85898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6390598" y="2811556"/>
            <a:ext cx="789709" cy="85898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/>
          <p:cNvSpPr/>
          <p:nvPr/>
        </p:nvSpPr>
        <p:spPr>
          <a:xfrm>
            <a:off x="7388864" y="2811556"/>
            <a:ext cx="789709" cy="85898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7549909" y="2928442"/>
            <a:ext cx="5853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33052" y="2655941"/>
            <a:ext cx="1912668" cy="12663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le 19"/>
          <p:cNvSpPr/>
          <p:nvPr/>
        </p:nvSpPr>
        <p:spPr>
          <a:xfrm>
            <a:off x="2330087" y="2655941"/>
            <a:ext cx="1912668" cy="12663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4327122" y="2655941"/>
            <a:ext cx="1912668" cy="12663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6324156" y="2655941"/>
            <a:ext cx="1912668" cy="126635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7433" y="4602009"/>
            <a:ext cx="1645380" cy="127905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671533" y="4226387"/>
            <a:ext cx="39885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know what comes next if I say the pattern.</a:t>
            </a:r>
          </a:p>
        </p:txBody>
      </p:sp>
      <p:sp>
        <p:nvSpPr>
          <p:cNvPr id="25" name="Rounded Rectangular Callout 24"/>
          <p:cNvSpPr/>
          <p:nvPr/>
        </p:nvSpPr>
        <p:spPr>
          <a:xfrm>
            <a:off x="2578929" y="4139464"/>
            <a:ext cx="3958349" cy="1471918"/>
          </a:xfrm>
          <a:prstGeom prst="wedgeRoundRectCallout">
            <a:avLst>
              <a:gd name="adj1" fmla="val -60920"/>
              <a:gd name="adj2" fmla="val 35509"/>
              <a:gd name="adj3" fmla="val 16667"/>
            </a:avLst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3" grpId="1"/>
      <p:bldP spid="19" grpId="0" animBg="1"/>
      <p:bldP spid="20" grpId="0" animBg="1"/>
      <p:bldP spid="21" grpId="0" animBg="1"/>
      <p:bldP spid="22" grpId="0" animBg="1"/>
      <p:bldP spid="24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4" descr="Free Paper Cliparts, Download Free Clip Art, Free Clip Art on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08" y="158249"/>
            <a:ext cx="7451393" cy="5536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Simple 7-color rainbow element on white Royalty Free Vector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20" b="23221"/>
          <a:stretch/>
        </p:blipFill>
        <p:spPr bwMode="auto">
          <a:xfrm rot="21025000">
            <a:off x="1860836" y="2020160"/>
            <a:ext cx="3685773" cy="185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/>
          <p:cNvSpPr/>
          <p:nvPr/>
        </p:nvSpPr>
        <p:spPr>
          <a:xfrm rot="20933554">
            <a:off x="422703" y="1416024"/>
            <a:ext cx="741471" cy="464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Isosceles Triangle 38"/>
          <p:cNvSpPr/>
          <p:nvPr/>
        </p:nvSpPr>
        <p:spPr>
          <a:xfrm rot="10133554">
            <a:off x="1446908" y="1228659"/>
            <a:ext cx="668875" cy="441918"/>
          </a:xfrm>
          <a:prstGeom prst="triangle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 rot="21118215">
            <a:off x="2411880" y="990209"/>
            <a:ext cx="741471" cy="464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Isosceles Triangle 40"/>
          <p:cNvSpPr/>
          <p:nvPr/>
        </p:nvSpPr>
        <p:spPr>
          <a:xfrm rot="10428486">
            <a:off x="3468261" y="935812"/>
            <a:ext cx="668875" cy="441918"/>
          </a:xfrm>
          <a:prstGeom prst="triangle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D27F98AE-E148-4145-B805-880FE5F199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0322" y="1559524"/>
            <a:ext cx="535932" cy="535932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3622CE17-6CBE-6040-B6F8-C91DBF3E4099}"/>
              </a:ext>
            </a:extLst>
          </p:cNvPr>
          <p:cNvSpPr txBox="1"/>
          <p:nvPr/>
        </p:nvSpPr>
        <p:spPr>
          <a:xfrm>
            <a:off x="6564198" y="473159"/>
            <a:ext cx="20134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Have a 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think</a:t>
            </a:r>
          </a:p>
        </p:txBody>
      </p:sp>
      <p:sp>
        <p:nvSpPr>
          <p:cNvPr id="44" name="Rectangle 43"/>
          <p:cNvSpPr/>
          <p:nvPr/>
        </p:nvSpPr>
        <p:spPr>
          <a:xfrm rot="21284453">
            <a:off x="4508731" y="779293"/>
            <a:ext cx="741471" cy="464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Isosceles Triangle 44"/>
          <p:cNvSpPr/>
          <p:nvPr/>
        </p:nvSpPr>
        <p:spPr>
          <a:xfrm rot="10469651">
            <a:off x="5582637" y="683783"/>
            <a:ext cx="668875" cy="441918"/>
          </a:xfrm>
          <a:prstGeom prst="triangle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 rot="20972610">
            <a:off x="1425022" y="4988066"/>
            <a:ext cx="718764" cy="437238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 rot="20972610">
            <a:off x="2267077" y="4849346"/>
            <a:ext cx="718764" cy="437238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 rot="20972610">
            <a:off x="1008712" y="5150698"/>
            <a:ext cx="288655" cy="292657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 rot="20972610">
            <a:off x="3524607" y="4753546"/>
            <a:ext cx="718764" cy="437238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/>
          <p:cNvSpPr/>
          <p:nvPr/>
        </p:nvSpPr>
        <p:spPr>
          <a:xfrm rot="20972610">
            <a:off x="4370988" y="4566410"/>
            <a:ext cx="718764" cy="437238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/>
          <p:cNvSpPr/>
          <p:nvPr/>
        </p:nvSpPr>
        <p:spPr>
          <a:xfrm rot="20972610">
            <a:off x="3133229" y="4899553"/>
            <a:ext cx="288655" cy="292657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 rot="20823140">
            <a:off x="5656472" y="4220396"/>
            <a:ext cx="718764" cy="437238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 rot="20308787">
            <a:off x="6434378" y="3945621"/>
            <a:ext cx="718764" cy="437238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 rot="20972610">
            <a:off x="5228785" y="4528580"/>
            <a:ext cx="288655" cy="292657"/>
          </a:xfrm>
          <a:prstGeom prst="ellipse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-25400"/>
            <a:ext cx="1213209" cy="89009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88545" y="5823549"/>
            <a:ext cx="7264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parts of the pattern repeat? What would come next?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910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3" grpId="0"/>
      <p:bldP spid="43" grpId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ree Paper Cliparts, Download Free Clip Art, Free Clip Art on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8447">
            <a:off x="209644" y="20560"/>
            <a:ext cx="7853637" cy="5835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27F98AE-E148-4145-B805-880FE5F199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4740" y="5535389"/>
            <a:ext cx="510614" cy="5106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22CE17-6CBE-6040-B6F8-C91DBF3E4099}"/>
              </a:ext>
            </a:extLst>
          </p:cNvPr>
          <p:cNvSpPr txBox="1"/>
          <p:nvPr/>
        </p:nvSpPr>
        <p:spPr>
          <a:xfrm>
            <a:off x="4842965" y="5531310"/>
            <a:ext cx="2722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2" descr="Stick Family Clipart Black And White | Clipart library - Free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206" y="1745967"/>
            <a:ext cx="3353412" cy="22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82374" y="4653913"/>
            <a:ext cx="461241" cy="461241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64570" y="4653912"/>
            <a:ext cx="461241" cy="461241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399206" y="4319852"/>
            <a:ext cx="793445" cy="793445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619530" y="728969"/>
            <a:ext cx="2154732" cy="862911"/>
            <a:chOff x="737325" y="1251144"/>
            <a:chExt cx="3016456" cy="1208007"/>
          </a:xfrm>
        </p:grpSpPr>
        <p:sp>
          <p:nvSpPr>
            <p:cNvPr id="13" name="Regular Pentagon 12"/>
            <p:cNvSpPr/>
            <p:nvPr/>
          </p:nvSpPr>
          <p:spPr>
            <a:xfrm rot="21079416">
              <a:off x="737325" y="1473582"/>
              <a:ext cx="1190338" cy="985569"/>
            </a:xfrm>
            <a:prstGeom prst="pentagon">
              <a:avLst/>
            </a:prstGeom>
            <a:solidFill>
              <a:schemeClr val="accent4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Hexagon 13"/>
            <p:cNvSpPr/>
            <p:nvPr/>
          </p:nvSpPr>
          <p:spPr>
            <a:xfrm>
              <a:off x="2116938" y="1251144"/>
              <a:ext cx="824441" cy="985569"/>
            </a:xfrm>
            <a:prstGeom prst="hexagon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/>
          </p:nvSpPr>
          <p:spPr>
            <a:xfrm rot="805608">
              <a:off x="3131537" y="1382169"/>
              <a:ext cx="622244" cy="622244"/>
            </a:xfrm>
            <a:prstGeom prst="rect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/>
          <p:cNvGrpSpPr/>
          <p:nvPr/>
        </p:nvGrpSpPr>
        <p:grpSpPr>
          <a:xfrm rot="21116129">
            <a:off x="2919592" y="447850"/>
            <a:ext cx="2135678" cy="882683"/>
            <a:chOff x="3945918" y="1124571"/>
            <a:chExt cx="2989781" cy="1235687"/>
          </a:xfrm>
        </p:grpSpPr>
        <p:sp>
          <p:nvSpPr>
            <p:cNvPr id="17" name="Regular Pentagon 16"/>
            <p:cNvSpPr/>
            <p:nvPr/>
          </p:nvSpPr>
          <p:spPr>
            <a:xfrm rot="624326">
              <a:off x="3945918" y="1124571"/>
              <a:ext cx="1190338" cy="985569"/>
            </a:xfrm>
            <a:prstGeom prst="pentagon">
              <a:avLst/>
            </a:prstGeom>
            <a:solidFill>
              <a:schemeClr val="accent4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Hexagon 17"/>
            <p:cNvSpPr/>
            <p:nvPr/>
          </p:nvSpPr>
          <p:spPr>
            <a:xfrm rot="1144910">
              <a:off x="5332496" y="1305567"/>
              <a:ext cx="824441" cy="985569"/>
            </a:xfrm>
            <a:prstGeom prst="hexagon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/>
            <p:cNvSpPr/>
            <p:nvPr/>
          </p:nvSpPr>
          <p:spPr>
            <a:xfrm rot="1950518">
              <a:off x="6313455" y="1738014"/>
              <a:ext cx="622244" cy="622244"/>
            </a:xfrm>
            <a:prstGeom prst="rect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" name="Regular Pentagon 19"/>
          <p:cNvSpPr/>
          <p:nvPr/>
        </p:nvSpPr>
        <p:spPr>
          <a:xfrm rot="2267031">
            <a:off x="5177789" y="623185"/>
            <a:ext cx="850289" cy="704017"/>
          </a:xfrm>
          <a:prstGeom prst="pentagon">
            <a:avLst/>
          </a:prstGeom>
          <a:solidFill>
            <a:schemeClr val="accent4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Hexagon 20"/>
          <p:cNvSpPr/>
          <p:nvPr/>
        </p:nvSpPr>
        <p:spPr>
          <a:xfrm rot="350138">
            <a:off x="6018400" y="829633"/>
            <a:ext cx="588920" cy="704017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 rot="2416361">
            <a:off x="6520856" y="1429743"/>
            <a:ext cx="444485" cy="444485"/>
          </a:xfrm>
          <a:prstGeom prst="rect">
            <a:avLst/>
          </a:prstGeom>
          <a:solidFill>
            <a:srgbClr val="00B0F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3355168" y="4652056"/>
            <a:ext cx="461241" cy="461241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3937364" y="4652055"/>
            <a:ext cx="461241" cy="461241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4572000" y="4317995"/>
            <a:ext cx="793445" cy="793445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5464460" y="4652056"/>
            <a:ext cx="461241" cy="461241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 rot="20917858">
            <a:off x="6046656" y="4574565"/>
            <a:ext cx="461241" cy="461241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 rot="20247088">
            <a:off x="6576882" y="4038432"/>
            <a:ext cx="793445" cy="793445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 rot="20976438">
            <a:off x="396539" y="628315"/>
            <a:ext cx="2572820" cy="1163697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2871192" y="374942"/>
            <a:ext cx="2278497" cy="1163697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 rot="1871921">
            <a:off x="4979605" y="658022"/>
            <a:ext cx="2278497" cy="1163697"/>
          </a:xfrm>
          <a:prstGeom prst="roundRect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640600" y="6150985"/>
            <a:ext cx="7264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parts of the pattern repeat? What would come next?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007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27F98AE-E148-4145-B805-880FE5F19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1549" y="3496859"/>
            <a:ext cx="737895" cy="7378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22CE17-6CBE-6040-B6F8-C91DBF3E4099}"/>
              </a:ext>
            </a:extLst>
          </p:cNvPr>
          <p:cNvSpPr txBox="1"/>
          <p:nvPr/>
        </p:nvSpPr>
        <p:spPr>
          <a:xfrm>
            <a:off x="5581364" y="4298093"/>
            <a:ext cx="248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575443" y="474774"/>
            <a:ext cx="6522044" cy="1398641"/>
          </a:xfrm>
          <a:prstGeom prst="wedgeRoundRectCallout">
            <a:avLst>
              <a:gd name="adj1" fmla="val -55592"/>
              <a:gd name="adj2" fmla="val -5363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Will you draw me a pattern that goes: rectangle, square, triangle, then repeats please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25469" y="695237"/>
            <a:ext cx="1319752" cy="92166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22CE17-6CBE-6040-B6F8-C91DBF3E4099}"/>
              </a:ext>
            </a:extLst>
          </p:cNvPr>
          <p:cNvSpPr txBox="1"/>
          <p:nvPr/>
        </p:nvSpPr>
        <p:spPr>
          <a:xfrm>
            <a:off x="1276092" y="695237"/>
            <a:ext cx="59667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will the 11</a:t>
            </a:r>
            <a:r>
              <a:rPr lang="en-GB" sz="2800" baseline="30000" dirty="0">
                <a:latin typeface="Comic Sans MS" panose="030F0702030302020204" pitchFamily="66" charset="0"/>
              </a:rPr>
              <a:t>th</a:t>
            </a:r>
            <a:r>
              <a:rPr lang="en-GB" sz="2800" dirty="0">
                <a:latin typeface="Comic Sans MS" panose="030F0702030302020204" pitchFamily="66" charset="0"/>
              </a:rPr>
              <a:t> shape in the pattern be?</a:t>
            </a:r>
          </a:p>
        </p:txBody>
      </p:sp>
      <p:grpSp>
        <p:nvGrpSpPr>
          <p:cNvPr id="8" name="Group 7"/>
          <p:cNvGrpSpPr/>
          <p:nvPr/>
        </p:nvGrpSpPr>
        <p:grpSpPr>
          <a:xfrm rot="20011521">
            <a:off x="135291" y="3514361"/>
            <a:ext cx="7905791" cy="423163"/>
            <a:chOff x="188693" y="4339724"/>
            <a:chExt cx="7905791" cy="423163"/>
          </a:xfrm>
        </p:grpSpPr>
        <p:sp>
          <p:nvSpPr>
            <p:cNvPr id="9" name="Rectangle 8"/>
            <p:cNvSpPr/>
            <p:nvPr/>
          </p:nvSpPr>
          <p:spPr>
            <a:xfrm>
              <a:off x="188693" y="4349695"/>
              <a:ext cx="741205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92784" y="4342183"/>
              <a:ext cx="402956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1" name="Right Triangle 10"/>
            <p:cNvSpPr/>
            <p:nvPr/>
          </p:nvSpPr>
          <p:spPr>
            <a:xfrm>
              <a:off x="1857986" y="4349695"/>
              <a:ext cx="458731" cy="397903"/>
            </a:xfrm>
            <a:prstGeom prst="rtTriangl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573251" y="4359931"/>
              <a:ext cx="741205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577342" y="4352419"/>
              <a:ext cx="402956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4" name="Right Triangle 13"/>
            <p:cNvSpPr/>
            <p:nvPr/>
          </p:nvSpPr>
          <p:spPr>
            <a:xfrm>
              <a:off x="4242544" y="4359931"/>
              <a:ext cx="458731" cy="397903"/>
            </a:xfrm>
            <a:prstGeom prst="rtTriangl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969441" y="4347236"/>
              <a:ext cx="741205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973532" y="4339724"/>
              <a:ext cx="402956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7" name="Right Triangle 16"/>
            <p:cNvSpPr/>
            <p:nvPr/>
          </p:nvSpPr>
          <p:spPr>
            <a:xfrm>
              <a:off x="6638734" y="4347236"/>
              <a:ext cx="458731" cy="397903"/>
            </a:xfrm>
            <a:prstGeom prst="rtTriangle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353279" y="4347168"/>
              <a:ext cx="741205" cy="40295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3704898" y="2017007"/>
            <a:ext cx="16562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 square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79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 animBg="1"/>
      <p:bldP spid="6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9735" y="4607239"/>
            <a:ext cx="802242" cy="8022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88352" y="4793991"/>
            <a:ext cx="21596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0516" y="1100906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What has been knocked out of place?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7160" y="508150"/>
            <a:ext cx="765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Which objects are repeating?</a:t>
            </a:r>
          </a:p>
        </p:txBody>
      </p:sp>
      <p:sp>
        <p:nvSpPr>
          <p:cNvPr id="25" name="Oval 24"/>
          <p:cNvSpPr/>
          <p:nvPr/>
        </p:nvSpPr>
        <p:spPr>
          <a:xfrm>
            <a:off x="316862" y="1842492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6" name="Oval 25"/>
          <p:cNvSpPr/>
          <p:nvPr/>
        </p:nvSpPr>
        <p:spPr>
          <a:xfrm>
            <a:off x="5655728" y="3322453"/>
            <a:ext cx="540000" cy="54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7" name="Oval 26"/>
          <p:cNvSpPr/>
          <p:nvPr/>
        </p:nvSpPr>
        <p:spPr>
          <a:xfrm>
            <a:off x="731179" y="2193797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8" name="Oval 27"/>
          <p:cNvSpPr/>
          <p:nvPr/>
        </p:nvSpPr>
        <p:spPr>
          <a:xfrm>
            <a:off x="6118131" y="3662052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9" name="Oval 28"/>
          <p:cNvSpPr/>
          <p:nvPr/>
        </p:nvSpPr>
        <p:spPr>
          <a:xfrm>
            <a:off x="859799" y="3747165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0" name="Oval 29"/>
          <p:cNvSpPr/>
          <p:nvPr/>
        </p:nvSpPr>
        <p:spPr>
          <a:xfrm>
            <a:off x="3632082" y="2430064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1" name="Oval 30"/>
          <p:cNvSpPr/>
          <p:nvPr/>
        </p:nvSpPr>
        <p:spPr>
          <a:xfrm>
            <a:off x="1358399" y="3962402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4" name="Oval 43"/>
          <p:cNvSpPr/>
          <p:nvPr/>
        </p:nvSpPr>
        <p:spPr>
          <a:xfrm>
            <a:off x="2369372" y="3564743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5" name="Oval 44"/>
          <p:cNvSpPr/>
          <p:nvPr/>
        </p:nvSpPr>
        <p:spPr>
          <a:xfrm>
            <a:off x="5173092" y="3024743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6" name="Oval 45"/>
          <p:cNvSpPr/>
          <p:nvPr/>
        </p:nvSpPr>
        <p:spPr>
          <a:xfrm>
            <a:off x="1912498" y="3899565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7" name="Oval 46"/>
          <p:cNvSpPr/>
          <p:nvPr/>
        </p:nvSpPr>
        <p:spPr>
          <a:xfrm>
            <a:off x="4633092" y="2853370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8" name="Oval 47"/>
          <p:cNvSpPr/>
          <p:nvPr/>
        </p:nvSpPr>
        <p:spPr>
          <a:xfrm>
            <a:off x="582627" y="3289965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49" name="Oval 48"/>
          <p:cNvSpPr/>
          <p:nvPr/>
        </p:nvSpPr>
        <p:spPr>
          <a:xfrm>
            <a:off x="3183267" y="2789870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0" name="Oval 49"/>
          <p:cNvSpPr/>
          <p:nvPr/>
        </p:nvSpPr>
        <p:spPr>
          <a:xfrm>
            <a:off x="710806" y="2738247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1" name="Oval 50"/>
          <p:cNvSpPr/>
          <p:nvPr/>
        </p:nvSpPr>
        <p:spPr>
          <a:xfrm>
            <a:off x="2816344" y="3209630"/>
            <a:ext cx="540000" cy="54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2" name="Oval 51"/>
          <p:cNvSpPr/>
          <p:nvPr/>
        </p:nvSpPr>
        <p:spPr>
          <a:xfrm>
            <a:off x="4172082" y="2583370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3" name="Oval 52"/>
          <p:cNvSpPr/>
          <p:nvPr/>
        </p:nvSpPr>
        <p:spPr>
          <a:xfrm>
            <a:off x="6658131" y="3899565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4" name="Oval 53"/>
          <p:cNvSpPr/>
          <p:nvPr/>
        </p:nvSpPr>
        <p:spPr>
          <a:xfrm>
            <a:off x="7561977" y="3410030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5" name="Oval 54"/>
          <p:cNvSpPr/>
          <p:nvPr/>
        </p:nvSpPr>
        <p:spPr>
          <a:xfrm>
            <a:off x="7198131" y="3829965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6" name="Oval 55"/>
          <p:cNvSpPr/>
          <p:nvPr/>
        </p:nvSpPr>
        <p:spPr>
          <a:xfrm>
            <a:off x="7649448" y="2870030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8" name="TextBox 7"/>
          <p:cNvSpPr txBox="1"/>
          <p:nvPr/>
        </p:nvSpPr>
        <p:spPr>
          <a:xfrm>
            <a:off x="2925829" y="3178383"/>
            <a:ext cx="43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781130" y="3290117"/>
            <a:ext cx="43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58" name="Oval 57"/>
          <p:cNvSpPr/>
          <p:nvPr/>
        </p:nvSpPr>
        <p:spPr>
          <a:xfrm>
            <a:off x="4043321" y="4926451"/>
            <a:ext cx="540000" cy="54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9" name="Oval 58"/>
          <p:cNvSpPr/>
          <p:nvPr/>
        </p:nvSpPr>
        <p:spPr>
          <a:xfrm>
            <a:off x="4043321" y="4284843"/>
            <a:ext cx="540000" cy="540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98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11111E-6 L -0.13333 -0.2497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-125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7 L 0.17674 -0.1398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-699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5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8" grpId="0" animBg="1"/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27F98AE-E148-4145-B805-880FE5F19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5823" y="2365688"/>
            <a:ext cx="1346326" cy="13463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22CE17-6CBE-6040-B6F8-C91DBF3E4099}"/>
              </a:ext>
            </a:extLst>
          </p:cNvPr>
          <p:cNvSpPr txBox="1"/>
          <p:nvPr/>
        </p:nvSpPr>
        <p:spPr>
          <a:xfrm>
            <a:off x="2548368" y="3796641"/>
            <a:ext cx="3077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Oval 3"/>
          <p:cNvSpPr/>
          <p:nvPr/>
        </p:nvSpPr>
        <p:spPr>
          <a:xfrm>
            <a:off x="1565329" y="1247109"/>
            <a:ext cx="1224366" cy="697423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>
            <a:off x="3213631" y="806192"/>
            <a:ext cx="790414" cy="697423"/>
          </a:xfrm>
          <a:prstGeom prst="triangle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554703" y="983638"/>
            <a:ext cx="1069383" cy="526941"/>
          </a:xfrm>
          <a:prstGeom prst="rect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044339" y="1944532"/>
            <a:ext cx="681926" cy="681926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103750" y="3014591"/>
            <a:ext cx="1224366" cy="697423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>
            <a:off x="5935851" y="3914839"/>
            <a:ext cx="790414" cy="697423"/>
          </a:xfrm>
          <a:prstGeom prst="triangle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677906" y="5056838"/>
            <a:ext cx="1069383" cy="526941"/>
          </a:xfrm>
          <a:prstGeom prst="rect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608838" y="5152580"/>
            <a:ext cx="681926" cy="681926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936185" y="5101699"/>
            <a:ext cx="1224366" cy="697423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>
            <a:off x="1387098" y="4180609"/>
            <a:ext cx="790414" cy="697423"/>
          </a:xfrm>
          <a:prstGeom prst="triangle">
            <a:avLst/>
          </a:prstGeom>
          <a:solidFill>
            <a:schemeClr val="accent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95946" y="3292899"/>
            <a:ext cx="1069383" cy="526941"/>
          </a:xfrm>
          <a:prstGeom prst="rect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171603" y="2218421"/>
            <a:ext cx="681926" cy="681926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8" y="133197"/>
            <a:ext cx="1334620" cy="160992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58387" y="6027995"/>
            <a:ext cx="7264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parts of the pattern repeat? What would come next?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028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8|10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6.9|0.8|1|4.1|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0.8|0.7|0.7|0.6|0.7|0.5|0.8|2|6|0.8|1.1|0.6|0.8|0.8|19.9|20.6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9|3|4|1.5|1.8|4.9|1.8|1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2.7|1.9|1|2.7|9|0.6|6|1.6|1.7|5.4|1.4|0.9|1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3|14.3|0.7|4.6|1.2|19.1|2.2|1.3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6.1|4.2|25.9|4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1|2.9|5.6|1|1.1|1|4.2|3.8|0.9|2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.5|20|9.2|0.6|0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F0E787-B26D-4D1B-B6BC-02C782B4E6ED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22d4c35-b548-4432-90ae-af4376e1c4b4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FB01D0B-81A0-4406-A154-C0099A637E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C52660-2082-40CC-8C91-415DEAD930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272</Words>
  <Application>Microsoft Office PowerPoint</Application>
  <PresentationFormat>On-screen Show (4:3)</PresentationFormat>
  <Paragraphs>52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Arial</vt:lpstr>
      <vt:lpstr>Calibri</vt:lpstr>
      <vt:lpstr>Comic Sans MS</vt:lpstr>
      <vt:lpstr>HfW precursive bold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103</cp:revision>
  <dcterms:created xsi:type="dcterms:W3CDTF">2019-07-05T11:02:13Z</dcterms:created>
  <dcterms:modified xsi:type="dcterms:W3CDTF">2021-02-24T19:46:11Z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