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  <p:sldMasterId id="2147483679" r:id="rId5"/>
    <p:sldMasterId id="2147483682" r:id="rId6"/>
    <p:sldMasterId id="2147483685" r:id="rId7"/>
  </p:sldMasterIdLst>
  <p:notesMasterIdLst>
    <p:notesMasterId r:id="rId16"/>
  </p:notesMasterIdLst>
  <p:sldIdLst>
    <p:sldId id="314" r:id="rId8"/>
    <p:sldId id="315" r:id="rId9"/>
    <p:sldId id="308" r:id="rId10"/>
    <p:sldId id="316" r:id="rId11"/>
    <p:sldId id="317" r:id="rId12"/>
    <p:sldId id="310" r:id="rId13"/>
    <p:sldId id="319" r:id="rId14"/>
    <p:sldId id="31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7" userDrawn="1">
          <p15:clr>
            <a:srgbClr val="A4A3A4"/>
          </p15:clr>
        </p15:guide>
        <p15:guide id="2" pos="53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E85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1512" autoAdjust="0"/>
  </p:normalViewPr>
  <p:slideViewPr>
    <p:cSldViewPr snapToGrid="0" snapToObjects="1">
      <p:cViewPr varScale="1">
        <p:scale>
          <a:sx n="67" d="100"/>
          <a:sy n="67" d="100"/>
        </p:scale>
        <p:origin x="1500" y="72"/>
      </p:cViewPr>
      <p:guideLst>
        <p:guide orient="horz" pos="3067"/>
        <p:guide pos="53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02/02/2021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5818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817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Instead of a key we have a scale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5847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679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915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6.png"/><Relationship Id="rId11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0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11.png"/><Relationship Id="rId11" Type="http://schemas.openxmlformats.org/officeDocument/2006/relationships/image" Target="../media/image8.png"/><Relationship Id="rId10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14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jpe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6" Type="http://schemas.openxmlformats.org/officeDocument/2006/relationships/image" Target="../media/image29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6" Type="http://schemas.openxmlformats.org/officeDocument/2006/relationships/image" Target="../media/image29.png"/><Relationship Id="rId10" Type="http://schemas.openxmlformats.org/officeDocument/2006/relationships/image" Target="../media/image24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68966" y="1171136"/>
            <a:ext cx="1801491" cy="4107800"/>
            <a:chOff x="1023803" y="1969944"/>
            <a:chExt cx="1801491" cy="4107800"/>
          </a:xfrm>
        </p:grpSpPr>
        <p:grpSp>
          <p:nvGrpSpPr>
            <p:cNvPr id="4" name="Group 3"/>
            <p:cNvGrpSpPr/>
            <p:nvPr/>
          </p:nvGrpSpPr>
          <p:grpSpPr>
            <a:xfrm rot="16200000">
              <a:off x="-438104" y="3671904"/>
              <a:ext cx="4094829" cy="690910"/>
              <a:chOff x="1400810" y="3679269"/>
              <a:chExt cx="4572000" cy="771422"/>
            </a:xfrm>
          </p:grpSpPr>
          <p:pic>
            <p:nvPicPr>
              <p:cNvPr id="59" name="Picture 58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1164" b="45653"/>
              <a:stretch/>
            </p:blipFill>
            <p:spPr>
              <a:xfrm>
                <a:off x="1400810" y="3679269"/>
                <a:ext cx="4572000" cy="314801"/>
              </a:xfrm>
              <a:prstGeom prst="rect">
                <a:avLst/>
              </a:prstGeom>
            </p:spPr>
          </p:pic>
          <p:sp>
            <p:nvSpPr>
              <p:cNvPr id="60" name="Rectangle 59"/>
              <p:cNvSpPr/>
              <p:nvPr/>
            </p:nvSpPr>
            <p:spPr>
              <a:xfrm rot="5400000">
                <a:off x="1515110" y="3979822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0</a:t>
                </a:r>
                <a:endParaRPr lang="en-GB" dirty="0"/>
              </a:p>
            </p:txBody>
          </p:sp>
          <p:sp>
            <p:nvSpPr>
              <p:cNvPr id="61" name="Rectangle 60"/>
              <p:cNvSpPr/>
              <p:nvPr/>
            </p:nvSpPr>
            <p:spPr>
              <a:xfrm rot="5400000">
                <a:off x="1878280" y="3986946"/>
                <a:ext cx="2888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1</a:t>
                </a:r>
                <a:endParaRPr lang="en-GB" dirty="0"/>
              </a:p>
            </p:txBody>
          </p:sp>
          <p:sp>
            <p:nvSpPr>
              <p:cNvPr id="62" name="Rectangle 61"/>
              <p:cNvSpPr/>
              <p:nvPr/>
            </p:nvSpPr>
            <p:spPr>
              <a:xfrm rot="5400000">
                <a:off x="2241450" y="3994070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2</a:t>
                </a:r>
                <a:endParaRPr lang="en-GB" dirty="0"/>
              </a:p>
            </p:txBody>
          </p:sp>
          <p:sp>
            <p:nvSpPr>
              <p:cNvPr id="63" name="Rectangle 62"/>
              <p:cNvSpPr/>
              <p:nvPr/>
            </p:nvSpPr>
            <p:spPr>
              <a:xfrm rot="5400000">
                <a:off x="2604620" y="4001194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3</a:t>
                </a:r>
                <a:endParaRPr lang="en-GB" dirty="0"/>
              </a:p>
            </p:txBody>
          </p:sp>
          <p:sp>
            <p:nvSpPr>
              <p:cNvPr id="64" name="Rectangle 63"/>
              <p:cNvSpPr/>
              <p:nvPr/>
            </p:nvSpPr>
            <p:spPr>
              <a:xfrm rot="5400000">
                <a:off x="2967790" y="4008318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4</a:t>
                </a:r>
                <a:endParaRPr lang="en-GB" dirty="0"/>
              </a:p>
            </p:txBody>
          </p:sp>
          <p:sp>
            <p:nvSpPr>
              <p:cNvPr id="65" name="Rectangle 64"/>
              <p:cNvSpPr/>
              <p:nvPr/>
            </p:nvSpPr>
            <p:spPr>
              <a:xfrm rot="5400000">
                <a:off x="3330960" y="4015442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5</a:t>
                </a:r>
                <a:endParaRPr lang="en-GB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 rot="5400000">
                <a:off x="3694130" y="4022566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6</a:t>
                </a:r>
                <a:endParaRPr lang="en-GB" dirty="0"/>
              </a:p>
            </p:txBody>
          </p:sp>
          <p:sp>
            <p:nvSpPr>
              <p:cNvPr id="67" name="Rectangle 66"/>
              <p:cNvSpPr/>
              <p:nvPr/>
            </p:nvSpPr>
            <p:spPr>
              <a:xfrm rot="5400000">
                <a:off x="4057300" y="4029690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7</a:t>
                </a:r>
                <a:endParaRPr lang="en-GB" dirty="0"/>
              </a:p>
            </p:txBody>
          </p:sp>
          <p:sp>
            <p:nvSpPr>
              <p:cNvPr id="68" name="Rectangle 67"/>
              <p:cNvSpPr/>
              <p:nvPr/>
            </p:nvSpPr>
            <p:spPr>
              <a:xfrm rot="5400000">
                <a:off x="4420470" y="4036814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8</a:t>
                </a:r>
                <a:endParaRPr lang="en-GB" dirty="0"/>
              </a:p>
            </p:txBody>
          </p:sp>
          <p:sp>
            <p:nvSpPr>
              <p:cNvPr id="69" name="Rectangle 68"/>
              <p:cNvSpPr/>
              <p:nvPr/>
            </p:nvSpPr>
            <p:spPr>
              <a:xfrm rot="5400000">
                <a:off x="4783640" y="4043938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9</a:t>
                </a:r>
                <a:endParaRPr lang="en-GB" dirty="0"/>
              </a:p>
            </p:txBody>
          </p:sp>
          <p:sp>
            <p:nvSpPr>
              <p:cNvPr id="70" name="Rectangle 69"/>
              <p:cNvSpPr/>
              <p:nvPr/>
            </p:nvSpPr>
            <p:spPr>
              <a:xfrm rot="5400000">
                <a:off x="5096010" y="4051062"/>
                <a:ext cx="4299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10</a:t>
                </a:r>
                <a:endParaRPr lang="en-GB" dirty="0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 rot="16200000">
              <a:off x="254775" y="3684875"/>
              <a:ext cx="4094829" cy="690910"/>
              <a:chOff x="1400810" y="3679269"/>
              <a:chExt cx="4572000" cy="771422"/>
            </a:xfrm>
          </p:grpSpPr>
          <p:pic>
            <p:nvPicPr>
              <p:cNvPr id="73" name="Picture 72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1164" b="45653"/>
              <a:stretch/>
            </p:blipFill>
            <p:spPr>
              <a:xfrm>
                <a:off x="1400810" y="3679269"/>
                <a:ext cx="4572000" cy="314801"/>
              </a:xfrm>
              <a:prstGeom prst="rect">
                <a:avLst/>
              </a:prstGeom>
            </p:spPr>
          </p:pic>
          <p:sp>
            <p:nvSpPr>
              <p:cNvPr id="74" name="Rectangle 73"/>
              <p:cNvSpPr/>
              <p:nvPr/>
            </p:nvSpPr>
            <p:spPr>
              <a:xfrm rot="5400000">
                <a:off x="1515110" y="3979822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0</a:t>
                </a:r>
                <a:endParaRPr lang="en-GB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 rot="5400000">
                <a:off x="1878280" y="3986946"/>
                <a:ext cx="2888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1</a:t>
                </a:r>
                <a:endParaRPr lang="en-GB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 rot="5400000">
                <a:off x="2241450" y="3994070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2</a:t>
                </a:r>
                <a:endParaRPr lang="en-GB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 rot="5400000">
                <a:off x="2604620" y="4001194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3</a:t>
                </a:r>
                <a:endParaRPr lang="en-GB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 rot="5400000">
                <a:off x="2967790" y="4008318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4</a:t>
                </a:r>
                <a:endParaRPr lang="en-GB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 rot="5400000">
                <a:off x="3330960" y="4015442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5</a:t>
                </a:r>
                <a:endParaRPr lang="en-GB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 rot="5400000">
                <a:off x="3694130" y="4022566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6</a:t>
                </a:r>
                <a:endParaRPr lang="en-GB" dirty="0"/>
              </a:p>
            </p:txBody>
          </p:sp>
          <p:sp>
            <p:nvSpPr>
              <p:cNvPr id="81" name="Rectangle 80"/>
              <p:cNvSpPr/>
              <p:nvPr/>
            </p:nvSpPr>
            <p:spPr>
              <a:xfrm rot="5400000">
                <a:off x="4057300" y="4029690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7</a:t>
                </a:r>
                <a:endParaRPr lang="en-GB" dirty="0"/>
              </a:p>
            </p:txBody>
          </p:sp>
          <p:sp>
            <p:nvSpPr>
              <p:cNvPr id="82" name="Rectangle 81"/>
              <p:cNvSpPr/>
              <p:nvPr/>
            </p:nvSpPr>
            <p:spPr>
              <a:xfrm rot="5400000">
                <a:off x="4420470" y="4036814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8</a:t>
                </a:r>
                <a:endParaRPr lang="en-GB" dirty="0"/>
              </a:p>
            </p:txBody>
          </p:sp>
          <p:sp>
            <p:nvSpPr>
              <p:cNvPr id="83" name="Rectangle 82"/>
              <p:cNvSpPr/>
              <p:nvPr/>
            </p:nvSpPr>
            <p:spPr>
              <a:xfrm rot="5400000">
                <a:off x="4783640" y="4043938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9</a:t>
                </a:r>
                <a:endParaRPr lang="en-GB" dirty="0"/>
              </a:p>
            </p:txBody>
          </p:sp>
          <p:sp>
            <p:nvSpPr>
              <p:cNvPr id="84" name="Rectangle 83"/>
              <p:cNvSpPr/>
              <p:nvPr/>
            </p:nvSpPr>
            <p:spPr>
              <a:xfrm rot="5400000">
                <a:off x="5096010" y="4051062"/>
                <a:ext cx="4299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10</a:t>
                </a:r>
                <a:endParaRPr lang="en-GB" dirty="0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1023803" y="1982915"/>
              <a:ext cx="563984" cy="40244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261310" y="2005142"/>
              <a:ext cx="563984" cy="40244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982953" y="5018888"/>
            <a:ext cx="4094828" cy="663775"/>
            <a:chOff x="1400810" y="2517219"/>
            <a:chExt cx="4572000" cy="741125"/>
          </a:xfrm>
        </p:grpSpPr>
        <p:pic>
          <p:nvPicPr>
            <p:cNvPr id="45" name="Picture 4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164" b="45653"/>
            <a:stretch/>
          </p:blipFill>
          <p:spPr>
            <a:xfrm>
              <a:off x="1400810" y="2517219"/>
              <a:ext cx="4572000" cy="314801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1515110" y="2817772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0</a:t>
              </a:r>
              <a:endParaRPr lang="en-GB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878280" y="2824896"/>
              <a:ext cx="2888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1</a:t>
              </a:r>
              <a:endParaRPr lang="en-GB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241450" y="2832020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2</a:t>
              </a:r>
              <a:endParaRPr lang="en-GB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604620" y="2839144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3</a:t>
              </a:r>
              <a:endParaRPr lang="en-GB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967790" y="2846268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4</a:t>
              </a:r>
              <a:endParaRPr lang="en-GB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330960" y="2853392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5</a:t>
              </a:r>
              <a:endParaRPr lang="en-GB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694130" y="2860516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6</a:t>
              </a:r>
              <a:endParaRPr lang="en-GB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057300" y="2867640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7</a:t>
              </a:r>
              <a:endParaRPr lang="en-GB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420470" y="2874764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8</a:t>
              </a:r>
              <a:endParaRPr lang="en-GB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783640" y="2881888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9</a:t>
              </a:r>
              <a:endParaRPr lang="en-GB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096010" y="2889012"/>
              <a:ext cx="429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dirty="0">
                  <a:latin typeface="Comic Sans MS" panose="030F0702030302020204" pitchFamily="66" charset="0"/>
                </a:rPr>
                <a:t>10</a:t>
              </a:r>
              <a:endParaRPr lang="en-GB" dirty="0"/>
            </a:p>
          </p:txBody>
        </p:sp>
      </p:grpSp>
      <p:sp>
        <p:nvSpPr>
          <p:cNvPr id="134" name="Cube 133"/>
          <p:cNvSpPr/>
          <p:nvPr/>
        </p:nvSpPr>
        <p:spPr>
          <a:xfrm>
            <a:off x="3220429" y="4604472"/>
            <a:ext cx="436378" cy="436378"/>
          </a:xfrm>
          <a:prstGeom prst="cube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TextBox 156"/>
          <p:cNvSpPr txBox="1"/>
          <p:nvPr/>
        </p:nvSpPr>
        <p:spPr>
          <a:xfrm>
            <a:off x="2310084" y="617898"/>
            <a:ext cx="530726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3600"/>
              </a:spcAft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What does the number line with orange blocks show?</a:t>
            </a:r>
          </a:p>
          <a:p>
            <a:pPr marL="457200" indent="-457200">
              <a:spcAft>
                <a:spcPts val="3600"/>
              </a:spcAft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What is the same about the two number lines?</a:t>
            </a:r>
          </a:p>
          <a:p>
            <a:pPr marL="457200" indent="-457200">
              <a:spcAft>
                <a:spcPts val="3600"/>
              </a:spcAft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What is different about the two number lines?</a:t>
            </a:r>
          </a:p>
          <a:p>
            <a:pPr marL="457200" indent="-457200">
              <a:buAutoNum type="arabicParenR"/>
            </a:pP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85" name="Cube 84"/>
          <p:cNvSpPr/>
          <p:nvPr/>
        </p:nvSpPr>
        <p:spPr>
          <a:xfrm>
            <a:off x="1689727" y="4597206"/>
            <a:ext cx="436378" cy="436378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Cube 94"/>
          <p:cNvSpPr/>
          <p:nvPr/>
        </p:nvSpPr>
        <p:spPr>
          <a:xfrm>
            <a:off x="1689727" y="4275428"/>
            <a:ext cx="436378" cy="436378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Cube 86"/>
          <p:cNvSpPr/>
          <p:nvPr/>
        </p:nvSpPr>
        <p:spPr>
          <a:xfrm>
            <a:off x="1689677" y="3946129"/>
            <a:ext cx="436378" cy="436378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Cube 132"/>
          <p:cNvSpPr/>
          <p:nvPr/>
        </p:nvSpPr>
        <p:spPr>
          <a:xfrm>
            <a:off x="1689677" y="3624351"/>
            <a:ext cx="436378" cy="436378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Cube 87"/>
          <p:cNvSpPr/>
          <p:nvPr/>
        </p:nvSpPr>
        <p:spPr>
          <a:xfrm>
            <a:off x="3541808" y="4604472"/>
            <a:ext cx="436378" cy="436378"/>
          </a:xfrm>
          <a:prstGeom prst="cube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Cube 149"/>
          <p:cNvSpPr/>
          <p:nvPr/>
        </p:nvSpPr>
        <p:spPr>
          <a:xfrm>
            <a:off x="3875273" y="4604472"/>
            <a:ext cx="436378" cy="436378"/>
          </a:xfrm>
          <a:prstGeom prst="cube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Cube 151"/>
          <p:cNvSpPr/>
          <p:nvPr/>
        </p:nvSpPr>
        <p:spPr>
          <a:xfrm>
            <a:off x="4206990" y="4604472"/>
            <a:ext cx="436378" cy="436378"/>
          </a:xfrm>
          <a:prstGeom prst="cube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162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93"/>
          <p:cNvSpPr txBox="1"/>
          <p:nvPr/>
        </p:nvSpPr>
        <p:spPr>
          <a:xfrm>
            <a:off x="2310084" y="617898"/>
            <a:ext cx="530726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3600"/>
              </a:spcAft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What does the number line with orange blocks show?</a:t>
            </a:r>
          </a:p>
          <a:p>
            <a:pPr marL="457200" indent="-457200">
              <a:spcAft>
                <a:spcPts val="3600"/>
              </a:spcAft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What is the same about the two number lines?</a:t>
            </a:r>
          </a:p>
          <a:p>
            <a:pPr marL="457200" indent="-457200">
              <a:spcAft>
                <a:spcPts val="3600"/>
              </a:spcAft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What is different about the two number lines?</a:t>
            </a:r>
          </a:p>
          <a:p>
            <a:pPr marL="457200" indent="-457200">
              <a:buAutoNum type="arabicParenR"/>
            </a:pPr>
            <a:endParaRPr lang="en-GB" sz="2400" dirty="0">
              <a:latin typeface="Comic Sans MS" panose="030F0702030302020204" pitchFamily="66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68966" y="1171136"/>
            <a:ext cx="1801491" cy="4107800"/>
            <a:chOff x="1023803" y="1969944"/>
            <a:chExt cx="1801491" cy="4107800"/>
          </a:xfrm>
        </p:grpSpPr>
        <p:grpSp>
          <p:nvGrpSpPr>
            <p:cNvPr id="4" name="Group 3"/>
            <p:cNvGrpSpPr/>
            <p:nvPr/>
          </p:nvGrpSpPr>
          <p:grpSpPr>
            <a:xfrm rot="16200000">
              <a:off x="-438104" y="3671904"/>
              <a:ext cx="4094829" cy="690910"/>
              <a:chOff x="1400810" y="3679269"/>
              <a:chExt cx="4572000" cy="771422"/>
            </a:xfrm>
          </p:grpSpPr>
          <p:pic>
            <p:nvPicPr>
              <p:cNvPr id="59" name="Picture 58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1164" b="45653"/>
              <a:stretch/>
            </p:blipFill>
            <p:spPr>
              <a:xfrm>
                <a:off x="1400810" y="3679269"/>
                <a:ext cx="4572000" cy="314801"/>
              </a:xfrm>
              <a:prstGeom prst="rect">
                <a:avLst/>
              </a:prstGeom>
            </p:spPr>
          </p:pic>
          <p:sp>
            <p:nvSpPr>
              <p:cNvPr id="60" name="Rectangle 59"/>
              <p:cNvSpPr/>
              <p:nvPr/>
            </p:nvSpPr>
            <p:spPr>
              <a:xfrm rot="5400000">
                <a:off x="1515110" y="3979822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0</a:t>
                </a:r>
                <a:endParaRPr lang="en-GB" dirty="0"/>
              </a:p>
            </p:txBody>
          </p:sp>
          <p:sp>
            <p:nvSpPr>
              <p:cNvPr id="61" name="Rectangle 60"/>
              <p:cNvSpPr/>
              <p:nvPr/>
            </p:nvSpPr>
            <p:spPr>
              <a:xfrm rot="5400000">
                <a:off x="1878280" y="3986946"/>
                <a:ext cx="2888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1</a:t>
                </a:r>
                <a:endParaRPr lang="en-GB" dirty="0"/>
              </a:p>
            </p:txBody>
          </p:sp>
          <p:sp>
            <p:nvSpPr>
              <p:cNvPr id="62" name="Rectangle 61"/>
              <p:cNvSpPr/>
              <p:nvPr/>
            </p:nvSpPr>
            <p:spPr>
              <a:xfrm rot="5400000">
                <a:off x="2241450" y="3994070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2</a:t>
                </a:r>
                <a:endParaRPr lang="en-GB" dirty="0"/>
              </a:p>
            </p:txBody>
          </p:sp>
          <p:sp>
            <p:nvSpPr>
              <p:cNvPr id="63" name="Rectangle 62"/>
              <p:cNvSpPr/>
              <p:nvPr/>
            </p:nvSpPr>
            <p:spPr>
              <a:xfrm rot="5400000">
                <a:off x="2604620" y="4001194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3</a:t>
                </a:r>
                <a:endParaRPr lang="en-GB" dirty="0"/>
              </a:p>
            </p:txBody>
          </p:sp>
          <p:sp>
            <p:nvSpPr>
              <p:cNvPr id="64" name="Rectangle 63"/>
              <p:cNvSpPr/>
              <p:nvPr/>
            </p:nvSpPr>
            <p:spPr>
              <a:xfrm rot="5400000">
                <a:off x="2967790" y="4008318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4</a:t>
                </a:r>
                <a:endParaRPr lang="en-GB" dirty="0"/>
              </a:p>
            </p:txBody>
          </p:sp>
          <p:sp>
            <p:nvSpPr>
              <p:cNvPr id="65" name="Rectangle 64"/>
              <p:cNvSpPr/>
              <p:nvPr/>
            </p:nvSpPr>
            <p:spPr>
              <a:xfrm rot="5400000">
                <a:off x="3330960" y="4015442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5</a:t>
                </a:r>
                <a:endParaRPr lang="en-GB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 rot="5400000">
                <a:off x="3694130" y="4022566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6</a:t>
                </a:r>
                <a:endParaRPr lang="en-GB" dirty="0"/>
              </a:p>
            </p:txBody>
          </p:sp>
          <p:sp>
            <p:nvSpPr>
              <p:cNvPr id="67" name="Rectangle 66"/>
              <p:cNvSpPr/>
              <p:nvPr/>
            </p:nvSpPr>
            <p:spPr>
              <a:xfrm rot="5400000">
                <a:off x="4057300" y="4029690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7</a:t>
                </a:r>
                <a:endParaRPr lang="en-GB" dirty="0"/>
              </a:p>
            </p:txBody>
          </p:sp>
          <p:sp>
            <p:nvSpPr>
              <p:cNvPr id="68" name="Rectangle 67"/>
              <p:cNvSpPr/>
              <p:nvPr/>
            </p:nvSpPr>
            <p:spPr>
              <a:xfrm rot="5400000">
                <a:off x="4420470" y="4036814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8</a:t>
                </a:r>
                <a:endParaRPr lang="en-GB" dirty="0"/>
              </a:p>
            </p:txBody>
          </p:sp>
          <p:sp>
            <p:nvSpPr>
              <p:cNvPr id="69" name="Rectangle 68"/>
              <p:cNvSpPr/>
              <p:nvPr/>
            </p:nvSpPr>
            <p:spPr>
              <a:xfrm rot="5400000">
                <a:off x="4783640" y="4043938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9</a:t>
                </a:r>
                <a:endParaRPr lang="en-GB" dirty="0"/>
              </a:p>
            </p:txBody>
          </p:sp>
          <p:sp>
            <p:nvSpPr>
              <p:cNvPr id="70" name="Rectangle 69"/>
              <p:cNvSpPr/>
              <p:nvPr/>
            </p:nvSpPr>
            <p:spPr>
              <a:xfrm rot="5400000">
                <a:off x="5096010" y="4051062"/>
                <a:ext cx="4299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10</a:t>
                </a:r>
                <a:endParaRPr lang="en-GB" dirty="0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 rot="16200000">
              <a:off x="254775" y="3684875"/>
              <a:ext cx="4094829" cy="690910"/>
              <a:chOff x="1400810" y="3679269"/>
              <a:chExt cx="4572000" cy="771422"/>
            </a:xfrm>
          </p:grpSpPr>
          <p:pic>
            <p:nvPicPr>
              <p:cNvPr id="73" name="Picture 72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1164" b="45653"/>
              <a:stretch/>
            </p:blipFill>
            <p:spPr>
              <a:xfrm>
                <a:off x="1400810" y="3679269"/>
                <a:ext cx="4572000" cy="314801"/>
              </a:xfrm>
              <a:prstGeom prst="rect">
                <a:avLst/>
              </a:prstGeom>
            </p:spPr>
          </p:pic>
          <p:sp>
            <p:nvSpPr>
              <p:cNvPr id="74" name="Rectangle 73"/>
              <p:cNvSpPr/>
              <p:nvPr/>
            </p:nvSpPr>
            <p:spPr>
              <a:xfrm rot="5400000">
                <a:off x="1515110" y="3979822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0</a:t>
                </a:r>
                <a:endParaRPr lang="en-GB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 rot="5400000">
                <a:off x="1878280" y="3986946"/>
                <a:ext cx="2888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1</a:t>
                </a:r>
                <a:endParaRPr lang="en-GB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 rot="5400000">
                <a:off x="2241450" y="3994070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2</a:t>
                </a:r>
                <a:endParaRPr lang="en-GB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 rot="5400000">
                <a:off x="2604620" y="4001194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3</a:t>
                </a:r>
                <a:endParaRPr lang="en-GB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 rot="5400000">
                <a:off x="2967790" y="4008318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4</a:t>
                </a:r>
                <a:endParaRPr lang="en-GB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 rot="5400000">
                <a:off x="3330960" y="4015442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5</a:t>
                </a:r>
                <a:endParaRPr lang="en-GB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 rot="5400000">
                <a:off x="3694130" y="4022566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6</a:t>
                </a:r>
                <a:endParaRPr lang="en-GB" dirty="0"/>
              </a:p>
            </p:txBody>
          </p:sp>
          <p:sp>
            <p:nvSpPr>
              <p:cNvPr id="81" name="Rectangle 80"/>
              <p:cNvSpPr/>
              <p:nvPr/>
            </p:nvSpPr>
            <p:spPr>
              <a:xfrm rot="5400000">
                <a:off x="4057300" y="4029690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7</a:t>
                </a:r>
                <a:endParaRPr lang="en-GB" dirty="0"/>
              </a:p>
            </p:txBody>
          </p:sp>
          <p:sp>
            <p:nvSpPr>
              <p:cNvPr id="82" name="Rectangle 81"/>
              <p:cNvSpPr/>
              <p:nvPr/>
            </p:nvSpPr>
            <p:spPr>
              <a:xfrm rot="5400000">
                <a:off x="4420470" y="4036814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8</a:t>
                </a:r>
                <a:endParaRPr lang="en-GB" dirty="0"/>
              </a:p>
            </p:txBody>
          </p:sp>
          <p:sp>
            <p:nvSpPr>
              <p:cNvPr id="83" name="Rectangle 82"/>
              <p:cNvSpPr/>
              <p:nvPr/>
            </p:nvSpPr>
            <p:spPr>
              <a:xfrm rot="5400000">
                <a:off x="4783640" y="4043938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9</a:t>
                </a:r>
                <a:endParaRPr lang="en-GB" dirty="0"/>
              </a:p>
            </p:txBody>
          </p:sp>
          <p:sp>
            <p:nvSpPr>
              <p:cNvPr id="84" name="Rectangle 83"/>
              <p:cNvSpPr/>
              <p:nvPr/>
            </p:nvSpPr>
            <p:spPr>
              <a:xfrm rot="5400000">
                <a:off x="5096010" y="4051062"/>
                <a:ext cx="4299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10</a:t>
                </a:r>
                <a:endParaRPr lang="en-GB" dirty="0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1023803" y="1982915"/>
              <a:ext cx="563984" cy="40244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261310" y="2005142"/>
              <a:ext cx="563984" cy="40244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982953" y="5018888"/>
            <a:ext cx="4094828" cy="663775"/>
            <a:chOff x="1400810" y="2517219"/>
            <a:chExt cx="4572000" cy="741125"/>
          </a:xfrm>
        </p:grpSpPr>
        <p:pic>
          <p:nvPicPr>
            <p:cNvPr id="45" name="Picture 4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164" b="45653"/>
            <a:stretch/>
          </p:blipFill>
          <p:spPr>
            <a:xfrm>
              <a:off x="1400810" y="2517219"/>
              <a:ext cx="4572000" cy="314801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1515110" y="2817772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0</a:t>
              </a:r>
              <a:endParaRPr lang="en-GB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878280" y="2824896"/>
              <a:ext cx="2888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1</a:t>
              </a:r>
              <a:endParaRPr lang="en-GB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241450" y="2832020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2</a:t>
              </a:r>
              <a:endParaRPr lang="en-GB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604620" y="2839144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3</a:t>
              </a:r>
              <a:endParaRPr lang="en-GB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967790" y="2846268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4</a:t>
              </a:r>
              <a:endParaRPr lang="en-GB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330960" y="2853392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5</a:t>
              </a:r>
              <a:endParaRPr lang="en-GB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694130" y="2860516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6</a:t>
              </a:r>
              <a:endParaRPr lang="en-GB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057300" y="2867640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7</a:t>
              </a:r>
              <a:endParaRPr lang="en-GB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420470" y="2874764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8</a:t>
              </a:r>
              <a:endParaRPr lang="en-GB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783640" y="2881888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9</a:t>
              </a:r>
              <a:endParaRPr lang="en-GB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096010" y="2889012"/>
              <a:ext cx="429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dirty="0">
                  <a:latin typeface="Comic Sans MS" panose="030F0702030302020204" pitchFamily="66" charset="0"/>
                </a:rPr>
                <a:t>10</a:t>
              </a:r>
              <a:endParaRPr lang="en-GB" dirty="0"/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2597361" y="1009169"/>
            <a:ext cx="606086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							    4</a:t>
            </a:r>
          </a:p>
          <a:p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  <a:p>
            <a:endParaRPr lang="en-GB" sz="2400" dirty="0">
              <a:solidFill>
                <a:schemeClr val="accent1"/>
              </a:solidFill>
              <a:latin typeface="Comic Sans MS" panose="030F0702030302020204" pitchFamily="66" charset="0"/>
            </a:endParaRPr>
          </a:p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					Both ascend in 1s</a:t>
            </a:r>
          </a:p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					Both show 4</a:t>
            </a:r>
          </a:p>
          <a:p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                        The colour of the cubes</a:t>
            </a:r>
          </a:p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     One is vertical and one is horizontal</a:t>
            </a:r>
          </a:p>
        </p:txBody>
      </p:sp>
      <p:sp>
        <p:nvSpPr>
          <p:cNvPr id="85" name="Cube 84"/>
          <p:cNvSpPr/>
          <p:nvPr/>
        </p:nvSpPr>
        <p:spPr>
          <a:xfrm>
            <a:off x="3220429" y="4604472"/>
            <a:ext cx="436378" cy="436378"/>
          </a:xfrm>
          <a:prstGeom prst="cube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Cube 86"/>
          <p:cNvSpPr/>
          <p:nvPr/>
        </p:nvSpPr>
        <p:spPr>
          <a:xfrm>
            <a:off x="1689727" y="4597206"/>
            <a:ext cx="436378" cy="436378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Cube 87"/>
          <p:cNvSpPr/>
          <p:nvPr/>
        </p:nvSpPr>
        <p:spPr>
          <a:xfrm>
            <a:off x="1689727" y="4275428"/>
            <a:ext cx="436378" cy="436378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Cube 88"/>
          <p:cNvSpPr/>
          <p:nvPr/>
        </p:nvSpPr>
        <p:spPr>
          <a:xfrm>
            <a:off x="1689677" y="3946129"/>
            <a:ext cx="436378" cy="436378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Cube 89"/>
          <p:cNvSpPr/>
          <p:nvPr/>
        </p:nvSpPr>
        <p:spPr>
          <a:xfrm>
            <a:off x="1689677" y="3624351"/>
            <a:ext cx="436378" cy="436378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Cube 90"/>
          <p:cNvSpPr/>
          <p:nvPr/>
        </p:nvSpPr>
        <p:spPr>
          <a:xfrm>
            <a:off x="3541808" y="4604472"/>
            <a:ext cx="436378" cy="436378"/>
          </a:xfrm>
          <a:prstGeom prst="cube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Cube 91"/>
          <p:cNvSpPr/>
          <p:nvPr/>
        </p:nvSpPr>
        <p:spPr>
          <a:xfrm>
            <a:off x="3875273" y="4604472"/>
            <a:ext cx="436378" cy="436378"/>
          </a:xfrm>
          <a:prstGeom prst="cube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Cube 92"/>
          <p:cNvSpPr/>
          <p:nvPr/>
        </p:nvSpPr>
        <p:spPr>
          <a:xfrm>
            <a:off x="4206990" y="4604472"/>
            <a:ext cx="436378" cy="436378"/>
          </a:xfrm>
          <a:prstGeom prst="cube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072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817465"/>
              </p:ext>
            </p:extLst>
          </p:nvPr>
        </p:nvGraphicFramePr>
        <p:xfrm>
          <a:off x="839807" y="958427"/>
          <a:ext cx="7075467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093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5667374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Colour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Cubes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Yellow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450332" y="208230"/>
                <a:ext cx="25795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cube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0332" y="208230"/>
                <a:ext cx="2579552" cy="461665"/>
              </a:xfrm>
              <a:prstGeom prst="rect">
                <a:avLst/>
              </a:prstGeom>
              <a:blipFill>
                <a:blip r:embed="rId5"/>
                <a:stretch>
                  <a:fillRect l="-3546" t="-10526" r="-2837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8" name="Picture 4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758" y="123960"/>
            <a:ext cx="446082" cy="630203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712" y="1420326"/>
            <a:ext cx="454784" cy="642494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465" y="2463339"/>
            <a:ext cx="454784" cy="642494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959" y="1918782"/>
            <a:ext cx="454784" cy="642494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249" y="1420326"/>
            <a:ext cx="454784" cy="64249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786" y="1420326"/>
            <a:ext cx="454784" cy="642494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2323" y="1420326"/>
            <a:ext cx="454784" cy="642494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2" y="1918782"/>
            <a:ext cx="454784" cy="642494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045" y="1918782"/>
            <a:ext cx="454784" cy="64249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088" y="1918782"/>
            <a:ext cx="454784" cy="64249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131" y="1918782"/>
            <a:ext cx="454784" cy="642494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174" y="1918782"/>
            <a:ext cx="454784" cy="642494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107" y="1420326"/>
            <a:ext cx="454784" cy="642494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891" y="1420326"/>
            <a:ext cx="454784" cy="642494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675" y="1420326"/>
            <a:ext cx="454784" cy="642494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1459" y="1420326"/>
            <a:ext cx="454784" cy="642494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479" y="1918782"/>
            <a:ext cx="454784" cy="642494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784" y="1918782"/>
            <a:ext cx="454784" cy="642494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089" y="1918782"/>
            <a:ext cx="454784" cy="642494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394" y="1918782"/>
            <a:ext cx="454784" cy="642494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699" y="1918782"/>
            <a:ext cx="454784" cy="642494"/>
          </a:xfrm>
          <a:prstGeom prst="rect">
            <a:avLst/>
          </a:prstGeom>
        </p:spPr>
      </p:pic>
      <p:sp>
        <p:nvSpPr>
          <p:cNvPr id="2" name="Rounded Rectangular Callout 1"/>
          <p:cNvSpPr/>
          <p:nvPr/>
        </p:nvSpPr>
        <p:spPr>
          <a:xfrm>
            <a:off x="2225040" y="4221480"/>
            <a:ext cx="2636519" cy="777240"/>
          </a:xfrm>
          <a:prstGeom prst="wedgeRoundRectCallout">
            <a:avLst>
              <a:gd name="adj1" fmla="val -63937"/>
              <a:gd name="adj2" fmla="val -55304"/>
              <a:gd name="adj3" fmla="val 16667"/>
            </a:avLst>
          </a:prstGeom>
          <a:ln>
            <a:solidFill>
              <a:srgbClr val="E5BCE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Let’s make real towers using cubes</a:t>
            </a:r>
          </a:p>
        </p:txBody>
      </p:sp>
      <p:pic>
        <p:nvPicPr>
          <p:cNvPr id="82" name="Picture 8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113" y="3105833"/>
            <a:ext cx="1371025" cy="1690725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584" y="3130261"/>
            <a:ext cx="1427798" cy="17223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2387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312" y="894801"/>
            <a:ext cx="7102456" cy="230448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450332" y="208230"/>
                <a:ext cx="25795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cube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0332" y="208230"/>
                <a:ext cx="2579552" cy="461665"/>
              </a:xfrm>
              <a:prstGeom prst="rect">
                <a:avLst/>
              </a:prstGeom>
              <a:blipFill>
                <a:blip r:embed="rId6"/>
                <a:stretch>
                  <a:fillRect l="-3546" t="-10526" r="-2837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8" name="Picture 4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758" y="123960"/>
            <a:ext cx="446082" cy="630203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113" y="3105833"/>
            <a:ext cx="1371025" cy="1690725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584" y="3130261"/>
            <a:ext cx="1427798" cy="1722321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00" y="4904627"/>
            <a:ext cx="634836" cy="89686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814" y="4904627"/>
            <a:ext cx="634836" cy="896866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7" y="4864370"/>
            <a:ext cx="634836" cy="89686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00" y="4608594"/>
            <a:ext cx="634836" cy="896866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00" y="4312561"/>
            <a:ext cx="634836" cy="896866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00" y="4016528"/>
            <a:ext cx="634836" cy="89686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00" y="3720495"/>
            <a:ext cx="634836" cy="89686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00" y="3424462"/>
            <a:ext cx="634836" cy="89686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00" y="3128429"/>
            <a:ext cx="634836" cy="89686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00" y="2832396"/>
            <a:ext cx="634836" cy="89686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7" y="4567860"/>
            <a:ext cx="634836" cy="89686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7" y="4271350"/>
            <a:ext cx="634836" cy="89686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7" y="3974840"/>
            <a:ext cx="634836" cy="896866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7" y="3678330"/>
            <a:ext cx="634836" cy="896866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7" y="3381820"/>
            <a:ext cx="634836" cy="896866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7" y="3085310"/>
            <a:ext cx="634836" cy="896866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7" y="2788800"/>
            <a:ext cx="634836" cy="896866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7" y="2489716"/>
            <a:ext cx="634836" cy="896866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7" y="2193206"/>
            <a:ext cx="634836" cy="89686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7" y="1893028"/>
            <a:ext cx="634836" cy="89686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26312" y="5761236"/>
            <a:ext cx="7102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HfW precursive bold" panose="00000500000000000000" pitchFamily="2" charset="0"/>
              </a:rPr>
              <a:t>We can take the symbols off the pictogram (making sure they represent 1) and place them in a block.</a:t>
            </a:r>
            <a:endParaRPr lang="en-GB" sz="1600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195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7 L -0.14618 -0.1428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09" y="-715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Rectangle 258"/>
          <p:cNvSpPr/>
          <p:nvPr/>
        </p:nvSpPr>
        <p:spPr>
          <a:xfrm rot="5400000">
            <a:off x="4660870" y="453627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0" name="Rectangle 259"/>
          <p:cNvSpPr/>
          <p:nvPr/>
        </p:nvSpPr>
        <p:spPr>
          <a:xfrm rot="5400000">
            <a:off x="4660870" y="487072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4" name="Rectangle 263"/>
          <p:cNvSpPr/>
          <p:nvPr/>
        </p:nvSpPr>
        <p:spPr>
          <a:xfrm rot="5400000">
            <a:off x="4995321" y="453627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5" name="Rectangle 264"/>
          <p:cNvSpPr/>
          <p:nvPr/>
        </p:nvSpPr>
        <p:spPr>
          <a:xfrm rot="5400000">
            <a:off x="4995321" y="487072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9" name="Rectangle 268"/>
          <p:cNvSpPr/>
          <p:nvPr/>
        </p:nvSpPr>
        <p:spPr>
          <a:xfrm rot="5400000">
            <a:off x="5329773" y="453627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0" name="Rectangle 269"/>
          <p:cNvSpPr/>
          <p:nvPr/>
        </p:nvSpPr>
        <p:spPr>
          <a:xfrm rot="5400000">
            <a:off x="5329773" y="487072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4" name="Rectangle 273"/>
          <p:cNvSpPr/>
          <p:nvPr/>
        </p:nvSpPr>
        <p:spPr>
          <a:xfrm rot="5400000">
            <a:off x="5664224" y="453627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5" name="Rectangle 274"/>
          <p:cNvSpPr/>
          <p:nvPr/>
        </p:nvSpPr>
        <p:spPr>
          <a:xfrm rot="5400000">
            <a:off x="5664224" y="487072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9" name="Rectangle 278"/>
          <p:cNvSpPr/>
          <p:nvPr/>
        </p:nvSpPr>
        <p:spPr>
          <a:xfrm rot="5400000">
            <a:off x="5998675" y="453627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0" name="Rectangle 279"/>
          <p:cNvSpPr/>
          <p:nvPr/>
        </p:nvSpPr>
        <p:spPr>
          <a:xfrm rot="5400000">
            <a:off x="5998675" y="487072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4" name="Rectangle 283"/>
          <p:cNvSpPr/>
          <p:nvPr/>
        </p:nvSpPr>
        <p:spPr>
          <a:xfrm rot="5400000">
            <a:off x="6333126" y="453627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5" name="Rectangle 284"/>
          <p:cNvSpPr/>
          <p:nvPr/>
        </p:nvSpPr>
        <p:spPr>
          <a:xfrm rot="5400000">
            <a:off x="6333126" y="487072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9" name="Rectangle 288"/>
          <p:cNvSpPr/>
          <p:nvPr/>
        </p:nvSpPr>
        <p:spPr>
          <a:xfrm rot="5400000">
            <a:off x="6667577" y="453627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0" name="Rectangle 289"/>
          <p:cNvSpPr/>
          <p:nvPr/>
        </p:nvSpPr>
        <p:spPr>
          <a:xfrm rot="5400000">
            <a:off x="6667577" y="487072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4" name="Rectangle 293"/>
          <p:cNvSpPr/>
          <p:nvPr/>
        </p:nvSpPr>
        <p:spPr>
          <a:xfrm rot="5400000">
            <a:off x="7002028" y="453627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5" name="Rectangle 294"/>
          <p:cNvSpPr/>
          <p:nvPr/>
        </p:nvSpPr>
        <p:spPr>
          <a:xfrm rot="5400000">
            <a:off x="7002028" y="487072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9" name="Rectangle 298"/>
          <p:cNvSpPr/>
          <p:nvPr/>
        </p:nvSpPr>
        <p:spPr>
          <a:xfrm rot="5400000">
            <a:off x="7336480" y="453627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0" name="Rectangle 299"/>
          <p:cNvSpPr/>
          <p:nvPr/>
        </p:nvSpPr>
        <p:spPr>
          <a:xfrm rot="5400000">
            <a:off x="7336480" y="487072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4" name="Rectangle 303"/>
          <p:cNvSpPr/>
          <p:nvPr/>
        </p:nvSpPr>
        <p:spPr>
          <a:xfrm rot="5400000">
            <a:off x="7670931" y="453627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5" name="Rectangle 304"/>
          <p:cNvSpPr/>
          <p:nvPr/>
        </p:nvSpPr>
        <p:spPr>
          <a:xfrm rot="5400000">
            <a:off x="7670931" y="487072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4660870" y="420117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4995321" y="420117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329772" y="420117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664224" y="420117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998675" y="4201175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4660870" y="386672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995321" y="386672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329772" y="386672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664224" y="386672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998675" y="386672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4660870" y="3532273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4995321" y="3532273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5329772" y="3532273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5664224" y="3532273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998675" y="3532273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4660870" y="3197821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4995321" y="3197821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5329772" y="3197821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5664224" y="3197821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5998675" y="3197821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4660870" y="2863370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4995321" y="2863370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5329772" y="2863370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5664224" y="2863370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998675" y="2863370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4660870" y="2528919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4995321" y="2528919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329772" y="2528919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5664224" y="2528919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5998675" y="2528919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4660870" y="2194468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995321" y="2194468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329772" y="2194468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664224" y="2194468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/>
          <p:cNvSpPr/>
          <p:nvPr/>
        </p:nvSpPr>
        <p:spPr>
          <a:xfrm>
            <a:off x="5998675" y="2194468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/>
          <p:cNvSpPr/>
          <p:nvPr/>
        </p:nvSpPr>
        <p:spPr>
          <a:xfrm>
            <a:off x="4660870" y="1860017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4995321" y="1860017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5329772" y="1860017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5664224" y="1860017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5998675" y="1860017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 89"/>
          <p:cNvSpPr/>
          <p:nvPr/>
        </p:nvSpPr>
        <p:spPr>
          <a:xfrm>
            <a:off x="4660870" y="1525566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ectangle 90"/>
          <p:cNvSpPr/>
          <p:nvPr/>
        </p:nvSpPr>
        <p:spPr>
          <a:xfrm>
            <a:off x="4995321" y="1525566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Rectangle 91"/>
          <p:cNvSpPr/>
          <p:nvPr/>
        </p:nvSpPr>
        <p:spPr>
          <a:xfrm>
            <a:off x="5329772" y="1525566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Rectangle 92"/>
          <p:cNvSpPr/>
          <p:nvPr/>
        </p:nvSpPr>
        <p:spPr>
          <a:xfrm>
            <a:off x="5664224" y="1525566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ectangle 93"/>
          <p:cNvSpPr/>
          <p:nvPr/>
        </p:nvSpPr>
        <p:spPr>
          <a:xfrm>
            <a:off x="5998675" y="1525566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le 94"/>
          <p:cNvSpPr/>
          <p:nvPr/>
        </p:nvSpPr>
        <p:spPr>
          <a:xfrm>
            <a:off x="4660870" y="119111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Rectangle 95"/>
          <p:cNvSpPr/>
          <p:nvPr/>
        </p:nvSpPr>
        <p:spPr>
          <a:xfrm>
            <a:off x="4995321" y="119111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Rectangle 96"/>
          <p:cNvSpPr/>
          <p:nvPr/>
        </p:nvSpPr>
        <p:spPr>
          <a:xfrm>
            <a:off x="5329772" y="119111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 97"/>
          <p:cNvSpPr/>
          <p:nvPr/>
        </p:nvSpPr>
        <p:spPr>
          <a:xfrm>
            <a:off x="5664224" y="119111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Rectangle 98"/>
          <p:cNvSpPr/>
          <p:nvPr/>
        </p:nvSpPr>
        <p:spPr>
          <a:xfrm>
            <a:off x="5998675" y="1191114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Rectangle 99"/>
          <p:cNvSpPr/>
          <p:nvPr/>
        </p:nvSpPr>
        <p:spPr>
          <a:xfrm>
            <a:off x="4660870" y="856663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Rectangle 100"/>
          <p:cNvSpPr/>
          <p:nvPr/>
        </p:nvSpPr>
        <p:spPr>
          <a:xfrm>
            <a:off x="4995321" y="856663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Rectangle 101"/>
          <p:cNvSpPr/>
          <p:nvPr/>
        </p:nvSpPr>
        <p:spPr>
          <a:xfrm>
            <a:off x="5329772" y="856663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Rectangle 102"/>
          <p:cNvSpPr/>
          <p:nvPr/>
        </p:nvSpPr>
        <p:spPr>
          <a:xfrm>
            <a:off x="5664224" y="856663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Rectangle 103"/>
          <p:cNvSpPr/>
          <p:nvPr/>
        </p:nvSpPr>
        <p:spPr>
          <a:xfrm>
            <a:off x="5998675" y="856663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Rectangle 104"/>
          <p:cNvSpPr/>
          <p:nvPr/>
        </p:nvSpPr>
        <p:spPr>
          <a:xfrm>
            <a:off x="4660870" y="522212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ectangle 105"/>
          <p:cNvSpPr/>
          <p:nvPr/>
        </p:nvSpPr>
        <p:spPr>
          <a:xfrm>
            <a:off x="4995321" y="522212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Rectangle 106"/>
          <p:cNvSpPr/>
          <p:nvPr/>
        </p:nvSpPr>
        <p:spPr>
          <a:xfrm>
            <a:off x="5329772" y="522212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/>
          <p:cNvSpPr/>
          <p:nvPr/>
        </p:nvSpPr>
        <p:spPr>
          <a:xfrm>
            <a:off x="5664224" y="522212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5998675" y="522212"/>
            <a:ext cx="334451" cy="33445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0" name="Group 109"/>
          <p:cNvGrpSpPr/>
          <p:nvPr/>
        </p:nvGrpSpPr>
        <p:grpSpPr>
          <a:xfrm>
            <a:off x="6333126" y="522212"/>
            <a:ext cx="1672256" cy="4013414"/>
            <a:chOff x="6061376" y="-1873250"/>
            <a:chExt cx="1905000" cy="4572000"/>
          </a:xfrm>
        </p:grpSpPr>
        <p:sp>
          <p:nvSpPr>
            <p:cNvPr id="111" name="Rectangle 110"/>
            <p:cNvSpPr/>
            <p:nvPr/>
          </p:nvSpPr>
          <p:spPr>
            <a:xfrm>
              <a:off x="6061376" y="2317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442376" y="2317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6823376" y="2317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7204376" y="2317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7585376" y="2317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6061376" y="1936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6442376" y="1936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6823376" y="1936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7204376" y="1936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7585376" y="1936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6061376" y="1555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6442376" y="1555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6823376" y="1555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7204376" y="1555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7585376" y="1555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6061376" y="1174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6442376" y="1174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6823376" y="1174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7204376" y="1174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7585376" y="1174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6061376" y="793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6442376" y="793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6823376" y="793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7204376" y="793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7585376" y="793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6061376" y="412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442376" y="412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6823376" y="412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7204376" y="412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7585376" y="412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6061376" y="31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6442376" y="31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6823376" y="31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7204376" y="31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7585376" y="317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061376" y="-349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442376" y="-349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6823376" y="-349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7204376" y="-349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7585376" y="-349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6061376" y="-730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6442376" y="-730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6823376" y="-730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7204376" y="-730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7585376" y="-730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6061376" y="-1111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6442376" y="-1111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6823376" y="-1111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7204376" y="-1111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7585376" y="-1111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6061376" y="-1492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6442376" y="-1492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6823376" y="-1492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7204376" y="-1492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7585376" y="-1492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6061376" y="-1873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6442376" y="-1873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6823376" y="-1873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7204376" y="-1873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7585376" y="-187325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82" name="Picture 8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113" y="3105833"/>
            <a:ext cx="1371025" cy="1690725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584" y="3130261"/>
            <a:ext cx="1427798" cy="172232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H="1">
            <a:off x="4995321" y="522212"/>
            <a:ext cx="8471" cy="367896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flipH="1">
            <a:off x="4995321" y="4201175"/>
            <a:ext cx="1337805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4652811" y="3831413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4652811" y="3497476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652811" y="3163539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4652811" y="2829602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4652811" y="2495665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4652811" y="2161728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4652811" y="1827791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652811" y="1493854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652811" y="1159917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4602818" y="820829"/>
            <a:ext cx="474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83" name="TextBox 182"/>
          <p:cNvSpPr txBox="1"/>
          <p:nvPr/>
        </p:nvSpPr>
        <p:spPr>
          <a:xfrm rot="16200000">
            <a:off x="4657648" y="4313184"/>
            <a:ext cx="991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184" name="TextBox 183"/>
          <p:cNvSpPr txBox="1"/>
          <p:nvPr/>
        </p:nvSpPr>
        <p:spPr>
          <a:xfrm rot="16200000">
            <a:off x="5000158" y="4336998"/>
            <a:ext cx="991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185" name="TextBox 184"/>
          <p:cNvSpPr txBox="1"/>
          <p:nvPr/>
        </p:nvSpPr>
        <p:spPr>
          <a:xfrm rot="16200000">
            <a:off x="5471484" y="4222759"/>
            <a:ext cx="707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0100" y="1893964"/>
            <a:ext cx="2609314" cy="3907875"/>
          </a:xfrm>
          <a:prstGeom prst="rect">
            <a:avLst/>
          </a:prstGeom>
        </p:spPr>
      </p:pic>
      <p:sp>
        <p:nvSpPr>
          <p:cNvPr id="186" name="TextBox 185"/>
          <p:cNvSpPr txBox="1"/>
          <p:nvPr/>
        </p:nvSpPr>
        <p:spPr>
          <a:xfrm>
            <a:off x="4610103" y="497081"/>
            <a:ext cx="474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5801839"/>
            <a:ext cx="6756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We can place these blocks into a graph. A graph has two axis. The ‘x’ axis which shows us the different colours, and the ‘y’ axis which shows us how many.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072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7407E-6 L 1.38889E-6 0.1317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57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-0.22604 -0.2458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02" y="-1229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0.03507 0.1173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3" y="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500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500"/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300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"/>
                            </p:stCondLst>
                            <p:childTnLst>
                              <p:par>
                                <p:cTn id="4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300"/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"/>
                            </p:stCondLst>
                            <p:childTnLst>
                              <p:par>
                                <p:cTn id="4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300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00"/>
                            </p:stCondLst>
                            <p:childTnLst>
                              <p:par>
                                <p:cTn id="4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300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00"/>
                            </p:stCondLst>
                            <p:childTnLst>
                              <p:par>
                                <p:cTn id="5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300"/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300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300"/>
                            </p:stCondLst>
                            <p:childTnLst>
                              <p:par>
                                <p:cTn id="6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300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600"/>
                            </p:stCondLst>
                            <p:childTnLst>
                              <p:par>
                                <p:cTn id="6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300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3" dur="6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74" dur="6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6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0"/>
      <p:bldP spid="184" grpId="0"/>
      <p:bldP spid="1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ree Images - SnappyGoat.com- bestof:zebra cartoon animal zoo wildlife wild  nature africa safari cute drawing character happy svg inkscap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246" y="844007"/>
            <a:ext cx="981005" cy="1839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245" y="900323"/>
            <a:ext cx="2283754" cy="1598628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781" y="839841"/>
            <a:ext cx="1350034" cy="1540181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613" y="1084830"/>
            <a:ext cx="1350034" cy="1540181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40827" y="406807"/>
            <a:ext cx="1766882" cy="2015740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283" y="1015488"/>
            <a:ext cx="1350034" cy="1540181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352" y="892481"/>
            <a:ext cx="1350034" cy="1540181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60" y="1036146"/>
            <a:ext cx="1350034" cy="1540181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229" y="913139"/>
            <a:ext cx="1350034" cy="1540181"/>
          </a:xfrm>
          <a:prstGeom prst="rect">
            <a:avLst/>
          </a:prstGeom>
        </p:spPr>
      </p:pic>
      <p:pic>
        <p:nvPicPr>
          <p:cNvPr id="98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640" y="2128671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298" y="2128671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106" y="2132726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764" y="2132726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96" y="2120492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654" y="2120492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462" y="2124547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120" y="2124547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6" name="Group 85"/>
          <p:cNvGrpSpPr/>
          <p:nvPr/>
        </p:nvGrpSpPr>
        <p:grpSpPr>
          <a:xfrm rot="2268782">
            <a:off x="2203560" y="1704152"/>
            <a:ext cx="2093985" cy="2395490"/>
            <a:chOff x="2504686" y="4031381"/>
            <a:chExt cx="2093985" cy="2395490"/>
          </a:xfrm>
        </p:grpSpPr>
        <p:pic>
          <p:nvPicPr>
            <p:cNvPr id="87" name="Picture 8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538730" y="4100636"/>
              <a:ext cx="1017030" cy="1561695"/>
            </a:xfrm>
            <a:prstGeom prst="rect">
              <a:avLst/>
            </a:prstGeom>
          </p:spPr>
        </p:pic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91880">
              <a:off x="3581641" y="4420350"/>
              <a:ext cx="1017030" cy="1561695"/>
            </a:xfrm>
            <a:prstGeom prst="rect">
              <a:avLst/>
            </a:prstGeom>
          </p:spPr>
        </p:pic>
        <p:pic>
          <p:nvPicPr>
            <p:cNvPr id="89" name="Picture 8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904809">
              <a:off x="3046722" y="4031381"/>
              <a:ext cx="1017030" cy="1561695"/>
            </a:xfrm>
            <a:prstGeom prst="rect">
              <a:avLst/>
            </a:prstGeom>
          </p:spPr>
        </p:pic>
        <p:pic>
          <p:nvPicPr>
            <p:cNvPr id="90" name="Picture 8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795726">
              <a:off x="2504686" y="4339731"/>
              <a:ext cx="1017030" cy="1561695"/>
            </a:xfrm>
            <a:prstGeom prst="rect">
              <a:avLst/>
            </a:prstGeom>
          </p:spPr>
        </p:pic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318326" y="4294199"/>
              <a:ext cx="1017030" cy="1561695"/>
            </a:xfrm>
            <a:prstGeom prst="rect">
              <a:avLst/>
            </a:prstGeom>
          </p:spPr>
        </p:pic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07726">
              <a:off x="2760590" y="4249189"/>
              <a:ext cx="1017030" cy="1561695"/>
            </a:xfrm>
            <a:prstGeom prst="rect">
              <a:avLst/>
            </a:prstGeom>
          </p:spPr>
        </p:pic>
        <p:pic>
          <p:nvPicPr>
            <p:cNvPr id="93" name="Picture 9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71275">
              <a:off x="2785065" y="4865176"/>
              <a:ext cx="1017030" cy="1561695"/>
            </a:xfrm>
            <a:prstGeom prst="rect">
              <a:avLst/>
            </a:prstGeom>
          </p:spPr>
        </p:pic>
      </p:grpSp>
      <p:grpSp>
        <p:nvGrpSpPr>
          <p:cNvPr id="25" name="Group 24"/>
          <p:cNvGrpSpPr/>
          <p:nvPr/>
        </p:nvGrpSpPr>
        <p:grpSpPr>
          <a:xfrm rot="19986120">
            <a:off x="1310368" y="1966047"/>
            <a:ext cx="2093985" cy="2395490"/>
            <a:chOff x="2504686" y="4031381"/>
            <a:chExt cx="2093985" cy="2395490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538730" y="4100636"/>
              <a:ext cx="1017030" cy="1561695"/>
            </a:xfrm>
            <a:prstGeom prst="rect">
              <a:avLst/>
            </a:prstGeom>
          </p:spPr>
        </p:pic>
        <p:pic>
          <p:nvPicPr>
            <p:cNvPr id="80" name="Picture 7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91880">
              <a:off x="3581641" y="4420350"/>
              <a:ext cx="1017030" cy="1561695"/>
            </a:xfrm>
            <a:prstGeom prst="rect">
              <a:avLst/>
            </a:prstGeom>
          </p:spPr>
        </p:pic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904809">
              <a:off x="3046722" y="4031381"/>
              <a:ext cx="1017030" cy="1561695"/>
            </a:xfrm>
            <a:prstGeom prst="rect">
              <a:avLst/>
            </a:prstGeom>
          </p:spPr>
        </p:pic>
        <p:pic>
          <p:nvPicPr>
            <p:cNvPr id="82" name="Picture 8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795726">
              <a:off x="2504686" y="4339731"/>
              <a:ext cx="1017030" cy="1561695"/>
            </a:xfrm>
            <a:prstGeom prst="rect">
              <a:avLst/>
            </a:prstGeom>
          </p:spPr>
        </p:pic>
        <p:pic>
          <p:nvPicPr>
            <p:cNvPr id="83" name="Picture 8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318326" y="4294199"/>
              <a:ext cx="1017030" cy="1561695"/>
            </a:xfrm>
            <a:prstGeom prst="rect">
              <a:avLst/>
            </a:prstGeom>
          </p:spPr>
        </p:pic>
        <p:pic>
          <p:nvPicPr>
            <p:cNvPr id="84" name="Picture 8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07726">
              <a:off x="2760590" y="4249189"/>
              <a:ext cx="1017030" cy="1561695"/>
            </a:xfrm>
            <a:prstGeom prst="rect">
              <a:avLst/>
            </a:prstGeom>
          </p:spPr>
        </p:pic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71275">
              <a:off x="2785065" y="4865176"/>
              <a:ext cx="1017030" cy="1561695"/>
            </a:xfrm>
            <a:prstGeom prst="rect">
              <a:avLst/>
            </a:prstGeom>
          </p:spPr>
        </p:pic>
      </p:grpSp>
      <p:pic>
        <p:nvPicPr>
          <p:cNvPr id="74" name="Picture 7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2274" flipH="1">
            <a:off x="5926867" y="2784334"/>
            <a:ext cx="1010268" cy="1551311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2163" flipH="1">
            <a:off x="5574201" y="2327580"/>
            <a:ext cx="1010268" cy="1551311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7837">
            <a:off x="2969977" y="2189382"/>
            <a:ext cx="1017030" cy="1561695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1880">
            <a:off x="3012888" y="2509096"/>
            <a:ext cx="1017030" cy="156169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4809">
            <a:off x="2477969" y="2120127"/>
            <a:ext cx="1017030" cy="1561695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5726">
            <a:off x="1935933" y="2428477"/>
            <a:ext cx="1017030" cy="156169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7837">
            <a:off x="2749573" y="2382945"/>
            <a:ext cx="1017030" cy="1561695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2629">
            <a:off x="2550203" y="2842756"/>
            <a:ext cx="1017030" cy="1561695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07726">
            <a:off x="2191837" y="2337935"/>
            <a:ext cx="1017030" cy="156169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H="1">
            <a:off x="2944041" y="4454267"/>
            <a:ext cx="107950" cy="39274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7837">
            <a:off x="2767844" y="2893170"/>
            <a:ext cx="1017030" cy="15616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07726">
            <a:off x="2394548" y="2842756"/>
            <a:ext cx="1017030" cy="156169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71275">
            <a:off x="2216312" y="2953922"/>
            <a:ext cx="1017030" cy="1561695"/>
          </a:xfrm>
          <a:prstGeom prst="rect">
            <a:avLst/>
          </a:prstGeom>
        </p:spPr>
      </p:pic>
      <p:cxnSp>
        <p:nvCxnSpPr>
          <p:cNvPr id="37" name="Straight Connector 36"/>
          <p:cNvCxnSpPr/>
          <p:nvPr/>
        </p:nvCxnSpPr>
        <p:spPr>
          <a:xfrm>
            <a:off x="2933946" y="4489837"/>
            <a:ext cx="10095" cy="35717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2944188" y="4469497"/>
            <a:ext cx="51517" cy="40206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915" y="3844368"/>
            <a:ext cx="1395823" cy="1533527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2163" flipH="1">
            <a:off x="5355263" y="2135305"/>
            <a:ext cx="1010268" cy="1551311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08120" flipH="1">
            <a:off x="5312637" y="2452893"/>
            <a:ext cx="1010268" cy="1551311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95191" flipH="1">
            <a:off x="5843999" y="2066510"/>
            <a:ext cx="1010268" cy="1551311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4274" flipH="1">
            <a:off x="6382431" y="2372810"/>
            <a:ext cx="1010268" cy="1551311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67371" flipH="1">
            <a:off x="5772246" y="2784334"/>
            <a:ext cx="1010268" cy="1551311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2274" flipH="1">
            <a:off x="6128229" y="2282870"/>
            <a:ext cx="1010268" cy="1551311"/>
          </a:xfrm>
          <a:prstGeom prst="rect">
            <a:avLst/>
          </a:prstGeom>
        </p:spPr>
      </p:pic>
      <p:cxnSp>
        <p:nvCxnSpPr>
          <p:cNvPr id="72" name="Straight Connector 71"/>
          <p:cNvCxnSpPr/>
          <p:nvPr/>
        </p:nvCxnSpPr>
        <p:spPr>
          <a:xfrm>
            <a:off x="6284062" y="4139878"/>
            <a:ext cx="107232" cy="63538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3" name="Picture 7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2163" flipH="1">
            <a:off x="5556052" y="2834413"/>
            <a:ext cx="1010268" cy="1551311"/>
          </a:xfrm>
          <a:prstGeom prst="rect">
            <a:avLst/>
          </a:prstGeom>
        </p:spPr>
      </p:pic>
      <p:cxnSp>
        <p:nvCxnSpPr>
          <p:cNvPr id="76" name="Straight Connector 75"/>
          <p:cNvCxnSpPr/>
          <p:nvPr/>
        </p:nvCxnSpPr>
        <p:spPr>
          <a:xfrm flipH="1">
            <a:off x="6391294" y="4217179"/>
            <a:ext cx="40707" cy="55808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353995" y="4194761"/>
            <a:ext cx="37152" cy="60489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4" name="Picture 9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2558" flipH="1">
            <a:off x="6055417" y="2891468"/>
            <a:ext cx="1010268" cy="1551311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068" y="3734769"/>
            <a:ext cx="1427798" cy="17223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5402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826553"/>
              </p:ext>
            </p:extLst>
          </p:nvPr>
        </p:nvGraphicFramePr>
        <p:xfrm>
          <a:off x="2382850" y="839281"/>
          <a:ext cx="362790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Colour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Balloons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05866" y="2477847"/>
                <a:ext cx="38960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10 balloons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66" y="2477847"/>
                <a:ext cx="3896022" cy="461665"/>
              </a:xfrm>
              <a:prstGeom prst="rect">
                <a:avLst/>
              </a:prstGeom>
              <a:blipFill>
                <a:blip r:embed="rId6"/>
                <a:stretch>
                  <a:fillRect l="-2504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164971" y="378834"/>
            <a:ext cx="2425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Rosie and Teddy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3848247" y="1205892"/>
            <a:ext cx="440888" cy="67700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3851815" y="1660236"/>
            <a:ext cx="440888" cy="67700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4232834" y="1670174"/>
            <a:ext cx="440888" cy="6770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82352" y="2220818"/>
            <a:ext cx="5858222" cy="309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1451690" y="2415445"/>
            <a:ext cx="440888" cy="67700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505272" y="4892372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05272" y="4558435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 rot="16200000">
            <a:off x="4365017" y="5229004"/>
            <a:ext cx="991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30" name="TextBox 29"/>
          <p:cNvSpPr txBox="1"/>
          <p:nvPr/>
        </p:nvSpPr>
        <p:spPr>
          <a:xfrm rot="16200000">
            <a:off x="3169555" y="5174685"/>
            <a:ext cx="707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4259388" y="1213608"/>
            <a:ext cx="440888" cy="677003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4539102" y="1313244"/>
            <a:ext cx="300174" cy="401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Freeform 106"/>
          <p:cNvSpPr/>
          <p:nvPr/>
        </p:nvSpPr>
        <p:spPr>
          <a:xfrm rot="5400000">
            <a:off x="3360676" y="3221928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Freeform 108"/>
          <p:cNvSpPr/>
          <p:nvPr/>
        </p:nvSpPr>
        <p:spPr>
          <a:xfrm rot="5400000">
            <a:off x="3360676" y="3890831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Freeform 109"/>
          <p:cNvSpPr/>
          <p:nvPr/>
        </p:nvSpPr>
        <p:spPr>
          <a:xfrm rot="5400000">
            <a:off x="3360676" y="4225282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Freeform 107"/>
          <p:cNvSpPr/>
          <p:nvPr/>
        </p:nvSpPr>
        <p:spPr>
          <a:xfrm rot="5400000">
            <a:off x="3360676" y="3556379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Freeform 110"/>
          <p:cNvSpPr/>
          <p:nvPr/>
        </p:nvSpPr>
        <p:spPr>
          <a:xfrm rot="5400000">
            <a:off x="4698481" y="3221928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Freeform 111"/>
          <p:cNvSpPr/>
          <p:nvPr/>
        </p:nvSpPr>
        <p:spPr>
          <a:xfrm rot="5400000">
            <a:off x="4698481" y="3556379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Freeform 112"/>
          <p:cNvSpPr/>
          <p:nvPr/>
        </p:nvSpPr>
        <p:spPr>
          <a:xfrm rot="5400000">
            <a:off x="4698481" y="3890831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Freeform 113"/>
          <p:cNvSpPr/>
          <p:nvPr/>
        </p:nvSpPr>
        <p:spPr>
          <a:xfrm rot="5400000">
            <a:off x="4698481" y="4225282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TextBox 99"/>
          <p:cNvSpPr txBox="1"/>
          <p:nvPr/>
        </p:nvSpPr>
        <p:spPr>
          <a:xfrm>
            <a:off x="2452049" y="4225574"/>
            <a:ext cx="457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2452048" y="3891637"/>
            <a:ext cx="4574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426851" y="3545383"/>
            <a:ext cx="5078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20</a:t>
            </a:r>
          </a:p>
        </p:txBody>
      </p:sp>
      <p:cxnSp>
        <p:nvCxnSpPr>
          <p:cNvPr id="24" name="Straight Connector 23"/>
          <p:cNvCxnSpPr>
            <a:stCxn id="114" idx="5"/>
          </p:cNvCxnSpPr>
          <p:nvPr/>
        </p:nvCxnSpPr>
        <p:spPr>
          <a:xfrm flipH="1">
            <a:off x="2847783" y="5061410"/>
            <a:ext cx="2686826" cy="70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854238" y="3723605"/>
            <a:ext cx="0" cy="134485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9" name="Picture 1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22005" y="4863614"/>
            <a:ext cx="1029587" cy="6829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6280" y="2412523"/>
            <a:ext cx="3696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Interpret the data first. How many of each balloon?</a:t>
            </a:r>
            <a:endParaRPr lang="en-GB" dirty="0">
              <a:latin typeface="HfW precursive bold" panose="000005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085" y="5909599"/>
            <a:ext cx="7586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As the numbers are quite large, we can record the total amount of each colour using a scale of 5.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565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5" grpId="0"/>
      <p:bldP spid="26" grpId="0"/>
      <p:bldP spid="27" grpId="0"/>
      <p:bldP spid="30" grpId="0"/>
      <p:bldP spid="107" grpId="0" animBg="1"/>
      <p:bldP spid="109" grpId="0" animBg="1"/>
      <p:bldP spid="110" grpId="0" animBg="1"/>
      <p:bldP spid="108" grpId="0" animBg="1"/>
      <p:bldP spid="111" grpId="0" animBg="1"/>
      <p:bldP spid="112" grpId="0" animBg="1"/>
      <p:bldP spid="113" grpId="0" animBg="1"/>
      <p:bldP spid="114" grpId="0" animBg="1"/>
      <p:bldP spid="100" grpId="0"/>
      <p:bldP spid="101" grpId="0"/>
      <p:bldP spid="1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826553"/>
              </p:ext>
            </p:extLst>
          </p:nvPr>
        </p:nvGraphicFramePr>
        <p:xfrm>
          <a:off x="2382850" y="839281"/>
          <a:ext cx="362790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Colour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Balloons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05866" y="2477847"/>
                <a:ext cx="38960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10 balloons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66" y="2477847"/>
                <a:ext cx="3896022" cy="461665"/>
              </a:xfrm>
              <a:prstGeom prst="rect">
                <a:avLst/>
              </a:prstGeom>
              <a:blipFill>
                <a:blip r:embed="rId6"/>
                <a:stretch>
                  <a:fillRect l="-2504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164971" y="378834"/>
            <a:ext cx="2425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Rosie and Teddy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3848247" y="1205892"/>
            <a:ext cx="440888" cy="67700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3851815" y="1660236"/>
            <a:ext cx="440888" cy="67700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4232834" y="1670174"/>
            <a:ext cx="440888" cy="6770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82352" y="2220818"/>
            <a:ext cx="5858222" cy="309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87306" y="241252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90150" y="2555213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1451690" y="2415445"/>
            <a:ext cx="440888" cy="67700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505272" y="4892372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05272" y="4558435"/>
            <a:ext cx="350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 rot="16200000">
            <a:off x="4365017" y="5229004"/>
            <a:ext cx="991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30" name="TextBox 29"/>
          <p:cNvSpPr txBox="1"/>
          <p:nvPr/>
        </p:nvSpPr>
        <p:spPr>
          <a:xfrm rot="16200000">
            <a:off x="3169555" y="5174685"/>
            <a:ext cx="707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4259388" y="1213608"/>
            <a:ext cx="440888" cy="677003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4539102" y="1313244"/>
            <a:ext cx="300174" cy="401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Freeform 106"/>
          <p:cNvSpPr/>
          <p:nvPr/>
        </p:nvSpPr>
        <p:spPr>
          <a:xfrm rot="5400000">
            <a:off x="3360676" y="3221928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Freeform 108"/>
          <p:cNvSpPr/>
          <p:nvPr/>
        </p:nvSpPr>
        <p:spPr>
          <a:xfrm rot="5400000">
            <a:off x="3360676" y="3890831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Freeform 109"/>
          <p:cNvSpPr/>
          <p:nvPr/>
        </p:nvSpPr>
        <p:spPr>
          <a:xfrm rot="5400000">
            <a:off x="3360676" y="4225282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Freeform 107"/>
          <p:cNvSpPr/>
          <p:nvPr/>
        </p:nvSpPr>
        <p:spPr>
          <a:xfrm rot="5400000">
            <a:off x="3360676" y="3556379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Freeform 110"/>
          <p:cNvSpPr/>
          <p:nvPr/>
        </p:nvSpPr>
        <p:spPr>
          <a:xfrm rot="5400000">
            <a:off x="4698481" y="3221928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Freeform 111"/>
          <p:cNvSpPr/>
          <p:nvPr/>
        </p:nvSpPr>
        <p:spPr>
          <a:xfrm rot="5400000">
            <a:off x="4698481" y="3556379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Freeform 112"/>
          <p:cNvSpPr/>
          <p:nvPr/>
        </p:nvSpPr>
        <p:spPr>
          <a:xfrm rot="5400000">
            <a:off x="4698481" y="3890831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Freeform 113"/>
          <p:cNvSpPr/>
          <p:nvPr/>
        </p:nvSpPr>
        <p:spPr>
          <a:xfrm rot="5400000">
            <a:off x="4698481" y="4225282"/>
            <a:ext cx="334451" cy="1337804"/>
          </a:xfrm>
          <a:custGeom>
            <a:avLst/>
            <a:gdLst>
              <a:gd name="connsiteX0" fmla="*/ 0 w 334451"/>
              <a:gd name="connsiteY0" fmla="*/ 1337804 h 1337804"/>
              <a:gd name="connsiteX1" fmla="*/ 0 w 334451"/>
              <a:gd name="connsiteY1" fmla="*/ 1003353 h 1337804"/>
              <a:gd name="connsiteX2" fmla="*/ 0 w 334451"/>
              <a:gd name="connsiteY2" fmla="*/ 668902 h 1337804"/>
              <a:gd name="connsiteX3" fmla="*/ 0 w 334451"/>
              <a:gd name="connsiteY3" fmla="*/ 334451 h 1337804"/>
              <a:gd name="connsiteX4" fmla="*/ 0 w 334451"/>
              <a:gd name="connsiteY4" fmla="*/ 0 h 1337804"/>
              <a:gd name="connsiteX5" fmla="*/ 334451 w 334451"/>
              <a:gd name="connsiteY5" fmla="*/ 0 h 1337804"/>
              <a:gd name="connsiteX6" fmla="*/ 334451 w 334451"/>
              <a:gd name="connsiteY6" fmla="*/ 334451 h 1337804"/>
              <a:gd name="connsiteX7" fmla="*/ 334451 w 334451"/>
              <a:gd name="connsiteY7" fmla="*/ 668902 h 1337804"/>
              <a:gd name="connsiteX8" fmla="*/ 334451 w 334451"/>
              <a:gd name="connsiteY8" fmla="*/ 1003353 h 1337804"/>
              <a:gd name="connsiteX9" fmla="*/ 334451 w 334451"/>
              <a:gd name="connsiteY9" fmla="*/ 1337804 h 1337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451" h="1337804">
                <a:moveTo>
                  <a:pt x="0" y="1337804"/>
                </a:moveTo>
                <a:lnTo>
                  <a:pt x="0" y="1003353"/>
                </a:lnTo>
                <a:lnTo>
                  <a:pt x="0" y="668902"/>
                </a:lnTo>
                <a:lnTo>
                  <a:pt x="0" y="334451"/>
                </a:lnTo>
                <a:lnTo>
                  <a:pt x="0" y="0"/>
                </a:lnTo>
                <a:lnTo>
                  <a:pt x="334451" y="0"/>
                </a:lnTo>
                <a:lnTo>
                  <a:pt x="334451" y="334451"/>
                </a:lnTo>
                <a:lnTo>
                  <a:pt x="334451" y="668902"/>
                </a:lnTo>
                <a:lnTo>
                  <a:pt x="334451" y="1003353"/>
                </a:lnTo>
                <a:lnTo>
                  <a:pt x="334451" y="13378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TextBox 99"/>
          <p:cNvSpPr txBox="1"/>
          <p:nvPr/>
        </p:nvSpPr>
        <p:spPr>
          <a:xfrm>
            <a:off x="2452049" y="4225574"/>
            <a:ext cx="457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2452048" y="3891637"/>
            <a:ext cx="4574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426851" y="3545383"/>
            <a:ext cx="5078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20</a:t>
            </a:r>
          </a:p>
        </p:txBody>
      </p:sp>
      <p:cxnSp>
        <p:nvCxnSpPr>
          <p:cNvPr id="24" name="Straight Connector 23"/>
          <p:cNvCxnSpPr>
            <a:stCxn id="114" idx="5"/>
          </p:cNvCxnSpPr>
          <p:nvPr/>
        </p:nvCxnSpPr>
        <p:spPr>
          <a:xfrm flipH="1">
            <a:off x="2847783" y="5061410"/>
            <a:ext cx="2686826" cy="70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854238" y="3723605"/>
            <a:ext cx="0" cy="134485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9" name="Picture 1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22005" y="4863614"/>
            <a:ext cx="1029587" cy="6829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8281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0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5" grpId="1"/>
      <p:bldP spid="26" grpId="1"/>
      <p:bldP spid="100" grpId="1"/>
      <p:bldP spid="101" grpId="1"/>
      <p:bldP spid="102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4.8|0.7|0.6|0.7|2.8|6.1|1.2|0.4|0.6|0.6|2.4|0.4|5.6|0.3|0.3|0.3|0.3|2|0.3|0.2|0.2|0.4|3.1|7.6|0.5|0.4|2|3.1|0.3|0.4|0.4|0.6|1.9|1|1.7|0.4|0.2|0.3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1|17.7|4.3|46.6|1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1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3.5|0.6|0.6|0.6|0.7|0.6|0.6|0.7|0.7|0.7|0.6|0.7|0.6|0.5|0.6|0.6|0.7|0.6|0.6|0.7|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7.7|3.2|16.1|6.7|1.1|18.6|12.2|1.4|1.2|1.3|1|1.1|1|1.1|8.5|3.6|1.5|1.5|7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3|12.2|3.1|5.3|10.5|0.9|0.5|0.8|2.3|0.8|3.4|12.2|0.9|0.6|1.1|1.1|0.8|0.8|5.6|18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6.9|8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1.5|5.9|14|20.3|1|4.9|17.3|6|1.5|7.8|2.2"/>
</p:tagLst>
</file>

<file path=ppt/theme/theme1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schemas.microsoft.com/office/infopath/2007/PartnerControls"/>
    <ds:schemaRef ds:uri="cee99ee9-287b-4f9a-957c-ba5ae7375c9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4D7929D-997D-4612-BF90-ECA1D5A299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8766</TotalTime>
  <Words>303</Words>
  <Application>Microsoft Office PowerPoint</Application>
  <PresentationFormat>On-screen Show (4:3)</PresentationFormat>
  <Paragraphs>139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Cambria Math</vt:lpstr>
      <vt:lpstr>Comic Sans MS</vt:lpstr>
      <vt:lpstr>HfW precursive bold</vt:lpstr>
      <vt:lpstr>Let's learn slides</vt:lpstr>
      <vt:lpstr>Your turn</vt:lpstr>
      <vt:lpstr>Your turn activity lesson</vt:lpstr>
      <vt:lpstr>Get ready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254</cp:revision>
  <dcterms:created xsi:type="dcterms:W3CDTF">2019-07-05T11:02:13Z</dcterms:created>
  <dcterms:modified xsi:type="dcterms:W3CDTF">2021-02-02T10:26:39Z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