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17"/>
  </p:notesMasterIdLst>
  <p:sldIdLst>
    <p:sldId id="298" r:id="rId11"/>
    <p:sldId id="312" r:id="rId12"/>
    <p:sldId id="300" r:id="rId13"/>
    <p:sldId id="313" r:id="rId14"/>
    <p:sldId id="311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1 ten and 6 ones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 tens and 4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4 tens and 0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the correct symbol?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blipFill>
                <a:blip r:embed="rId2"/>
                <a:stretch>
                  <a:fillRect l="-1626" t="-1902" b="-1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05" y="4242226"/>
            <a:ext cx="1248374" cy="1544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4" y="4452974"/>
            <a:ext cx="912133" cy="1138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444287" y="4223092"/>
            <a:ext cx="616219" cy="1737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93077" y="5031720"/>
            <a:ext cx="342453" cy="393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2" y="4454145"/>
            <a:ext cx="912133" cy="1138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82805" y="4718162"/>
            <a:ext cx="342453" cy="39318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28512" y="4767962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1 ten and 6 ones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 tens and 4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4 tens and 0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the correct symbol?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blipFill>
                <a:blip r:embed="rId3"/>
                <a:stretch>
                  <a:fillRect l="-1626" t="-1902" b="-1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78389" y="336544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8040" y="469888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8816" y="144789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8910" y="250729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05" y="4242226"/>
            <a:ext cx="1248374" cy="15449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4" y="4452974"/>
            <a:ext cx="912133" cy="11385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44287" y="4223092"/>
            <a:ext cx="616219" cy="17377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93077" y="5031720"/>
            <a:ext cx="342453" cy="3931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2" y="4454145"/>
            <a:ext cx="912133" cy="11385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82805" y="4718162"/>
            <a:ext cx="342453" cy="393187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228512" y="4767962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1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99" y="907550"/>
            <a:ext cx="5182049" cy="521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086" y="334776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can we use to compare numbers?</a:t>
            </a:r>
          </a:p>
        </p:txBody>
      </p:sp>
      <p:sp>
        <p:nvSpPr>
          <p:cNvPr id="14" name="Oval 13"/>
          <p:cNvSpPr/>
          <p:nvPr/>
        </p:nvSpPr>
        <p:spPr>
          <a:xfrm>
            <a:off x="3807832" y="2510330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07832" y="1493656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81904" y="1988332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12498" y="1493656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2201" y="351666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337496" y="3614369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33 is                 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7496" y="4236421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13 is                 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7496" y="4900182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29 is                 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7496" y="5502442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14 is                  41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261" y="1237207"/>
            <a:ext cx="190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865" y="2001902"/>
            <a:ext cx="21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763" y="2720864"/>
            <a:ext cx="19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equal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097" y="1237207"/>
            <a:ext cx="173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02" y="2001902"/>
            <a:ext cx="213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41" y="2001902"/>
            <a:ext cx="251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9721" y="1237207"/>
            <a:ext cx="171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502" y="6087217"/>
            <a:ext cx="693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Choose the correct phrase to compare the numbers.</a:t>
            </a:r>
            <a:endParaRPr lang="en-GB" dirty="0">
              <a:latin typeface="HfW precursive bold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38975 0.35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40226 0.331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39913 0.434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38958 0.625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/>
      <p:bldP spid="20" grpId="0"/>
      <p:bldP spid="21" grpId="0"/>
      <p:bldP spid="22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52201" y="351666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6356" y="3537175"/>
            <a:ext cx="560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twenty-two is ___________ 32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1086" y="4187910"/>
            <a:ext cx="560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13  is __________ thirteen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299" y="4838645"/>
            <a:ext cx="774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 tens and 4 ones is ___________4 tens and 3 ones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8601" y="5489379"/>
            <a:ext cx="457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41 is ____________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5286" y="698016"/>
            <a:ext cx="190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5717" y="705244"/>
            <a:ext cx="21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9321" y="672282"/>
            <a:ext cx="19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equal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4122" y="698016"/>
            <a:ext cx="173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2365" y="705244"/>
            <a:ext cx="209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6833" y="705244"/>
            <a:ext cx="204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747" y="698016"/>
            <a:ext cx="171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4071" y="672282"/>
            <a:ext cx="19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equal to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3129" y="2514432"/>
            <a:ext cx="1375371" cy="9498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751" y="2156635"/>
            <a:ext cx="1418164" cy="992714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2058893" y="1606032"/>
            <a:ext cx="1704463" cy="830174"/>
          </a:xfrm>
          <a:prstGeom prst="wedgeRoundRectCallout">
            <a:avLst>
              <a:gd name="adj1" fmla="val -49735"/>
              <a:gd name="adj2" fmla="val 7859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111919" y="1605209"/>
            <a:ext cx="165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These are not  easy!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4033772" y="1773168"/>
            <a:ext cx="3122425" cy="870149"/>
          </a:xfrm>
          <a:prstGeom prst="wedgeRoundRectCallout">
            <a:avLst>
              <a:gd name="adj1" fmla="val 47784"/>
              <a:gd name="adj2" fmla="val 90665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981095" y="1798908"/>
            <a:ext cx="312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We can figure them out together!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9197" y="301017"/>
            <a:ext cx="693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Choose the correct phrase to compare the numbers.</a:t>
            </a:r>
            <a:endParaRPr lang="en-GB" dirty="0">
              <a:latin typeface="HfW precursive bold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875 0.4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191 0.50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139 0.596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21441 0.678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1"/>
      <p:bldP spid="13" grpId="1"/>
      <p:bldP spid="23" grpId="1"/>
      <p:bldP spid="26" grpId="0" animBg="1"/>
      <p:bldP spid="27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20" y="121230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Comparing using symbols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9340" y="1642940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013" y="1650588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679" y="1646764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8" name="Oval 7"/>
          <p:cNvSpPr/>
          <p:nvPr/>
        </p:nvSpPr>
        <p:spPr>
          <a:xfrm>
            <a:off x="3712122" y="253564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7514" y="4331870"/>
            <a:ext cx="690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19 is            1 less than 18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73852" y="3476938"/>
                <a:ext cx="56034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50  is          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52" y="3476938"/>
                <a:ext cx="5603494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30020" y="2635871"/>
            <a:ext cx="654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twenty  is           2 tens and 3 ones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3539" y="5186802"/>
                <a:ext cx="5643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twenty-nine is            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           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39" y="5186802"/>
                <a:ext cx="5643409" cy="523220"/>
              </a:xfrm>
              <a:prstGeom prst="rect">
                <a:avLst/>
              </a:prstGeom>
              <a:blipFill>
                <a:blip r:embed="rId4"/>
                <a:stretch>
                  <a:fillRect t="-12791" r="-2267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3712122" y="336451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12122" y="431131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712122" y="5185294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7013" y="1650588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679" y="1646764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9340" y="1642940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9340" y="1642940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4679" y="1646764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697" y="261257"/>
            <a:ext cx="495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Choose the correct symbol.</a:t>
            </a:r>
          </a:p>
          <a:p>
            <a:r>
              <a:rPr lang="en-GB" dirty="0" smtClean="0">
                <a:latin typeface="HfW precursive bold" panose="00000500000000000000" pitchFamily="2" charset="0"/>
              </a:rPr>
              <a:t>Remember: &gt; greater than, &lt; less than, = equal 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1701 0.1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658 0.24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6475 0.37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10052 0.5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2367714"/>
                  </p:ext>
                </p:extLst>
              </p:nvPr>
            </p:nvGraphicFramePr>
            <p:xfrm>
              <a:off x="709684" y="1922816"/>
              <a:ext cx="7483341" cy="2468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74961">
                      <a:extLst>
                        <a:ext uri="{9D8B030D-6E8A-4147-A177-3AD203B41FA5}">
                          <a16:colId xmlns:a16="http://schemas.microsoft.com/office/drawing/2014/main" val="3967444633"/>
                        </a:ext>
                      </a:extLst>
                    </a:gridCol>
                    <a:gridCol w="1555845">
                      <a:extLst>
                        <a:ext uri="{9D8B030D-6E8A-4147-A177-3AD203B41FA5}">
                          <a16:colId xmlns:a16="http://schemas.microsoft.com/office/drawing/2014/main" val="3887159048"/>
                        </a:ext>
                      </a:extLst>
                    </a:gridCol>
                    <a:gridCol w="3252535">
                      <a:extLst>
                        <a:ext uri="{9D8B030D-6E8A-4147-A177-3AD203B41FA5}">
                          <a16:colId xmlns:a16="http://schemas.microsoft.com/office/drawing/2014/main" val="303966316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2811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2484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9235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2367714"/>
                  </p:ext>
                </p:extLst>
              </p:nvPr>
            </p:nvGraphicFramePr>
            <p:xfrm>
              <a:off x="709684" y="1922816"/>
              <a:ext cx="7483341" cy="2468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74961">
                      <a:extLst>
                        <a:ext uri="{9D8B030D-6E8A-4147-A177-3AD203B41FA5}">
                          <a16:colId xmlns:a16="http://schemas.microsoft.com/office/drawing/2014/main" val="3967444633"/>
                        </a:ext>
                      </a:extLst>
                    </a:gridCol>
                    <a:gridCol w="1555845">
                      <a:extLst>
                        <a:ext uri="{9D8B030D-6E8A-4147-A177-3AD203B41FA5}">
                          <a16:colId xmlns:a16="http://schemas.microsoft.com/office/drawing/2014/main" val="3887159048"/>
                        </a:ext>
                      </a:extLst>
                    </a:gridCol>
                    <a:gridCol w="3252535">
                      <a:extLst>
                        <a:ext uri="{9D8B030D-6E8A-4147-A177-3AD203B41FA5}">
                          <a16:colId xmlns:a16="http://schemas.microsoft.com/office/drawing/2014/main" val="303966316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GB" dirty="0" smtClean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1875" t="-741" r="-209375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2811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 smtClean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1875" t="-100000" r="-209375" b="-1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2484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 smtClean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1875" t="-201481" r="-209375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9235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817714" y="2080263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8547" y="4531047"/>
            <a:ext cx="287305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 ten and 6 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2388" y="3651560"/>
            <a:ext cx="255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forty-three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361" y="4532558"/>
            <a:ext cx="926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4592" y="2854640"/>
                <a:ext cx="2460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92" y="2854640"/>
                <a:ext cx="2460964" cy="584775"/>
              </a:xfrm>
              <a:prstGeom prst="rect">
                <a:avLst/>
              </a:prstGeom>
              <a:blipFill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94553" y="5230120"/>
            <a:ext cx="241156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 tens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2449" y="5226298"/>
            <a:ext cx="926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756" y="4533159"/>
            <a:ext cx="241156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 tens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1361" y="5258195"/>
            <a:ext cx="287305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 less than 43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500" y="1210102"/>
            <a:ext cx="693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Fill in the missing parts of the table, using the red labels below.</a:t>
            </a:r>
            <a:endParaRPr lang="en-GB" dirty="0">
              <a:latin typeface="HfW precursive bold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00834 -0.3576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5069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50625 -0.222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7" grpId="2" animBg="1"/>
      <p:bldP spid="8" grpId="0"/>
      <p:bldP spid="9" grpId="0" animBg="1"/>
      <p:bldP spid="9" grpId="1" animBg="1"/>
      <p:bldP spid="9" grpId="2" animBg="1"/>
      <p:bldP spid="10" grpId="0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6.9|6.4|2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7|1.7|1.6|4.2|6.3|5.3|5.1|1.2|2.1|6.3|6.2|1|7.5|5.1|0.7|2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.5|10.5|1.6|27.1|18.1|24.9|2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20.5|21.1|2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7.6|2.5|1.7|8.9|25.4|18.2|1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cee99ee9-287b-4f9a-957c-ba5ae7375c9a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336EA4-8966-4DE4-B48E-D75A2D43E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269</Words>
  <Application>Microsoft Office PowerPoint</Application>
  <PresentationFormat>On-screen Show (4:3)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Cambria Math</vt:lpstr>
      <vt:lpstr>Comic Sans MS</vt:lpstr>
      <vt:lpstr>HfW precursive bold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239</cp:revision>
  <dcterms:created xsi:type="dcterms:W3CDTF">2019-07-05T11:02:13Z</dcterms:created>
  <dcterms:modified xsi:type="dcterms:W3CDTF">2021-01-25T11:01:36Z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