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slideLayouts/slideLayout6.xml" ContentType="application/vnd.openxmlformats-officedocument.presentationml.slideLayout+xml"/>
  <Override PartName="/ppt/theme/theme5.xml" ContentType="application/vnd.openxmlformats-officedocument.them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6.xml" ContentType="application/vnd.openxmlformats-officedocument.theme+xml"/>
  <Override PartName="/ppt/slideLayouts/slideLayout9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9" r:id="rId4"/>
    <p:sldMasterId id="2147483671" r:id="rId5"/>
    <p:sldMasterId id="2147483673" r:id="rId6"/>
    <p:sldMasterId id="2147483675" r:id="rId7"/>
    <p:sldMasterId id="2147483677" r:id="rId8"/>
    <p:sldMasterId id="2147483679" r:id="rId9"/>
    <p:sldMasterId id="2147483682" r:id="rId10"/>
  </p:sldMasterIdLst>
  <p:notesMasterIdLst>
    <p:notesMasterId r:id="rId21"/>
  </p:notesMasterIdLst>
  <p:sldIdLst>
    <p:sldId id="298" r:id="rId11"/>
    <p:sldId id="312" r:id="rId12"/>
    <p:sldId id="300" r:id="rId13"/>
    <p:sldId id="311" r:id="rId14"/>
    <p:sldId id="304" r:id="rId15"/>
    <p:sldId id="307" r:id="rId16"/>
    <p:sldId id="313" r:id="rId17"/>
    <p:sldId id="314" r:id="rId18"/>
    <p:sldId id="315" r:id="rId19"/>
    <p:sldId id="316" r:id="rId2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m Shutkever" initials="SS" lastIdx="1" clrIdx="0">
    <p:extLst>
      <p:ext uri="{19B8F6BF-5375-455C-9EA6-DF929625EA0E}">
        <p15:presenceInfo xmlns:p15="http://schemas.microsoft.com/office/powerpoint/2012/main" userId="Sam Shutkev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BC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6" autoAdjust="0"/>
    <p:restoredTop sz="94694"/>
  </p:normalViewPr>
  <p:slideViewPr>
    <p:cSldViewPr snapToGrid="0" snapToObjects="1">
      <p:cViewPr varScale="1">
        <p:scale>
          <a:sx n="73" d="100"/>
          <a:sy n="73" d="100"/>
        </p:scale>
        <p:origin x="1320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3.xml"/><Relationship Id="rId18" Type="http://schemas.openxmlformats.org/officeDocument/2006/relationships/slide" Target="slides/slide8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2.xml"/><Relationship Id="rId17" Type="http://schemas.openxmlformats.org/officeDocument/2006/relationships/slide" Target="slides/slide7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6.xml"/><Relationship Id="rId20" Type="http://schemas.openxmlformats.org/officeDocument/2006/relationships/slide" Target="slides/slide10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1.xml"/><Relationship Id="rId24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5.xml"/><Relationship Id="rId23" Type="http://schemas.openxmlformats.org/officeDocument/2006/relationships/presProps" Target="presProps.xml"/><Relationship Id="rId10" Type="http://schemas.openxmlformats.org/officeDocument/2006/relationships/slideMaster" Target="slideMasters/slideMaster7.xml"/><Relationship Id="rId19" Type="http://schemas.openxmlformats.org/officeDocument/2006/relationships/slide" Target="slides/slide9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" Target="slides/slide4.xml"/><Relationship Id="rId22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D1BE4B4D-D867-492E-97B2-A4C94167F287}" type="datetimeFigureOut">
              <a:rPr lang="en-GB" smtClean="0"/>
              <a:pPr/>
              <a:t>02/02/2021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9A63A521-224D-4C95-824A-3CEFF92EB905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04774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0" y="2511188"/>
            <a:ext cx="5950424" cy="1787857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6600" baseline="0">
                <a:solidFill>
                  <a:schemeClr val="bg1"/>
                </a:solidFill>
                <a:latin typeface="KG Primary Penmanship" panose="02000506000000020003" pitchFamily="2" charset="0"/>
              </a:defRPr>
            </a:lvl1pPr>
          </a:lstStyle>
          <a:p>
            <a:r>
              <a:rPr lang="en-US" dirty="0"/>
              <a:t>TITLE – in caps and saved as a picture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788181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45335E50-1930-44E5-9B14-893AFBD95C69}" type="datetimeFigureOut">
              <a:rPr lang="en-GB" smtClean="0"/>
              <a:pPr/>
              <a:t>02/02/2021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108BBDC2-4ED5-4A8D-A28C-1B3F6D2413F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312708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80854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010901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897375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246388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sz="4000" u="none" baseline="0"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Have a go at questions 		 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740455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baseline="0">
                <a:latin typeface="+mn-lt"/>
              </a:defRPr>
            </a:lvl1pPr>
          </a:lstStyle>
          <a:p>
            <a:r>
              <a:rPr lang="en-US" dirty="0"/>
              <a:t>Have a go at questions 	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449477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290594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6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theme" Target="../theme/theme6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g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close up of a sign&#10;&#10;Description automatically generated">
            <a:extLst>
              <a:ext uri="{FF2B5EF4-FFF2-40B4-BE49-F238E27FC236}">
                <a16:creationId xmlns:a16="http://schemas.microsoft.com/office/drawing/2014/main" id="{F14EDCB3-CC60-E94C-B25C-4D771CB64958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2281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84" r:id="rId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" name="Rectangle 1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close up of a logo&#10;&#10;Description automatically generated">
            <a:extLst>
              <a:ext uri="{FF2B5EF4-FFF2-40B4-BE49-F238E27FC236}">
                <a16:creationId xmlns:a16="http://schemas.microsoft.com/office/drawing/2014/main" id="{02C252DA-A0E8-6A49-900E-07188D62BBE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9520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picture containing table&#10;&#10;Description automatically generated">
            <a:extLst>
              <a:ext uri="{FF2B5EF4-FFF2-40B4-BE49-F238E27FC236}">
                <a16:creationId xmlns:a16="http://schemas.microsoft.com/office/drawing/2014/main" id="{D3D08606-BA4C-8046-935F-20760BC2766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4062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green sign with white text&#10;&#10;Description automatically generated">
            <a:extLst>
              <a:ext uri="{FF2B5EF4-FFF2-40B4-BE49-F238E27FC236}">
                <a16:creationId xmlns:a16="http://schemas.microsoft.com/office/drawing/2014/main" id="{E7898E14-59E6-7D4D-8006-F74307CCB98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06573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able&#10;&#10;Description automatically generated">
            <a:extLst>
              <a:ext uri="{FF2B5EF4-FFF2-40B4-BE49-F238E27FC236}">
                <a16:creationId xmlns:a16="http://schemas.microsoft.com/office/drawing/2014/main" id="{F33BA71E-3CF0-1E4E-BEEE-6280AD06DDC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0557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computer&#10;&#10;Description automatically generated">
            <a:extLst>
              <a:ext uri="{FF2B5EF4-FFF2-40B4-BE49-F238E27FC236}">
                <a16:creationId xmlns:a16="http://schemas.microsoft.com/office/drawing/2014/main" id="{3A3B0A72-DFF8-FC43-8B3B-B0D9C1468E83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234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close up of a logo&#10;&#10;Description automatically generated">
            <a:extLst>
              <a:ext uri="{FF2B5EF4-FFF2-40B4-BE49-F238E27FC236}">
                <a16:creationId xmlns:a16="http://schemas.microsoft.com/office/drawing/2014/main" id="{27FE0188-803D-CF41-A7C4-56C7E1D1B2A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424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9.xml"/><Relationship Id="rId6" Type="http://schemas.openxmlformats.org/officeDocument/2006/relationships/image" Target="../media/image28.png"/><Relationship Id="rId5" Type="http://schemas.openxmlformats.org/officeDocument/2006/relationships/image" Target="../media/image27.png"/><Relationship Id="rId4" Type="http://schemas.openxmlformats.org/officeDocument/2006/relationships/image" Target="../media/image26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2.xml"/><Relationship Id="rId4" Type="http://schemas.openxmlformats.org/officeDocument/2006/relationships/image" Target="../media/image1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7" Type="http://schemas.openxmlformats.org/officeDocument/2006/relationships/image" Target="../media/image17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3.xml"/><Relationship Id="rId6" Type="http://schemas.microsoft.com/office/2007/relationships/hdphoto" Target="../media/hdphoto2.wdp"/><Relationship Id="rId5" Type="http://schemas.openxmlformats.org/officeDocument/2006/relationships/image" Target="../media/image16.png"/><Relationship Id="rId4" Type="http://schemas.microsoft.com/office/2007/relationships/hdphoto" Target="../media/hdphoto1.wdp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4.xml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5.xml"/><Relationship Id="rId4" Type="http://schemas.openxmlformats.org/officeDocument/2006/relationships/image" Target="../media/image2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6.xml"/><Relationship Id="rId6" Type="http://schemas.openxmlformats.org/officeDocument/2006/relationships/image" Target="../media/image18.png"/><Relationship Id="rId5" Type="http://schemas.openxmlformats.org/officeDocument/2006/relationships/image" Target="../media/image24.png"/><Relationship Id="rId4" Type="http://schemas.openxmlformats.org/officeDocument/2006/relationships/image" Target="../media/image2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7.xml"/><Relationship Id="rId4" Type="http://schemas.openxmlformats.org/officeDocument/2006/relationships/image" Target="../media/image2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95550" y="334776"/>
            <a:ext cx="7497474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1</a:t>
            </a:r>
            <a:r>
              <a:rPr lang="en-GB" sz="2800" dirty="0" smtClean="0">
                <a:latin typeface="Comic Sans MS" panose="030F0702030302020204" pitchFamily="66" charset="0"/>
              </a:rPr>
              <a:t>) How many socks?</a:t>
            </a:r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>
                <a:latin typeface="Comic Sans MS" panose="030F0702030302020204" pitchFamily="66" charset="0"/>
              </a:rPr>
              <a:t>2</a:t>
            </a:r>
            <a:r>
              <a:rPr lang="en-GB" sz="2800" dirty="0" smtClean="0">
                <a:latin typeface="Comic Sans MS" panose="030F0702030302020204" pitchFamily="66" charset="0"/>
              </a:rPr>
              <a:t>) How many?</a:t>
            </a:r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>
                <a:latin typeface="Comic Sans MS" panose="030F0702030302020204" pitchFamily="66" charset="0"/>
              </a:rPr>
              <a:t>3</a:t>
            </a:r>
            <a:r>
              <a:rPr lang="en-GB" sz="2800" dirty="0" smtClean="0">
                <a:latin typeface="Comic Sans MS" panose="030F0702030302020204" pitchFamily="66" charset="0"/>
              </a:rPr>
              <a:t>) What is missing? 12, 10, 8, ___</a:t>
            </a:r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>
                <a:latin typeface="Comic Sans MS" panose="030F0702030302020204" pitchFamily="66" charset="0"/>
              </a:rPr>
              <a:t>4</a:t>
            </a:r>
            <a:r>
              <a:rPr lang="en-GB" sz="2800" dirty="0" smtClean="0">
                <a:latin typeface="Comic Sans MS" panose="030F0702030302020204" pitchFamily="66" charset="0"/>
              </a:rPr>
              <a:t>) What is missing?</a:t>
            </a:r>
            <a:endParaRPr lang="en-GB" sz="2800" dirty="0">
              <a:latin typeface="Comic Sans MS" panose="030F0702030302020204" pitchFamily="66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09216" y="4894223"/>
            <a:ext cx="6270141" cy="999745"/>
          </a:xfrm>
          <a:prstGeom prst="rect">
            <a:avLst/>
          </a:prstGeom>
        </p:spPr>
      </p:pic>
      <p:sp>
        <p:nvSpPr>
          <p:cNvPr id="3" name="Oval 2"/>
          <p:cNvSpPr/>
          <p:nvPr/>
        </p:nvSpPr>
        <p:spPr>
          <a:xfrm>
            <a:off x="3016155" y="5418161"/>
            <a:ext cx="327546" cy="32754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Oval 7"/>
          <p:cNvSpPr/>
          <p:nvPr/>
        </p:nvSpPr>
        <p:spPr>
          <a:xfrm>
            <a:off x="5011154" y="5421390"/>
            <a:ext cx="327546" cy="32754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20888" y="334775"/>
            <a:ext cx="706410" cy="92225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00963" y="334776"/>
            <a:ext cx="706410" cy="922257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21722" y="334776"/>
            <a:ext cx="706410" cy="922257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86614" y="323323"/>
            <a:ext cx="706410" cy="922257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16155" y="1438442"/>
            <a:ext cx="961314" cy="895016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69665" y="1438442"/>
            <a:ext cx="961314" cy="895016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23175" y="1438442"/>
            <a:ext cx="961314" cy="895016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76685" y="1438442"/>
            <a:ext cx="961314" cy="895016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30195" y="1438442"/>
            <a:ext cx="961314" cy="895016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3705" y="1438440"/>
            <a:ext cx="961314" cy="895016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37215" y="1438442"/>
            <a:ext cx="961314" cy="8950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83574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0703" y="2525991"/>
            <a:ext cx="5182049" cy="5218628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1691605" y="5133907"/>
            <a:ext cx="5298825" cy="258213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/>
        </p:nvSpPr>
        <p:spPr>
          <a:xfrm>
            <a:off x="3835281" y="2546746"/>
            <a:ext cx="486000" cy="2573513"/>
          </a:xfrm>
          <a:prstGeom prst="rect">
            <a:avLst/>
          </a:prstGeom>
          <a:solidFill>
            <a:schemeClr val="accent1">
              <a:lumMod val="75000"/>
              <a:alpha val="5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2288586" y="2533098"/>
            <a:ext cx="505151" cy="2587161"/>
          </a:xfrm>
          <a:prstGeom prst="rect">
            <a:avLst/>
          </a:prstGeom>
          <a:solidFill>
            <a:srgbClr val="FF0000">
              <a:alpha val="53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TextBox 18"/>
          <p:cNvSpPr txBox="1"/>
          <p:nvPr/>
        </p:nvSpPr>
        <p:spPr>
          <a:xfrm>
            <a:off x="452492" y="365626"/>
            <a:ext cx="75985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What numbers did they both count?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3310443" y="2522278"/>
            <a:ext cx="505151" cy="2587161"/>
          </a:xfrm>
          <a:prstGeom prst="rect">
            <a:avLst/>
          </a:prstGeom>
          <a:solidFill>
            <a:srgbClr val="FF0000">
              <a:alpha val="53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Rectangle 20"/>
          <p:cNvSpPr/>
          <p:nvPr/>
        </p:nvSpPr>
        <p:spPr>
          <a:xfrm>
            <a:off x="4350136" y="2539530"/>
            <a:ext cx="505151" cy="2587161"/>
          </a:xfrm>
          <a:prstGeom prst="rect">
            <a:avLst/>
          </a:prstGeom>
          <a:solidFill>
            <a:srgbClr val="FF0000">
              <a:alpha val="53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Rectangle 21"/>
          <p:cNvSpPr/>
          <p:nvPr/>
        </p:nvSpPr>
        <p:spPr>
          <a:xfrm>
            <a:off x="5373382" y="2525991"/>
            <a:ext cx="505151" cy="2587161"/>
          </a:xfrm>
          <a:prstGeom prst="rect">
            <a:avLst/>
          </a:prstGeom>
          <a:solidFill>
            <a:srgbClr val="FF0000">
              <a:alpha val="53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Rectangle 22"/>
          <p:cNvSpPr/>
          <p:nvPr/>
        </p:nvSpPr>
        <p:spPr>
          <a:xfrm>
            <a:off x="6419852" y="2522278"/>
            <a:ext cx="505151" cy="2587161"/>
          </a:xfrm>
          <a:prstGeom prst="rect">
            <a:avLst/>
          </a:prstGeom>
          <a:solidFill>
            <a:srgbClr val="FF0000">
              <a:alpha val="53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Rectangle 23"/>
          <p:cNvSpPr/>
          <p:nvPr/>
        </p:nvSpPr>
        <p:spPr>
          <a:xfrm>
            <a:off x="6415752" y="2535926"/>
            <a:ext cx="505151" cy="2573513"/>
          </a:xfrm>
          <a:prstGeom prst="rect">
            <a:avLst/>
          </a:prstGeom>
          <a:solidFill>
            <a:schemeClr val="accent1">
              <a:lumMod val="75000"/>
              <a:alpha val="5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5" name="Picture 24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6911" y="1727567"/>
            <a:ext cx="1054694" cy="1677742"/>
          </a:xfrm>
          <a:prstGeom prst="rect">
            <a:avLst/>
          </a:prstGeom>
        </p:spPr>
      </p:pic>
      <p:pic>
        <p:nvPicPr>
          <p:cNvPr id="26" name="Picture 25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2752" y="1711505"/>
            <a:ext cx="1229010" cy="923518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1036" y="5236065"/>
            <a:ext cx="1250012" cy="875008"/>
          </a:xfrm>
          <a:prstGeom prst="rect">
            <a:avLst/>
          </a:prstGeom>
        </p:spPr>
      </p:pic>
      <p:sp>
        <p:nvSpPr>
          <p:cNvPr id="28" name="Rounded Rectangular Callout 27"/>
          <p:cNvSpPr/>
          <p:nvPr/>
        </p:nvSpPr>
        <p:spPr>
          <a:xfrm>
            <a:off x="1573424" y="1121375"/>
            <a:ext cx="2741042" cy="799927"/>
          </a:xfrm>
          <a:prstGeom prst="wedgeRoundRectCallout">
            <a:avLst>
              <a:gd name="adj1" fmla="val -43443"/>
              <a:gd name="adj2" fmla="val 104086"/>
              <a:gd name="adj3" fmla="val 16667"/>
            </a:avLst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TextBox 28"/>
          <p:cNvSpPr txBox="1"/>
          <p:nvPr/>
        </p:nvSpPr>
        <p:spPr>
          <a:xfrm>
            <a:off x="1514625" y="1197434"/>
            <a:ext cx="273714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dirty="0" smtClean="0">
                <a:latin typeface="Comic Sans MS" panose="030F0702030302020204" pitchFamily="66" charset="0"/>
              </a:rPr>
              <a:t>I counted by 2s </a:t>
            </a:r>
          </a:p>
          <a:p>
            <a:pPr algn="ctr"/>
            <a:r>
              <a:rPr lang="en-GB" sz="2000" dirty="0" smtClean="0">
                <a:latin typeface="Comic Sans MS" panose="030F0702030302020204" pitchFamily="66" charset="0"/>
              </a:rPr>
              <a:t>to 50!</a:t>
            </a:r>
          </a:p>
        </p:txBody>
      </p:sp>
      <p:sp>
        <p:nvSpPr>
          <p:cNvPr id="30" name="Rounded Rectangular Callout 29"/>
          <p:cNvSpPr/>
          <p:nvPr/>
        </p:nvSpPr>
        <p:spPr>
          <a:xfrm>
            <a:off x="4646861" y="1043990"/>
            <a:ext cx="2741042" cy="799927"/>
          </a:xfrm>
          <a:prstGeom prst="wedgeRoundRectCallout">
            <a:avLst>
              <a:gd name="adj1" fmla="val 37218"/>
              <a:gd name="adj2" fmla="val 87024"/>
              <a:gd name="adj3" fmla="val 16667"/>
            </a:avLst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TextBox 30"/>
          <p:cNvSpPr txBox="1"/>
          <p:nvPr/>
        </p:nvSpPr>
        <p:spPr>
          <a:xfrm>
            <a:off x="4588062" y="1120049"/>
            <a:ext cx="273714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dirty="0" smtClean="0">
                <a:latin typeface="Comic Sans MS" panose="030F0702030302020204" pitchFamily="66" charset="0"/>
              </a:rPr>
              <a:t>I counted by 5s </a:t>
            </a:r>
          </a:p>
          <a:p>
            <a:pPr algn="ctr"/>
            <a:r>
              <a:rPr lang="en-GB" sz="2000" dirty="0" smtClean="0">
                <a:latin typeface="Comic Sans MS" panose="030F0702030302020204" pitchFamily="66" charset="0"/>
              </a:rPr>
              <a:t>to 50!</a:t>
            </a:r>
          </a:p>
        </p:txBody>
      </p:sp>
      <p:sp>
        <p:nvSpPr>
          <p:cNvPr id="32" name="Rounded Rectangular Callout 31"/>
          <p:cNvSpPr/>
          <p:nvPr/>
        </p:nvSpPr>
        <p:spPr>
          <a:xfrm>
            <a:off x="3278288" y="5280413"/>
            <a:ext cx="2741042" cy="799927"/>
          </a:xfrm>
          <a:prstGeom prst="wedgeRoundRectCallout">
            <a:avLst>
              <a:gd name="adj1" fmla="val 77050"/>
              <a:gd name="adj2" fmla="val -8519"/>
              <a:gd name="adj3" fmla="val 16667"/>
            </a:avLst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TextBox 32"/>
          <p:cNvSpPr txBox="1"/>
          <p:nvPr/>
        </p:nvSpPr>
        <p:spPr>
          <a:xfrm>
            <a:off x="3219489" y="5356472"/>
            <a:ext cx="273714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dirty="0" smtClean="0">
                <a:latin typeface="Comic Sans MS" panose="030F0702030302020204" pitchFamily="66" charset="0"/>
              </a:rPr>
              <a:t>You both counted </a:t>
            </a:r>
          </a:p>
          <a:p>
            <a:pPr algn="ctr"/>
            <a:r>
              <a:rPr lang="en-GB" sz="2000" dirty="0" smtClean="0">
                <a:latin typeface="Comic Sans MS" panose="030F0702030302020204" pitchFamily="66" charset="0"/>
              </a:rPr>
              <a:t>10, 20, 30, 40, 50!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212768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 animBg="1"/>
      <p:bldP spid="20" grpId="0" animBg="1"/>
      <p:bldP spid="21" grpId="0" animBg="1"/>
      <p:bldP spid="22" grpId="0" animBg="1"/>
      <p:bldP spid="23" grpId="0" animBg="1"/>
      <p:bldP spid="23" grpId="1" animBg="1"/>
      <p:bldP spid="23" grpId="2" animBg="1"/>
      <p:bldP spid="24" grpId="0" animBg="1"/>
      <p:bldP spid="28" grpId="0" animBg="1"/>
      <p:bldP spid="29" grpId="0"/>
      <p:bldP spid="30" grpId="0" animBg="1"/>
      <p:bldP spid="31" grpId="0"/>
      <p:bldP spid="32" grpId="0" animBg="1"/>
      <p:bldP spid="3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95550" y="334776"/>
            <a:ext cx="7497474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1</a:t>
            </a:r>
            <a:r>
              <a:rPr lang="en-GB" sz="2800" dirty="0" smtClean="0">
                <a:latin typeface="Comic Sans MS" panose="030F0702030302020204" pitchFamily="66" charset="0"/>
              </a:rPr>
              <a:t>) How many socks?</a:t>
            </a:r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>
                <a:latin typeface="Comic Sans MS" panose="030F0702030302020204" pitchFamily="66" charset="0"/>
              </a:rPr>
              <a:t>2</a:t>
            </a:r>
            <a:r>
              <a:rPr lang="en-GB" sz="2800" dirty="0" smtClean="0">
                <a:latin typeface="Comic Sans MS" panose="030F0702030302020204" pitchFamily="66" charset="0"/>
              </a:rPr>
              <a:t>) How many?</a:t>
            </a:r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>
                <a:latin typeface="Comic Sans MS" panose="030F0702030302020204" pitchFamily="66" charset="0"/>
              </a:rPr>
              <a:t>3</a:t>
            </a:r>
            <a:r>
              <a:rPr lang="en-GB" sz="2800" dirty="0" smtClean="0">
                <a:latin typeface="Comic Sans MS" panose="030F0702030302020204" pitchFamily="66" charset="0"/>
              </a:rPr>
              <a:t>) What is missing? 12, 10, 8, ___</a:t>
            </a:r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>
                <a:latin typeface="Comic Sans MS" panose="030F0702030302020204" pitchFamily="66" charset="0"/>
              </a:rPr>
              <a:t>4</a:t>
            </a:r>
            <a:r>
              <a:rPr lang="en-GB" sz="2800" dirty="0" smtClean="0">
                <a:latin typeface="Comic Sans MS" panose="030F0702030302020204" pitchFamily="66" charset="0"/>
              </a:rPr>
              <a:t>) What is missing?</a:t>
            </a:r>
            <a:endParaRPr lang="en-GB" sz="2800" dirty="0">
              <a:latin typeface="Comic Sans MS" panose="030F0702030302020204" pitchFamily="66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992653" y="363389"/>
            <a:ext cx="661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chemeClr val="accent1"/>
                </a:solidFill>
                <a:latin typeface="Comic Sans MS" panose="030F0702030302020204" pitchFamily="66" charset="0"/>
              </a:rPr>
              <a:t>8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09216" y="4894223"/>
            <a:ext cx="6270141" cy="999745"/>
          </a:xfrm>
          <a:prstGeom prst="rect">
            <a:avLst/>
          </a:prstGeom>
        </p:spPr>
      </p:pic>
      <p:sp>
        <p:nvSpPr>
          <p:cNvPr id="3" name="Oval 2"/>
          <p:cNvSpPr/>
          <p:nvPr/>
        </p:nvSpPr>
        <p:spPr>
          <a:xfrm>
            <a:off x="3016155" y="5418161"/>
            <a:ext cx="327546" cy="32754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Oval 7"/>
          <p:cNvSpPr/>
          <p:nvPr/>
        </p:nvSpPr>
        <p:spPr>
          <a:xfrm>
            <a:off x="5011154" y="5421390"/>
            <a:ext cx="327546" cy="32754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20888" y="334775"/>
            <a:ext cx="706410" cy="92225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00963" y="334776"/>
            <a:ext cx="706410" cy="922257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21722" y="334776"/>
            <a:ext cx="706410" cy="922257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86614" y="323323"/>
            <a:ext cx="706410" cy="922257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52886" y="1438442"/>
            <a:ext cx="961314" cy="895016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06396" y="1438442"/>
            <a:ext cx="961314" cy="895016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59906" y="1438442"/>
            <a:ext cx="961314" cy="895016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13416" y="1438442"/>
            <a:ext cx="961314" cy="895016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66926" y="1438442"/>
            <a:ext cx="961314" cy="895016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20436" y="1438440"/>
            <a:ext cx="961314" cy="895016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73946" y="1438442"/>
            <a:ext cx="961314" cy="895016"/>
          </a:xfrm>
          <a:prstGeom prst="rect">
            <a:avLst/>
          </a:prstGeom>
        </p:spPr>
      </p:pic>
      <p:sp>
        <p:nvSpPr>
          <p:cNvPr id="20" name="TextBox 19"/>
          <p:cNvSpPr txBox="1"/>
          <p:nvPr/>
        </p:nvSpPr>
        <p:spPr>
          <a:xfrm>
            <a:off x="2957570" y="1628140"/>
            <a:ext cx="661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olidFill>
                  <a:schemeClr val="accent1"/>
                </a:solidFill>
                <a:latin typeface="Comic Sans MS" panose="030F0702030302020204" pitchFamily="66" charset="0"/>
              </a:rPr>
              <a:t>14</a:t>
            </a:r>
            <a:endParaRPr lang="en-GB" sz="2800" dirty="0">
              <a:solidFill>
                <a:schemeClr val="accent1"/>
              </a:solidFill>
              <a:latin typeface="Comic Sans MS" panose="030F0702030302020204" pitchFamily="66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672743" y="2894436"/>
            <a:ext cx="661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olidFill>
                  <a:schemeClr val="accent1"/>
                </a:solidFill>
                <a:latin typeface="Comic Sans MS" panose="030F0702030302020204" pitchFamily="66" charset="0"/>
              </a:rPr>
              <a:t>6</a:t>
            </a:r>
            <a:endParaRPr lang="en-GB" sz="2800" dirty="0">
              <a:solidFill>
                <a:schemeClr val="accent1"/>
              </a:solidFill>
              <a:latin typeface="Comic Sans MS" panose="030F0702030302020204" pitchFamily="66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33283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3" grpId="0" animBg="1"/>
      <p:bldP spid="8" grpId="0" animBg="1"/>
      <p:bldP spid="20" grpId="0"/>
      <p:bldP spid="2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74916" y="531803"/>
            <a:ext cx="61714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How many counters?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6308" y="2317960"/>
            <a:ext cx="2055098" cy="904076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09332" y="1388725"/>
            <a:ext cx="2022074" cy="889548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6308" y="3280945"/>
            <a:ext cx="2055098" cy="904076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86582" y="3288209"/>
            <a:ext cx="2022074" cy="889548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5332" y="4213139"/>
            <a:ext cx="2055098" cy="904076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53558" y="4213139"/>
            <a:ext cx="2055098" cy="904076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5332" y="5114887"/>
            <a:ext cx="2055098" cy="904076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53558" y="5114887"/>
            <a:ext cx="2055098" cy="904076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51784" y="5142245"/>
            <a:ext cx="2022074" cy="889548"/>
          </a:xfrm>
          <a:prstGeom prst="rect">
            <a:avLst/>
          </a:prstGeom>
        </p:spPr>
      </p:pic>
      <p:cxnSp>
        <p:nvCxnSpPr>
          <p:cNvPr id="14" name="Straight Connector 13"/>
          <p:cNvCxnSpPr/>
          <p:nvPr/>
        </p:nvCxnSpPr>
        <p:spPr>
          <a:xfrm>
            <a:off x="667512" y="2305569"/>
            <a:ext cx="752551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667512" y="3241373"/>
            <a:ext cx="752551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667512" y="4199491"/>
            <a:ext cx="752551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667512" y="5114887"/>
            <a:ext cx="752551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7335607" y="1628140"/>
            <a:ext cx="661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chemeClr val="accent1"/>
                </a:solidFill>
                <a:latin typeface="Comic Sans MS" panose="030F0702030302020204" pitchFamily="66" charset="0"/>
              </a:rPr>
              <a:t>5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7335607" y="2557184"/>
            <a:ext cx="661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olidFill>
                  <a:schemeClr val="accent1"/>
                </a:solidFill>
                <a:latin typeface="Comic Sans MS" panose="030F0702030302020204" pitchFamily="66" charset="0"/>
              </a:rPr>
              <a:t>10</a:t>
            </a:r>
            <a:endParaRPr lang="en-GB" sz="2800" dirty="0">
              <a:solidFill>
                <a:schemeClr val="accent1"/>
              </a:solidFill>
              <a:latin typeface="Comic Sans MS" panose="030F0702030302020204" pitchFamily="66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7335607" y="3515301"/>
            <a:ext cx="661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olidFill>
                  <a:schemeClr val="accent1"/>
                </a:solidFill>
                <a:latin typeface="Comic Sans MS" panose="030F0702030302020204" pitchFamily="66" charset="0"/>
              </a:rPr>
              <a:t>15</a:t>
            </a:r>
            <a:endParaRPr lang="en-GB" sz="2800" dirty="0">
              <a:solidFill>
                <a:schemeClr val="accent1"/>
              </a:solidFill>
              <a:latin typeface="Comic Sans MS" panose="030F0702030302020204" pitchFamily="66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7346349" y="4403945"/>
            <a:ext cx="661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olidFill>
                  <a:schemeClr val="accent1"/>
                </a:solidFill>
                <a:latin typeface="Comic Sans MS" panose="030F0702030302020204" pitchFamily="66" charset="0"/>
              </a:rPr>
              <a:t>20</a:t>
            </a:r>
            <a:endParaRPr lang="en-GB" sz="2800" dirty="0">
              <a:solidFill>
                <a:schemeClr val="accent1"/>
              </a:solidFill>
              <a:latin typeface="Comic Sans MS" panose="030F0702030302020204" pitchFamily="66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7346349" y="5319340"/>
            <a:ext cx="661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olidFill>
                  <a:schemeClr val="accent1"/>
                </a:solidFill>
                <a:latin typeface="Comic Sans MS" panose="030F0702030302020204" pitchFamily="66" charset="0"/>
              </a:rPr>
              <a:t>25</a:t>
            </a:r>
            <a:endParaRPr lang="en-GB" sz="2800" dirty="0">
              <a:solidFill>
                <a:schemeClr val="accent1"/>
              </a:solidFill>
              <a:latin typeface="Comic Sans MS" panose="030F0702030302020204" pitchFamily="66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396279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/>
      <p:bldP spid="20" grpId="0"/>
      <p:bldP spid="21" grpId="0"/>
      <p:bldP spid="2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18656" y="2710336"/>
            <a:ext cx="61714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How many ducks?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9898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140772" y="489429"/>
            <a:ext cx="442652" cy="459123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9898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018656" y="1020136"/>
            <a:ext cx="442652" cy="459123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9898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362098" y="991669"/>
            <a:ext cx="442652" cy="459123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9898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517876" y="546849"/>
            <a:ext cx="442652" cy="459123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9898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586094" y="1162952"/>
            <a:ext cx="442652" cy="459123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9898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698120" y="1698188"/>
            <a:ext cx="442652" cy="459123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9898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685914" y="2186971"/>
            <a:ext cx="442652" cy="459123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9898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919446" y="2200428"/>
            <a:ext cx="442652" cy="459123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9898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075224" y="1755608"/>
            <a:ext cx="442652" cy="459123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9898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143442" y="2371711"/>
            <a:ext cx="442652" cy="459123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9898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4057113" y="358672"/>
            <a:ext cx="442652" cy="459123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9898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934997" y="889379"/>
            <a:ext cx="442652" cy="459123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9898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4278439" y="860912"/>
            <a:ext cx="442652" cy="459123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9898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434217" y="416092"/>
            <a:ext cx="442652" cy="459123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9898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502435" y="1032195"/>
            <a:ext cx="442652" cy="459123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9898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810473" y="1580513"/>
            <a:ext cx="442652" cy="459123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9898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688357" y="2111220"/>
            <a:ext cx="442652" cy="459123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9898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4031799" y="2082753"/>
            <a:ext cx="442652" cy="459123"/>
          </a:xfrm>
          <a:prstGeom prst="rect">
            <a:avLst/>
          </a:prstGeom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9898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187577" y="1637933"/>
            <a:ext cx="442652" cy="459123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9898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255795" y="2254036"/>
            <a:ext cx="442652" cy="459123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9898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5838840" y="1332160"/>
            <a:ext cx="442652" cy="459123"/>
          </a:xfrm>
          <a:prstGeom prst="rect">
            <a:avLst/>
          </a:prstGeom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9898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4716724" y="1862867"/>
            <a:ext cx="442652" cy="459123"/>
          </a:xfrm>
          <a:prstGeom prst="rect">
            <a:avLst/>
          </a:prstGeom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9898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6060166" y="1834400"/>
            <a:ext cx="442652" cy="459123"/>
          </a:xfrm>
          <a:prstGeom prst="rect">
            <a:avLst/>
          </a:prstGeom>
        </p:spPr>
      </p:pic>
      <p:pic>
        <p:nvPicPr>
          <p:cNvPr id="31" name="Picture 30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9898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5215944" y="1430524"/>
            <a:ext cx="442652" cy="459123"/>
          </a:xfrm>
          <a:prstGeom prst="rect">
            <a:avLst/>
          </a:prstGeom>
        </p:spPr>
      </p:pic>
      <p:pic>
        <p:nvPicPr>
          <p:cNvPr id="32" name="Picture 31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9898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5284162" y="2005683"/>
            <a:ext cx="442652" cy="459123"/>
          </a:xfrm>
          <a:prstGeom prst="rect">
            <a:avLst/>
          </a:prstGeom>
        </p:spPr>
      </p:pic>
      <p:pic>
        <p:nvPicPr>
          <p:cNvPr id="33" name="Picture 32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2046" b="98075" l="3815" r="95368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3857046" y="3665770"/>
            <a:ext cx="1340029" cy="3451592"/>
          </a:xfrm>
          <a:prstGeom prst="rect">
            <a:avLst/>
          </a:prstGeom>
        </p:spPr>
      </p:pic>
      <p:pic>
        <p:nvPicPr>
          <p:cNvPr id="34" name="Picture 33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2046" b="98075" l="3815" r="95368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963021" y="2290427"/>
            <a:ext cx="1340029" cy="3451592"/>
          </a:xfrm>
          <a:prstGeom prst="rect">
            <a:avLst/>
          </a:prstGeom>
        </p:spPr>
      </p:pic>
      <p:pic>
        <p:nvPicPr>
          <p:cNvPr id="35" name="Picture 34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2046" b="98075" l="3815" r="95368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5762538" y="2214442"/>
            <a:ext cx="1340029" cy="3451592"/>
          </a:xfrm>
          <a:prstGeom prst="rect">
            <a:avLst/>
          </a:prstGeom>
        </p:spPr>
      </p:pic>
      <p:pic>
        <p:nvPicPr>
          <p:cNvPr id="38" name="Picture 37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84799" y="1505733"/>
            <a:ext cx="1375243" cy="1695927"/>
          </a:xfrm>
          <a:prstGeom prst="rect">
            <a:avLst/>
          </a:prstGeom>
        </p:spPr>
      </p:pic>
      <p:sp>
        <p:nvSpPr>
          <p:cNvPr id="39" name="Rounded Rectangular Callout 38"/>
          <p:cNvSpPr/>
          <p:nvPr/>
        </p:nvSpPr>
        <p:spPr>
          <a:xfrm>
            <a:off x="4938050" y="382068"/>
            <a:ext cx="2577012" cy="988567"/>
          </a:xfrm>
          <a:prstGeom prst="wedgeRoundRectCallout">
            <a:avLst>
              <a:gd name="adj1" fmla="val 26816"/>
              <a:gd name="adj2" fmla="val 89355"/>
              <a:gd name="adj3" fmla="val 16667"/>
            </a:avLst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" name="TextBox 39"/>
          <p:cNvSpPr txBox="1"/>
          <p:nvPr/>
        </p:nvSpPr>
        <p:spPr>
          <a:xfrm>
            <a:off x="4844850" y="423087"/>
            <a:ext cx="273714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dirty="0" smtClean="0">
                <a:latin typeface="Comic Sans MS" panose="030F0702030302020204" pitchFamily="66" charset="0"/>
              </a:rPr>
              <a:t>I am going to count by 5s!</a:t>
            </a:r>
          </a:p>
          <a:p>
            <a:pPr algn="ctr"/>
            <a:r>
              <a:rPr lang="en-GB" sz="2000" dirty="0" smtClean="0">
                <a:latin typeface="Comic Sans MS" panose="030F0702030302020204" pitchFamily="66" charset="0"/>
              </a:rPr>
              <a:t>5, 10, 15, 20, 25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1169188" y="2120643"/>
            <a:ext cx="61714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There are 25 ducks.</a:t>
            </a:r>
            <a:endParaRPr lang="en-GB" sz="3200" dirty="0">
              <a:latin typeface="Comic Sans MS" panose="030F0702030302020204" pitchFamily="66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957914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1.11111E-6 L 0.10087 0.4419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035" y="22083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625 4.07407E-6 L 0.00764 0.3625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9" y="18125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7.40741E-7 L 0.14548 0.36875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274" y="18426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-4.44444E-6 L 0.02431 0.43149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15" y="21574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7.40741E-7 L 0.08698 0.34236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340" y="1710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1.48148E-6 L 0.15086 0.3493 " pathEditMode="relative" rAng="0" ptsTypes="AA">
                                      <p:cBhvr>
                                        <p:cTn id="24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535" y="17454"/>
                                    </p:animMotion>
                                  </p:childTnLst>
                                </p:cTn>
                              </p:par>
                              <p:par>
                                <p:cTn id="2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-4.81481E-6 L 0.0441 0.27454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05" y="13727"/>
                                    </p:animMotion>
                                  </p:childTnLst>
                                </p:cTn>
                              </p:par>
                              <p:par>
                                <p:cTn id="2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3.33333E-6 L 0.19861 0.27569 " pathEditMode="relative" rAng="0" ptsTypes="AA">
                                      <p:cBhvr>
                                        <p:cTn id="28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931" y="13773"/>
                                    </p:animMotion>
                                  </p:childTnLst>
                                </p:cTn>
                              </p:par>
                              <p:par>
                                <p:cTn id="29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1.85185E-6 L 0.07257 0.34074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628" y="17037"/>
                                    </p:animMotion>
                                  </p:childTnLst>
                                </p:cTn>
                              </p:par>
                              <p:par>
                                <p:cTn id="31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3.33333E-6 L 0.14445 0.25092 " pathEditMode="relative" rAng="0" ptsTypes="AA">
                                      <p:cBhvr>
                                        <p:cTn id="32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222" y="125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1.85185E-6 L 0.30625 0.44838 " pathEditMode="relative" rAng="0" ptsTypes="AA">
                                      <p:cBhvr>
                                        <p:cTn id="36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313" y="22407"/>
                                    </p:animMotion>
                                  </p:childTnLst>
                                </p:cTn>
                              </p:par>
                              <p:par>
                                <p:cTn id="3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469 -2.96296E-6 L 0.21719 0.37315 " pathEditMode="relative" rAng="0" ptsTypes="AA">
                                      <p:cBhvr>
                                        <p:cTn id="38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094" y="18657"/>
                                    </p:animMotion>
                                  </p:childTnLst>
                                </p:cTn>
                              </p:par>
                              <p:par>
                                <p:cTn id="39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2.22222E-6 L 0.35625 0.37315 " pathEditMode="relative" rAng="0" ptsTypes="AA">
                                      <p:cBhvr>
                                        <p:cTn id="40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812" y="18657"/>
                                    </p:animMotion>
                                  </p:childTnLst>
                                </p:cTn>
                              </p:par>
                              <p:par>
                                <p:cTn id="41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469 -1.48148E-6 L 0.23282 0.44213 " pathEditMode="relative" rAng="0" ptsTypes="AA">
                                      <p:cBhvr>
                                        <p:cTn id="42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406" y="22106"/>
                                    </p:animMotion>
                                  </p:childTnLst>
                                </p:cTn>
                              </p:par>
                              <p:par>
                                <p:cTn id="43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3.7037E-6 L 0.29601 0.34814 " pathEditMode="relative" rAng="0" ptsTypes="AA">
                                      <p:cBhvr>
                                        <p:cTn id="44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792" y="1740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1.11111E-6 L 0.33229 0.35139 " pathEditMode="relative" rAng="0" ptsTypes="AA">
                                      <p:cBhvr>
                                        <p:cTn id="48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615" y="17569"/>
                                    </p:animMotion>
                                  </p:childTnLst>
                                </p:cTn>
                              </p:par>
                              <p:par>
                                <p:cTn id="49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-3.7037E-6 L 0.24097 0.26968 " pathEditMode="relative" rAng="0" ptsTypes="AA">
                                      <p:cBhvr>
                                        <p:cTn id="50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049" y="13472"/>
                                    </p:animMotion>
                                  </p:childTnLst>
                                </p:cTn>
                              </p:par>
                              <p:par>
                                <p:cTn id="51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625 2.96296E-6 L 0.37969 0.27801 " pathEditMode="relative" rAng="0" ptsTypes="AA">
                                      <p:cBhvr>
                                        <p:cTn id="52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288" y="13889"/>
                                    </p:animMotion>
                                  </p:childTnLst>
                                </p:cTn>
                              </p:par>
                              <p:par>
                                <p:cTn id="53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-2.22222E-6 L 0.25677 0.33889 " pathEditMode="relative" rAng="0" ptsTypes="AA">
                                      <p:cBhvr>
                                        <p:cTn id="54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830" y="16944"/>
                                    </p:animMotion>
                                  </p:childTnLst>
                                </p:cTn>
                              </p:par>
                              <p:par>
                                <p:cTn id="5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2.96296E-6 L 0.3309 0.25301 " pathEditMode="relative" rAng="0" ptsTypes="AA">
                                      <p:cBhvr>
                                        <p:cTn id="56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545" y="1263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0.0125 L -0.09566 0.51875 " pathEditMode="relative" rAng="0" ptsTypes="AA">
                                      <p:cBhvr>
                                        <p:cTn id="60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792" y="25301"/>
                                    </p:animMotion>
                                  </p:childTnLst>
                                </p:cTn>
                              </p:par>
                              <p:par>
                                <p:cTn id="61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-2.59259E-6 L -0.19132 0.44167 " pathEditMode="relative" rAng="0" ptsTypes="AA">
                                      <p:cBhvr>
                                        <p:cTn id="62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566" y="22083"/>
                                    </p:animMotion>
                                  </p:childTnLst>
                                </p:cTn>
                              </p:par>
                              <p:par>
                                <p:cTn id="63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0.00416 L -0.04844 0.44375 " pathEditMode="relative" rAng="0" ptsTypes="AA">
                                      <p:cBhvr>
                                        <p:cTn id="64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431" y="21968"/>
                                    </p:animMotion>
                                  </p:childTnLst>
                                </p:cTn>
                              </p:par>
                              <p:par>
                                <p:cTn id="6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1.85185E-6 L -0.17639 0.51273 " pathEditMode="relative" rAng="0" ptsTypes="AA">
                                      <p:cBhvr>
                                        <p:cTn id="66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819" y="25625"/>
                                    </p:animMotion>
                                  </p:childTnLst>
                                </p:cTn>
                              </p:par>
                              <p:par>
                                <p:cTn id="6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4.07407E-6 L -0.1092 0.42291 " pathEditMode="relative" rAng="0" ptsTypes="AA">
                                      <p:cBhvr>
                                        <p:cTn id="68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469" y="2113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 animBg="1"/>
      <p:bldP spid="40" grpId="0"/>
      <p:bldP spid="4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32034" y="364505"/>
            <a:ext cx="747045" cy="74704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494553" y="479912"/>
            <a:ext cx="23354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Have a think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3091" y="1316270"/>
            <a:ext cx="5182049" cy="5218628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3933421" y="1312771"/>
            <a:ext cx="505151" cy="518911"/>
          </a:xfrm>
          <a:prstGeom prst="rect">
            <a:avLst/>
          </a:prstGeom>
          <a:solidFill>
            <a:schemeClr val="accent1">
              <a:lumMod val="75000"/>
              <a:alpha val="5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1793993" y="3920458"/>
            <a:ext cx="5298825" cy="261443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/>
          <p:cNvSpPr/>
          <p:nvPr/>
        </p:nvSpPr>
        <p:spPr>
          <a:xfrm>
            <a:off x="6509182" y="1323355"/>
            <a:ext cx="505151" cy="518911"/>
          </a:xfrm>
          <a:prstGeom prst="rect">
            <a:avLst/>
          </a:prstGeom>
          <a:solidFill>
            <a:schemeClr val="accent1">
              <a:lumMod val="75000"/>
              <a:alpha val="5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/>
          <p:cNvSpPr/>
          <p:nvPr/>
        </p:nvSpPr>
        <p:spPr>
          <a:xfrm>
            <a:off x="3933421" y="1837715"/>
            <a:ext cx="505151" cy="518911"/>
          </a:xfrm>
          <a:prstGeom prst="rect">
            <a:avLst/>
          </a:prstGeom>
          <a:solidFill>
            <a:schemeClr val="accent1">
              <a:lumMod val="75000"/>
              <a:alpha val="5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6499536" y="1837716"/>
            <a:ext cx="505151" cy="518911"/>
          </a:xfrm>
          <a:prstGeom prst="rect">
            <a:avLst/>
          </a:prstGeom>
          <a:solidFill>
            <a:schemeClr val="accent1">
              <a:lumMod val="75000"/>
              <a:alpha val="5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11"/>
          <p:cNvSpPr/>
          <p:nvPr/>
        </p:nvSpPr>
        <p:spPr>
          <a:xfrm>
            <a:off x="3933421" y="2352879"/>
            <a:ext cx="505151" cy="518911"/>
          </a:xfrm>
          <a:prstGeom prst="rect">
            <a:avLst/>
          </a:prstGeom>
          <a:solidFill>
            <a:schemeClr val="accent1">
              <a:lumMod val="75000"/>
              <a:alpha val="5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Rectangle 12"/>
          <p:cNvSpPr/>
          <p:nvPr/>
        </p:nvSpPr>
        <p:spPr>
          <a:xfrm>
            <a:off x="6505082" y="2331252"/>
            <a:ext cx="505151" cy="518911"/>
          </a:xfrm>
          <a:prstGeom prst="rect">
            <a:avLst/>
          </a:prstGeom>
          <a:solidFill>
            <a:schemeClr val="accent1">
              <a:lumMod val="75000"/>
              <a:alpha val="5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ectangle 13"/>
          <p:cNvSpPr/>
          <p:nvPr/>
        </p:nvSpPr>
        <p:spPr>
          <a:xfrm>
            <a:off x="3933421" y="2863557"/>
            <a:ext cx="505151" cy="518911"/>
          </a:xfrm>
          <a:prstGeom prst="rect">
            <a:avLst/>
          </a:prstGeom>
          <a:solidFill>
            <a:schemeClr val="accent1">
              <a:lumMod val="75000"/>
              <a:alpha val="5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ctangle 14"/>
          <p:cNvSpPr/>
          <p:nvPr/>
        </p:nvSpPr>
        <p:spPr>
          <a:xfrm>
            <a:off x="6505082" y="2859468"/>
            <a:ext cx="505151" cy="518911"/>
          </a:xfrm>
          <a:prstGeom prst="rect">
            <a:avLst/>
          </a:prstGeom>
          <a:solidFill>
            <a:schemeClr val="accent1">
              <a:lumMod val="75000"/>
              <a:alpha val="5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Rectangle 15"/>
          <p:cNvSpPr/>
          <p:nvPr/>
        </p:nvSpPr>
        <p:spPr>
          <a:xfrm>
            <a:off x="3933421" y="3375692"/>
            <a:ext cx="505151" cy="518911"/>
          </a:xfrm>
          <a:prstGeom prst="rect">
            <a:avLst/>
          </a:prstGeom>
          <a:solidFill>
            <a:schemeClr val="accent1">
              <a:lumMod val="75000"/>
              <a:alpha val="5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TextBox 16"/>
          <p:cNvSpPr txBox="1"/>
          <p:nvPr/>
        </p:nvSpPr>
        <p:spPr>
          <a:xfrm>
            <a:off x="1654341" y="4157947"/>
            <a:ext cx="53894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latin typeface="Comic Sans MS" panose="030F0702030302020204" pitchFamily="66" charset="0"/>
              </a:rPr>
              <a:t>There are 5 pears in each bag.</a:t>
            </a:r>
            <a:endParaRPr lang="en-GB" sz="2800" dirty="0">
              <a:latin typeface="Comic Sans MS" panose="030F0702030302020204" pitchFamily="66" charset="0"/>
            </a:endParaRPr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7782" y="2517099"/>
            <a:ext cx="752730" cy="915616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2556" y="1400529"/>
            <a:ext cx="752730" cy="915616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2262" y="434606"/>
            <a:ext cx="752730" cy="915616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38405" y="364505"/>
            <a:ext cx="752730" cy="915616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1228" y="360864"/>
            <a:ext cx="752730" cy="915616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45373" y="350989"/>
            <a:ext cx="752730" cy="915616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63586" y="420295"/>
            <a:ext cx="752730" cy="915616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316880">
            <a:off x="7167494" y="1233148"/>
            <a:ext cx="752730" cy="915616"/>
          </a:xfrm>
          <a:prstGeom prst="rect">
            <a:avLst/>
          </a:prstGeom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86305" y="2251611"/>
            <a:ext cx="752730" cy="915616"/>
          </a:xfrm>
          <a:prstGeom prst="rect">
            <a:avLst/>
          </a:prstGeom>
        </p:spPr>
      </p:pic>
      <p:sp>
        <p:nvSpPr>
          <p:cNvPr id="27" name="TextBox 26"/>
          <p:cNvSpPr txBox="1"/>
          <p:nvPr/>
        </p:nvSpPr>
        <p:spPr>
          <a:xfrm>
            <a:off x="2438655" y="4677885"/>
            <a:ext cx="38208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latin typeface="Comic Sans MS" panose="030F0702030302020204" pitchFamily="66" charset="0"/>
              </a:rPr>
              <a:t>There are </a:t>
            </a:r>
            <a:r>
              <a:rPr lang="en-GB" sz="2800" dirty="0">
                <a:latin typeface="Comic Sans MS" panose="030F0702030302020204" pitchFamily="66" charset="0"/>
              </a:rPr>
              <a:t>9</a:t>
            </a:r>
            <a:r>
              <a:rPr lang="en-GB" sz="2800" dirty="0" smtClean="0">
                <a:latin typeface="Comic Sans MS" panose="030F0702030302020204" pitchFamily="66" charset="0"/>
              </a:rPr>
              <a:t> bags.</a:t>
            </a:r>
            <a:endParaRPr lang="en-GB" sz="2800" dirty="0">
              <a:latin typeface="Comic Sans MS" panose="030F0702030302020204" pitchFamily="66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819614" y="5339929"/>
            <a:ext cx="7010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latin typeface="Comic Sans MS" panose="030F0702030302020204" pitchFamily="66" charset="0"/>
              </a:rPr>
              <a:t>There are 45 pears.</a:t>
            </a:r>
            <a:endParaRPr lang="en-GB" sz="2800" dirty="0">
              <a:latin typeface="Comic Sans MS" panose="030F0702030302020204" pitchFamily="66" charset="0"/>
            </a:endParaRPr>
          </a:p>
        </p:txBody>
      </p:sp>
      <p:sp>
        <p:nvSpPr>
          <p:cNvPr id="2" name="Rounded Rectangle 1"/>
          <p:cNvSpPr/>
          <p:nvPr/>
        </p:nvSpPr>
        <p:spPr>
          <a:xfrm>
            <a:off x="4389324" y="5354991"/>
            <a:ext cx="540355" cy="4880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955274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" dur="500" tmFilter="0, 0; .2, .5; .8, .5; 1, 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5" dur="250" autoRev="1" fill="hold"/>
                                        <p:tgtEl>
                                          <p:spTgt spid="1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4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500" tmFilter="0, 0; .2, .5; .8, .5; 1, 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2" dur="250" autoRev="1" fill="hold"/>
                                        <p:tgtEl>
                                          <p:spTgt spid="1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8" dur="500" tmFilter="0, 0; .2, .5; .8, .5; 1, 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9" dur="250" autoRev="1" fill="hold"/>
                                        <p:tgtEl>
                                          <p:spTgt spid="2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6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5" dur="500" tmFilter="0, 0; .2, .5; .8, .5; 1, 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6" dur="250" autoRev="1" fill="hold"/>
                                        <p:tgtEl>
                                          <p:spTgt spid="2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2" dur="500" tmFilter="0, 0; .2, .5; .8, .5; 1, 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3" dur="250" autoRev="1" fill="hold"/>
                                        <p:tgtEl>
                                          <p:spTgt spid="2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7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9" dur="500" tmFilter="0, 0; .2, .5; .8, .5; 1, 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0" dur="250" autoRev="1" fill="hold"/>
                                        <p:tgtEl>
                                          <p:spTgt spid="2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6" dur="500" tmFilter="0, 0; .2, .5; .8, .5; 1, 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7" dur="250" autoRev="1" fill="hold"/>
                                        <p:tgtEl>
                                          <p:spTgt spid="2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3" dur="500" tmFilter="0, 0; .2, .5; .8, .5; 1, 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4" dur="250" autoRev="1" fill="hold"/>
                                        <p:tgtEl>
                                          <p:spTgt spid="2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0" dur="500" tmFilter="0, 0; .2, .5; .8, .5; 1, 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1" dur="250" autoRev="1" fill="hold"/>
                                        <p:tgtEl>
                                          <p:spTgt spid="2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0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/>
      <p:bldP spid="27" grpId="0"/>
      <p:bldP spid="28" grpId="0"/>
      <p:bldP spid="2" grpId="0" animBg="1"/>
      <p:bldP spid="2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1886" y="4651725"/>
            <a:ext cx="7244600" cy="1155118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9597" y="2544747"/>
            <a:ext cx="1043516" cy="97155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7470" y="2544747"/>
            <a:ext cx="1043516" cy="97155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5343" y="2544747"/>
            <a:ext cx="1043516" cy="97155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73217" y="2544747"/>
            <a:ext cx="1043516" cy="971550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598" y="3580646"/>
            <a:ext cx="1043516" cy="971550"/>
          </a:xfrm>
          <a:prstGeom prst="rect">
            <a:avLst/>
          </a:prstGeom>
        </p:spPr>
      </p:pic>
      <p:sp>
        <p:nvSpPr>
          <p:cNvPr id="12" name="Oval 11"/>
          <p:cNvSpPr/>
          <p:nvPr/>
        </p:nvSpPr>
        <p:spPr>
          <a:xfrm>
            <a:off x="3377548" y="5200008"/>
            <a:ext cx="468000" cy="468000"/>
          </a:xfrm>
          <a:prstGeom prst="ellipse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Oval 12"/>
          <p:cNvSpPr/>
          <p:nvPr/>
        </p:nvSpPr>
        <p:spPr>
          <a:xfrm>
            <a:off x="3950867" y="5200008"/>
            <a:ext cx="468000" cy="468000"/>
          </a:xfrm>
          <a:prstGeom prst="ellipse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5363" y="3580646"/>
            <a:ext cx="1043516" cy="971550"/>
          </a:xfrm>
          <a:prstGeom prst="rect">
            <a:avLst/>
          </a:prstGeom>
        </p:spPr>
      </p:pic>
      <p:sp>
        <p:nvSpPr>
          <p:cNvPr id="15" name="Oval 14"/>
          <p:cNvSpPr/>
          <p:nvPr/>
        </p:nvSpPr>
        <p:spPr>
          <a:xfrm>
            <a:off x="4524186" y="5200008"/>
            <a:ext cx="468000" cy="468000"/>
          </a:xfrm>
          <a:prstGeom prst="ellipse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8128" y="3580646"/>
            <a:ext cx="1043516" cy="971550"/>
          </a:xfrm>
          <a:prstGeom prst="rect">
            <a:avLst/>
          </a:prstGeom>
        </p:spPr>
      </p:pic>
      <p:sp>
        <p:nvSpPr>
          <p:cNvPr id="17" name="Oval 16"/>
          <p:cNvSpPr/>
          <p:nvPr/>
        </p:nvSpPr>
        <p:spPr>
          <a:xfrm>
            <a:off x="5111793" y="5214296"/>
            <a:ext cx="468000" cy="468000"/>
          </a:xfrm>
          <a:prstGeom prst="ellipse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20893" y="3580646"/>
            <a:ext cx="1043516" cy="971550"/>
          </a:xfrm>
          <a:prstGeom prst="rect">
            <a:avLst/>
          </a:prstGeom>
        </p:spPr>
      </p:pic>
      <p:sp>
        <p:nvSpPr>
          <p:cNvPr id="19" name="Oval 18"/>
          <p:cNvSpPr/>
          <p:nvPr/>
        </p:nvSpPr>
        <p:spPr>
          <a:xfrm>
            <a:off x="5670824" y="5214296"/>
            <a:ext cx="468000" cy="468000"/>
          </a:xfrm>
          <a:prstGeom prst="ellipse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63658" y="3580646"/>
            <a:ext cx="1043516" cy="971550"/>
          </a:xfrm>
          <a:prstGeom prst="rect">
            <a:avLst/>
          </a:prstGeom>
        </p:spPr>
      </p:pic>
      <p:sp>
        <p:nvSpPr>
          <p:cNvPr id="21" name="Oval 20"/>
          <p:cNvSpPr/>
          <p:nvPr/>
        </p:nvSpPr>
        <p:spPr>
          <a:xfrm>
            <a:off x="6244143" y="5214296"/>
            <a:ext cx="468000" cy="468000"/>
          </a:xfrm>
          <a:prstGeom prst="ellipse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2" name="Picture 2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06424" y="3580646"/>
            <a:ext cx="1043516" cy="971550"/>
          </a:xfrm>
          <a:prstGeom prst="rect">
            <a:avLst/>
          </a:prstGeom>
        </p:spPr>
      </p:pic>
      <p:sp>
        <p:nvSpPr>
          <p:cNvPr id="23" name="Oval 22"/>
          <p:cNvSpPr/>
          <p:nvPr/>
        </p:nvSpPr>
        <p:spPr>
          <a:xfrm>
            <a:off x="6831751" y="5214296"/>
            <a:ext cx="468000" cy="468000"/>
          </a:xfrm>
          <a:prstGeom prst="ellipse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TextBox 23"/>
          <p:cNvSpPr txBox="1"/>
          <p:nvPr/>
        </p:nvSpPr>
        <p:spPr>
          <a:xfrm>
            <a:off x="1087469" y="1458342"/>
            <a:ext cx="617143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Can you count on in 5s,</a:t>
            </a:r>
          </a:p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starting at 20?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cxnSp>
        <p:nvCxnSpPr>
          <p:cNvPr id="25" name="Straight Connector 24"/>
          <p:cNvCxnSpPr/>
          <p:nvPr/>
        </p:nvCxnSpPr>
        <p:spPr>
          <a:xfrm>
            <a:off x="667512" y="3481117"/>
            <a:ext cx="7525512" cy="3518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34829692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  <p:bldP spid="15" grpId="0" animBg="1"/>
      <p:bldP spid="17" grpId="0" animBg="1"/>
      <p:bldP spid="19" grpId="0" animBg="1"/>
      <p:bldP spid="21" grpId="0" animBg="1"/>
      <p:bldP spid="2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079" y="2277453"/>
            <a:ext cx="7244600" cy="1155118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6054" y="1124584"/>
            <a:ext cx="1063283" cy="1154995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77173" y="1124584"/>
            <a:ext cx="1063283" cy="115499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8292" y="1124584"/>
            <a:ext cx="1063283" cy="115499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9411" y="1124584"/>
            <a:ext cx="1063283" cy="115499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60530" y="1124584"/>
            <a:ext cx="1063283" cy="115499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21649" y="1124584"/>
            <a:ext cx="1063283" cy="1154995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13818" y="3828020"/>
            <a:ext cx="3302831" cy="2316678"/>
          </a:xfrm>
          <a:prstGeom prst="rect">
            <a:avLst/>
          </a:prstGeom>
        </p:spPr>
      </p:pic>
      <p:sp>
        <p:nvSpPr>
          <p:cNvPr id="10" name="Minus 9"/>
          <p:cNvSpPr/>
          <p:nvPr/>
        </p:nvSpPr>
        <p:spPr>
          <a:xfrm>
            <a:off x="2787132" y="5409839"/>
            <a:ext cx="2925469" cy="181499"/>
          </a:xfrm>
          <a:prstGeom prst="mathMinus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Minus 10"/>
          <p:cNvSpPr/>
          <p:nvPr/>
        </p:nvSpPr>
        <p:spPr>
          <a:xfrm>
            <a:off x="2812028" y="5118947"/>
            <a:ext cx="2925469" cy="181499"/>
          </a:xfrm>
          <a:prstGeom prst="mathMinus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Minus 11"/>
          <p:cNvSpPr/>
          <p:nvPr/>
        </p:nvSpPr>
        <p:spPr>
          <a:xfrm>
            <a:off x="2812028" y="4899354"/>
            <a:ext cx="2925469" cy="181499"/>
          </a:xfrm>
          <a:prstGeom prst="mathMinus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Minus 12"/>
          <p:cNvSpPr/>
          <p:nvPr/>
        </p:nvSpPr>
        <p:spPr>
          <a:xfrm>
            <a:off x="2839926" y="4688768"/>
            <a:ext cx="2925469" cy="181499"/>
          </a:xfrm>
          <a:prstGeom prst="mathMinus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TextBox 13"/>
          <p:cNvSpPr txBox="1"/>
          <p:nvPr/>
        </p:nvSpPr>
        <p:spPr>
          <a:xfrm>
            <a:off x="1188386" y="341803"/>
            <a:ext cx="61714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How many pencils?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941120" y="3407569"/>
            <a:ext cx="61714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How many chocolates?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332938" y="378405"/>
            <a:ext cx="661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chemeClr val="accent1"/>
                </a:solidFill>
                <a:latin typeface="Comic Sans MS" panose="030F0702030302020204" pitchFamily="66" charset="0"/>
              </a:rPr>
              <a:t>3</a:t>
            </a:r>
            <a:r>
              <a:rPr lang="en-GB" sz="2800" dirty="0" smtClean="0">
                <a:solidFill>
                  <a:schemeClr val="accent1"/>
                </a:solidFill>
                <a:latin typeface="Comic Sans MS" panose="030F0702030302020204" pitchFamily="66" charset="0"/>
              </a:rPr>
              <a:t>0</a:t>
            </a:r>
            <a:endParaRPr lang="en-GB" sz="2800" dirty="0">
              <a:solidFill>
                <a:schemeClr val="accent1"/>
              </a:solidFill>
              <a:latin typeface="Comic Sans MS" panose="030F0702030302020204" pitchFamily="66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332937" y="3472628"/>
            <a:ext cx="661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olidFill>
                  <a:schemeClr val="accent1"/>
                </a:solidFill>
                <a:latin typeface="Comic Sans MS" panose="030F0702030302020204" pitchFamily="66" charset="0"/>
              </a:rPr>
              <a:t>20</a:t>
            </a:r>
            <a:endParaRPr lang="en-GB" sz="2800" dirty="0">
              <a:solidFill>
                <a:schemeClr val="accent1"/>
              </a:solidFill>
              <a:latin typeface="Comic Sans MS" panose="030F0702030302020204" pitchFamily="66" charset="0"/>
            </a:endParaRPr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412874" y="4292183"/>
            <a:ext cx="747045" cy="747045"/>
          </a:xfrm>
          <a:prstGeom prst="rect">
            <a:avLst/>
          </a:prstGeom>
        </p:spPr>
      </p:pic>
      <p:sp>
        <p:nvSpPr>
          <p:cNvPr id="20" name="TextBox 19"/>
          <p:cNvSpPr txBox="1"/>
          <p:nvPr/>
        </p:nvSpPr>
        <p:spPr>
          <a:xfrm>
            <a:off x="5475393" y="4434872"/>
            <a:ext cx="23354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Have a think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899055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2" grpId="0" animBg="1"/>
      <p:bldP spid="13" grpId="0" animBg="1"/>
      <p:bldP spid="15" grpId="0"/>
      <p:bldP spid="16" grpId="0"/>
      <p:bldP spid="1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0703" y="1406871"/>
            <a:ext cx="5182049" cy="5218628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1691605" y="4014787"/>
            <a:ext cx="5298825" cy="258213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Rectangle 3"/>
          <p:cNvSpPr/>
          <p:nvPr/>
        </p:nvSpPr>
        <p:spPr>
          <a:xfrm>
            <a:off x="3822112" y="1427626"/>
            <a:ext cx="505151" cy="518911"/>
          </a:xfrm>
          <a:prstGeom prst="rect">
            <a:avLst/>
          </a:prstGeom>
          <a:solidFill>
            <a:schemeClr val="accent1">
              <a:lumMod val="75000"/>
              <a:alpha val="5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/>
        </p:nvSpPr>
        <p:spPr>
          <a:xfrm>
            <a:off x="6402694" y="1427626"/>
            <a:ext cx="505151" cy="518911"/>
          </a:xfrm>
          <a:prstGeom prst="rect">
            <a:avLst/>
          </a:prstGeom>
          <a:solidFill>
            <a:schemeClr val="accent1">
              <a:lumMod val="75000"/>
              <a:alpha val="5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3837365" y="1939940"/>
            <a:ext cx="505151" cy="518911"/>
          </a:xfrm>
          <a:prstGeom prst="rect">
            <a:avLst/>
          </a:prstGeom>
          <a:solidFill>
            <a:schemeClr val="accent1">
              <a:lumMod val="75000"/>
              <a:alpha val="5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6413195" y="1933501"/>
            <a:ext cx="505151" cy="518911"/>
          </a:xfrm>
          <a:prstGeom prst="rect">
            <a:avLst/>
          </a:prstGeom>
          <a:solidFill>
            <a:schemeClr val="accent1">
              <a:lumMod val="75000"/>
              <a:alpha val="5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195" y="4417681"/>
            <a:ext cx="2838154" cy="1456919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80530" y="4392805"/>
            <a:ext cx="2838154" cy="1456919"/>
          </a:xfrm>
          <a:prstGeom prst="rect">
            <a:avLst/>
          </a:prstGeom>
        </p:spPr>
      </p:pic>
      <p:cxnSp>
        <p:nvCxnSpPr>
          <p:cNvPr id="10" name="Straight Connector 9"/>
          <p:cNvCxnSpPr/>
          <p:nvPr/>
        </p:nvCxnSpPr>
        <p:spPr>
          <a:xfrm flipH="1">
            <a:off x="4423377" y="4745023"/>
            <a:ext cx="3048983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H="1">
            <a:off x="4423378" y="5005601"/>
            <a:ext cx="3048983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H="1">
            <a:off x="1025704" y="4745023"/>
            <a:ext cx="3048983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H="1">
            <a:off x="1025703" y="5051615"/>
            <a:ext cx="3048983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1255300" y="353379"/>
            <a:ext cx="617143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How many juice boxes did the children drink?</a:t>
            </a:r>
            <a:endParaRPr lang="en-GB" sz="3200" dirty="0">
              <a:latin typeface="Comic Sans MS" panose="030F0702030302020204" pitchFamily="66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6880885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4" grpId="1" animBg="1"/>
      <p:bldP spid="5" grpId="0" animBg="1"/>
      <p:bldP spid="5" grpId="1" animBg="1"/>
      <p:bldP spid="6" grpId="0" animBg="1"/>
      <p:bldP spid="6" grpId="1" animBg="1"/>
      <p:bldP spid="7" grpId="0" animBg="1"/>
      <p:bldP spid="7" grpId="1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0703" y="1406871"/>
            <a:ext cx="5182049" cy="5218628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1691605" y="4014787"/>
            <a:ext cx="5298825" cy="258213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3837438" y="1938032"/>
            <a:ext cx="505151" cy="518911"/>
          </a:xfrm>
          <a:prstGeom prst="rect">
            <a:avLst/>
          </a:prstGeom>
          <a:solidFill>
            <a:schemeClr val="accent1">
              <a:lumMod val="75000"/>
              <a:alpha val="5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6413195" y="1933501"/>
            <a:ext cx="505151" cy="518911"/>
          </a:xfrm>
          <a:prstGeom prst="rect">
            <a:avLst/>
          </a:prstGeom>
          <a:solidFill>
            <a:schemeClr val="accent1">
              <a:lumMod val="75000"/>
              <a:alpha val="5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3835477" y="2437284"/>
            <a:ext cx="505151" cy="518911"/>
          </a:xfrm>
          <a:prstGeom prst="rect">
            <a:avLst/>
          </a:prstGeom>
          <a:solidFill>
            <a:srgbClr val="FF0000">
              <a:alpha val="53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/>
          <p:cNvSpPr/>
          <p:nvPr/>
        </p:nvSpPr>
        <p:spPr>
          <a:xfrm>
            <a:off x="6412214" y="2437284"/>
            <a:ext cx="505151" cy="518911"/>
          </a:xfrm>
          <a:prstGeom prst="rect">
            <a:avLst/>
          </a:prstGeom>
          <a:solidFill>
            <a:schemeClr val="accent1">
              <a:lumMod val="75000"/>
              <a:alpha val="5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/>
          <p:cNvSpPr/>
          <p:nvPr/>
        </p:nvSpPr>
        <p:spPr>
          <a:xfrm>
            <a:off x="3835471" y="2949935"/>
            <a:ext cx="505151" cy="518911"/>
          </a:xfrm>
          <a:prstGeom prst="rect">
            <a:avLst/>
          </a:prstGeom>
          <a:solidFill>
            <a:schemeClr val="accent1">
              <a:lumMod val="75000"/>
              <a:alpha val="5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6408427" y="2943159"/>
            <a:ext cx="505151" cy="518911"/>
          </a:xfrm>
          <a:prstGeom prst="rect">
            <a:avLst/>
          </a:prstGeom>
          <a:solidFill>
            <a:schemeClr val="accent1">
              <a:lumMod val="75000"/>
              <a:alpha val="5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11"/>
          <p:cNvSpPr/>
          <p:nvPr/>
        </p:nvSpPr>
        <p:spPr>
          <a:xfrm>
            <a:off x="3825010" y="3475313"/>
            <a:ext cx="505151" cy="518911"/>
          </a:xfrm>
          <a:prstGeom prst="rect">
            <a:avLst/>
          </a:prstGeom>
          <a:solidFill>
            <a:schemeClr val="accent1">
              <a:lumMod val="75000"/>
              <a:alpha val="5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Rectangle 12"/>
          <p:cNvSpPr/>
          <p:nvPr/>
        </p:nvSpPr>
        <p:spPr>
          <a:xfrm>
            <a:off x="6415712" y="3468009"/>
            <a:ext cx="505151" cy="518911"/>
          </a:xfrm>
          <a:prstGeom prst="rect">
            <a:avLst/>
          </a:prstGeom>
          <a:solidFill>
            <a:srgbClr val="FF0000">
              <a:alpha val="53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15990752"/>
              </p:ext>
            </p:extLst>
          </p:nvPr>
        </p:nvGraphicFramePr>
        <p:xfrm>
          <a:off x="1760703" y="4950222"/>
          <a:ext cx="5134576" cy="5791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41822">
                  <a:extLst>
                    <a:ext uri="{9D8B030D-6E8A-4147-A177-3AD203B41FA5}">
                      <a16:colId xmlns:a16="http://schemas.microsoft.com/office/drawing/2014/main" val="292207331"/>
                    </a:ext>
                  </a:extLst>
                </a:gridCol>
                <a:gridCol w="641822">
                  <a:extLst>
                    <a:ext uri="{9D8B030D-6E8A-4147-A177-3AD203B41FA5}">
                      <a16:colId xmlns:a16="http://schemas.microsoft.com/office/drawing/2014/main" val="76412928"/>
                    </a:ext>
                  </a:extLst>
                </a:gridCol>
                <a:gridCol w="641822">
                  <a:extLst>
                    <a:ext uri="{9D8B030D-6E8A-4147-A177-3AD203B41FA5}">
                      <a16:colId xmlns:a16="http://schemas.microsoft.com/office/drawing/2014/main" val="1252832007"/>
                    </a:ext>
                  </a:extLst>
                </a:gridCol>
                <a:gridCol w="641822">
                  <a:extLst>
                    <a:ext uri="{9D8B030D-6E8A-4147-A177-3AD203B41FA5}">
                      <a16:colId xmlns:a16="http://schemas.microsoft.com/office/drawing/2014/main" val="952061380"/>
                    </a:ext>
                  </a:extLst>
                </a:gridCol>
                <a:gridCol w="641822">
                  <a:extLst>
                    <a:ext uri="{9D8B030D-6E8A-4147-A177-3AD203B41FA5}">
                      <a16:colId xmlns:a16="http://schemas.microsoft.com/office/drawing/2014/main" val="3686423306"/>
                    </a:ext>
                  </a:extLst>
                </a:gridCol>
                <a:gridCol w="641822">
                  <a:extLst>
                    <a:ext uri="{9D8B030D-6E8A-4147-A177-3AD203B41FA5}">
                      <a16:colId xmlns:a16="http://schemas.microsoft.com/office/drawing/2014/main" val="3824829607"/>
                    </a:ext>
                  </a:extLst>
                </a:gridCol>
                <a:gridCol w="641822">
                  <a:extLst>
                    <a:ext uri="{9D8B030D-6E8A-4147-A177-3AD203B41FA5}">
                      <a16:colId xmlns:a16="http://schemas.microsoft.com/office/drawing/2014/main" val="822899210"/>
                    </a:ext>
                  </a:extLst>
                </a:gridCol>
                <a:gridCol w="641822">
                  <a:extLst>
                    <a:ext uri="{9D8B030D-6E8A-4147-A177-3AD203B41FA5}">
                      <a16:colId xmlns:a16="http://schemas.microsoft.com/office/drawing/2014/main" val="281117486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3200" dirty="0" smtClean="0">
                          <a:latin typeface="KG Primary Penmanship" panose="02000506000000020003" pitchFamily="2" charset="0"/>
                        </a:rPr>
                        <a:t>15</a:t>
                      </a:r>
                      <a:endParaRPr lang="en-GB" sz="3200" dirty="0">
                        <a:latin typeface="KG Primary Penmanship" panose="02000506000000020003" pitchFamily="2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 smtClean="0">
                          <a:latin typeface="KG Primary Penmanship" panose="02000506000000020003" pitchFamily="2" charset="0"/>
                        </a:rPr>
                        <a:t>20</a:t>
                      </a:r>
                      <a:endParaRPr lang="en-GB" sz="3200" dirty="0">
                        <a:latin typeface="KG Primary Penmanship" panose="02000506000000020003" pitchFamily="2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 smtClean="0">
                          <a:solidFill>
                            <a:srgbClr val="FF0000"/>
                          </a:solidFill>
                          <a:latin typeface="KG Primary Penmanship" panose="02000506000000020003" pitchFamily="2" charset="0"/>
                        </a:rPr>
                        <a:t>?</a:t>
                      </a:r>
                      <a:endParaRPr lang="en-GB" sz="3200" dirty="0">
                        <a:solidFill>
                          <a:srgbClr val="FF0000"/>
                        </a:solidFill>
                        <a:latin typeface="KG Primary Penmanship" panose="02000506000000020003" pitchFamily="2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0" dirty="0" smtClean="0">
                          <a:solidFill>
                            <a:schemeClr val="tx1"/>
                          </a:solidFill>
                          <a:latin typeface="KG Primary Penmanship" panose="02000506000000020003" pitchFamily="2" charset="0"/>
                        </a:rPr>
                        <a:t>30</a:t>
                      </a:r>
                      <a:endParaRPr lang="en-GB" sz="3200" b="0" dirty="0">
                        <a:solidFill>
                          <a:schemeClr val="tx1"/>
                        </a:solidFill>
                        <a:latin typeface="KG Primary Penmanship" panose="02000506000000020003" pitchFamily="2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 smtClean="0">
                          <a:latin typeface="KG Primary Penmanship" panose="02000506000000020003" pitchFamily="2" charset="0"/>
                        </a:rPr>
                        <a:t>35</a:t>
                      </a:r>
                      <a:endParaRPr lang="en-GB" sz="3200" dirty="0">
                        <a:latin typeface="KG Primary Penmanship" panose="02000506000000020003" pitchFamily="2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 smtClean="0">
                          <a:latin typeface="KG Primary Penmanship" panose="02000506000000020003" pitchFamily="2" charset="0"/>
                        </a:rPr>
                        <a:t>40</a:t>
                      </a:r>
                      <a:endParaRPr lang="en-GB" sz="3200" dirty="0">
                        <a:latin typeface="KG Primary Penmanship" panose="02000506000000020003" pitchFamily="2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 smtClean="0">
                          <a:latin typeface="KG Primary Penmanship" panose="02000506000000020003" pitchFamily="2" charset="0"/>
                        </a:rPr>
                        <a:t>45</a:t>
                      </a:r>
                      <a:endParaRPr lang="en-GB" sz="3200" dirty="0">
                        <a:latin typeface="KG Primary Penmanship" panose="02000506000000020003" pitchFamily="2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 smtClean="0">
                          <a:solidFill>
                            <a:srgbClr val="FF0000"/>
                          </a:solidFill>
                          <a:latin typeface="KG Primary Penmanship" panose="02000506000000020003" pitchFamily="2" charset="0"/>
                        </a:rPr>
                        <a:t>?</a:t>
                      </a:r>
                      <a:endParaRPr lang="en-GB" sz="3200" dirty="0">
                        <a:solidFill>
                          <a:srgbClr val="FF0000"/>
                        </a:solidFill>
                        <a:latin typeface="KG Primary Penmanship" panose="02000506000000020003" pitchFamily="2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377866355"/>
                  </a:ext>
                </a:extLst>
              </a:tr>
            </a:tbl>
          </a:graphicData>
        </a:graphic>
      </p:graphicFrame>
      <p:sp>
        <p:nvSpPr>
          <p:cNvPr id="15" name="Rectangle 14"/>
          <p:cNvSpPr/>
          <p:nvPr/>
        </p:nvSpPr>
        <p:spPr>
          <a:xfrm>
            <a:off x="3096441" y="4998910"/>
            <a:ext cx="443345" cy="47112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TextBox 15"/>
          <p:cNvSpPr txBox="1"/>
          <p:nvPr/>
        </p:nvSpPr>
        <p:spPr>
          <a:xfrm>
            <a:off x="3096441" y="4940662"/>
            <a:ext cx="56803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>
                <a:solidFill>
                  <a:srgbClr val="FF0000"/>
                </a:solidFill>
                <a:latin typeface="KG Primary Penmanship" panose="02000506000000020003" pitchFamily="2" charset="0"/>
              </a:rPr>
              <a:t>25</a:t>
            </a:r>
            <a:endParaRPr lang="en-GB" sz="3200" dirty="0">
              <a:solidFill>
                <a:srgbClr val="FF0000"/>
              </a:solidFill>
              <a:latin typeface="KG Primary Penmanship" panose="02000506000000020003" pitchFamily="2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6263299" y="5013428"/>
            <a:ext cx="443345" cy="47112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TextBox 17"/>
          <p:cNvSpPr txBox="1"/>
          <p:nvPr/>
        </p:nvSpPr>
        <p:spPr>
          <a:xfrm>
            <a:off x="6263299" y="4955180"/>
            <a:ext cx="56803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>
                <a:solidFill>
                  <a:srgbClr val="FF0000"/>
                </a:solidFill>
                <a:latin typeface="KG Primary Penmanship" panose="02000506000000020003" pitchFamily="2" charset="0"/>
              </a:rPr>
              <a:t>5</a:t>
            </a:r>
            <a:r>
              <a:rPr lang="en-GB" sz="3200" dirty="0" smtClean="0">
                <a:solidFill>
                  <a:srgbClr val="FF0000"/>
                </a:solidFill>
                <a:latin typeface="KG Primary Penmanship" panose="02000506000000020003" pitchFamily="2" charset="0"/>
              </a:rPr>
              <a:t>0</a:t>
            </a:r>
            <a:endParaRPr lang="en-GB" sz="3200" dirty="0">
              <a:solidFill>
                <a:srgbClr val="FF0000"/>
              </a:solidFill>
              <a:latin typeface="KG Primary Penmanship" panose="02000506000000020003" pitchFamily="2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266010" y="4160263"/>
            <a:ext cx="61714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What numbers are missing?</a:t>
            </a:r>
            <a:endParaRPr lang="en-GB" sz="3200" dirty="0">
              <a:latin typeface="Comic Sans MS" panose="030F0702030302020204" pitchFamily="66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716964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5" grpId="0" animBg="1"/>
      <p:bldP spid="16" grpId="0"/>
      <p:bldP spid="17" grpId="0" animBg="1"/>
      <p:bldP spid="18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4.5|16.6|18.9|9.6|1.7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0.5|2.8|1.7|2.7|1.8|1.7|1.6|1.7|1.6|1.3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3.5|2.3|7.1|2.1|2.5|2.5|3.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8.8|4.7|4.7|14.3|1.6|1.5|1.6|1.7|1.5|1.6|1.4|1.6|3.9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7.1|7|1.2|1.6|0.7|1.1|0.7|1.4|0.7|1.4|0.7|1.4|0.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5|4.2|24.6|1.6|1|1|1.5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3.6|12.4|3.1|2.8|2|2.9|1.3|2.4|2.2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8.3|5.2|6.7|2.9|2.5|1.4|1.4|1.4|4.4|1.4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1|4.3|1.4|1.2|0.9|1|3.4|5|1.6|7"/>
</p:tagLst>
</file>

<file path=ppt/theme/theme1.xml><?xml version="1.0" encoding="utf-8"?>
<a:theme xmlns:a="http://schemas.openxmlformats.org/drawingml/2006/main" name="Title slid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Get ready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Get ready questio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Let's learn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Let's learn slid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Your tur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Your turn activity lesso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10DC92D10A6294EB2D3BAE7684BF2FC" ma:contentTypeVersion="7" ma:contentTypeDescription="Create a new document." ma:contentTypeScope="" ma:versionID="d1bbd0e7118b8034b1837b1a97a3e8b1">
  <xsd:schema xmlns:xsd="http://www.w3.org/2001/XMLSchema" xmlns:xs="http://www.w3.org/2001/XMLSchema" xmlns:p="http://schemas.microsoft.com/office/2006/metadata/properties" xmlns:ns3="522d4c35-b548-4432-90ae-af4376e1c4b4" targetNamespace="http://schemas.microsoft.com/office/2006/metadata/properties" ma:root="true" ma:fieldsID="6327414cb3b5f93d160f991d0b6625f7" ns3:_="">
    <xsd:import namespace="522d4c35-b548-4432-90ae-af4376e1c4b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2d4c35-b548-4432-90ae-af4376e1c4b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1727757-3061-47D3-99FD-9493F136DC43}">
  <ds:schemaRefs>
    <ds:schemaRef ds:uri="522d4c35-b548-4432-90ae-af4376e1c4b4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972645BB-C536-4612-8AE4-E740337A994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22d4c35-b548-4432-90ae-af4376e1c4b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FA976BF-BA58-4DED-B6CD-0D8A580477C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5786</TotalTime>
  <Words>201</Words>
  <Application>Microsoft Office PowerPoint</Application>
  <PresentationFormat>On-screen Show (4:3)</PresentationFormat>
  <Paragraphs>63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7</vt:i4>
      </vt:variant>
      <vt:variant>
        <vt:lpstr>Slide Titles</vt:lpstr>
      </vt:variant>
      <vt:variant>
        <vt:i4>10</vt:i4>
      </vt:variant>
    </vt:vector>
  </HeadingPairs>
  <TitlesOfParts>
    <vt:vector size="21" baseType="lpstr">
      <vt:lpstr>Arial</vt:lpstr>
      <vt:lpstr>Calibri</vt:lpstr>
      <vt:lpstr>Comic Sans MS</vt:lpstr>
      <vt:lpstr>KG Primary Penmanship</vt:lpstr>
      <vt:lpstr>Title slide</vt:lpstr>
      <vt:lpstr>Get ready title</vt:lpstr>
      <vt:lpstr>Get ready questions</vt:lpstr>
      <vt:lpstr>Let's learn title</vt:lpstr>
      <vt:lpstr>Let's learn slides</vt:lpstr>
      <vt:lpstr>Your turn</vt:lpstr>
      <vt:lpstr>Your turn activity lesson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Clarke</dc:creator>
  <cp:lastModifiedBy>Hughes, V</cp:lastModifiedBy>
  <cp:revision>231</cp:revision>
  <dcterms:created xsi:type="dcterms:W3CDTF">2019-07-05T11:02:13Z</dcterms:created>
  <dcterms:modified xsi:type="dcterms:W3CDTF">2021-02-02T10:12:54Z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0x010100810DC92D10A6294EB2D3BAE7684BF2FC</vt:lpwstr>
  </property>
</Properties>
</file>