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7"/>
  </p:notesMasterIdLst>
  <p:sldIdLst>
    <p:sldId id="296" r:id="rId11"/>
    <p:sldId id="297" r:id="rId12"/>
    <p:sldId id="309" r:id="rId13"/>
    <p:sldId id="311" r:id="rId14"/>
    <p:sldId id="299" r:id="rId15"/>
    <p:sldId id="300" r:id="rId16"/>
    <p:sldId id="307" r:id="rId17"/>
    <p:sldId id="308" r:id="rId18"/>
    <p:sldId id="301" r:id="rId19"/>
    <p:sldId id="306" r:id="rId20"/>
    <p:sldId id="312" r:id="rId21"/>
    <p:sldId id="313" r:id="rId22"/>
    <p:sldId id="314" r:id="rId23"/>
    <p:sldId id="304" r:id="rId24"/>
    <p:sldId id="316" r:id="rId25"/>
    <p:sldId id="317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12/01/2021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12/01/2021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7.png"/><Relationship Id="rId12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6.png"/><Relationship Id="rId11" Type="http://schemas.openxmlformats.org/officeDocument/2006/relationships/image" Target="../media/image19.png"/><Relationship Id="rId5" Type="http://schemas.openxmlformats.org/officeDocument/2006/relationships/image" Target="../media/image15.png"/><Relationship Id="rId10" Type="http://schemas.openxmlformats.org/officeDocument/2006/relationships/image" Target="../media/image18.png"/><Relationship Id="rId9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19.png"/><Relationship Id="rId9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7" Type="http://schemas.openxmlformats.org/officeDocument/2006/relationships/image" Target="../media/image21.png"/><Relationship Id="rId12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20.png"/><Relationship Id="rId11" Type="http://schemas.openxmlformats.org/officeDocument/2006/relationships/image" Target="../media/image29.png"/><Relationship Id="rId5" Type="http://schemas.openxmlformats.org/officeDocument/2006/relationships/image" Target="../media/image25.png"/><Relationship Id="rId10" Type="http://schemas.openxmlformats.org/officeDocument/2006/relationships/image" Target="../media/image28.png"/><Relationship Id="rId9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4.png"/><Relationship Id="rId3" Type="http://schemas.openxmlformats.org/officeDocument/2006/relationships/image" Target="../media/image10.png"/><Relationship Id="rId7" Type="http://schemas.openxmlformats.org/officeDocument/2006/relationships/image" Target="../media/image21.png"/><Relationship Id="rId12" Type="http://schemas.openxmlformats.org/officeDocument/2006/relationships/image" Target="../media/image3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6" Type="http://schemas.openxmlformats.org/officeDocument/2006/relationships/image" Target="../media/image33.png"/><Relationship Id="rId11" Type="http://schemas.openxmlformats.org/officeDocument/2006/relationships/image" Target="../media/image29.png"/><Relationship Id="rId10" Type="http://schemas.openxmlformats.org/officeDocument/2006/relationships/image" Target="../media/image28.png"/><Relationship Id="rId9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4" Type="http://schemas.openxmlformats.org/officeDocument/2006/relationships/image" Target="../media/image3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9.png"/><Relationship Id="rId5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9.png"/><Relationship Id="rId5" Type="http://schemas.openxmlformats.org/officeDocument/2006/relationships/image" Target="../media/image1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3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0577" y="2368188"/>
            <a:ext cx="6462320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9534" y="780502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6" name="Arc 85"/>
          <p:cNvSpPr/>
          <p:nvPr/>
        </p:nvSpPr>
        <p:spPr>
          <a:xfrm flipH="1">
            <a:off x="968128" y="2237339"/>
            <a:ext cx="808419" cy="1198669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87" name="Arc 86"/>
          <p:cNvSpPr/>
          <p:nvPr/>
        </p:nvSpPr>
        <p:spPr>
          <a:xfrm flipH="1">
            <a:off x="1776546" y="2237339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88" name="Arc 87"/>
          <p:cNvSpPr/>
          <p:nvPr/>
        </p:nvSpPr>
        <p:spPr>
          <a:xfrm flipH="1">
            <a:off x="2568546" y="2237339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89" name="Arc 88"/>
          <p:cNvSpPr/>
          <p:nvPr/>
        </p:nvSpPr>
        <p:spPr>
          <a:xfrm flipH="1">
            <a:off x="3360545" y="2237339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0" name="Arc 89"/>
          <p:cNvSpPr/>
          <p:nvPr/>
        </p:nvSpPr>
        <p:spPr>
          <a:xfrm flipH="1">
            <a:off x="4142620" y="2237339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1" name="Arc 90"/>
          <p:cNvSpPr/>
          <p:nvPr/>
        </p:nvSpPr>
        <p:spPr>
          <a:xfrm flipH="1">
            <a:off x="4916397" y="2237339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2" name="Arc 91"/>
          <p:cNvSpPr/>
          <p:nvPr/>
        </p:nvSpPr>
        <p:spPr>
          <a:xfrm flipH="1">
            <a:off x="5716694" y="2237339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3" name="Arc 92"/>
          <p:cNvSpPr/>
          <p:nvPr/>
        </p:nvSpPr>
        <p:spPr>
          <a:xfrm flipH="1">
            <a:off x="6513341" y="2237339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5" name="Arc 94"/>
          <p:cNvSpPr/>
          <p:nvPr/>
        </p:nvSpPr>
        <p:spPr>
          <a:xfrm>
            <a:off x="7104153" y="4726131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6" name="Arc 95"/>
          <p:cNvSpPr/>
          <p:nvPr/>
        </p:nvSpPr>
        <p:spPr>
          <a:xfrm>
            <a:off x="6316055" y="4726131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7" name="Arc 96"/>
          <p:cNvSpPr/>
          <p:nvPr/>
        </p:nvSpPr>
        <p:spPr>
          <a:xfrm>
            <a:off x="5537770" y="4726131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8" name="Arc 97"/>
          <p:cNvSpPr/>
          <p:nvPr/>
        </p:nvSpPr>
        <p:spPr>
          <a:xfrm>
            <a:off x="4733480" y="4726131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9" name="Arc 98"/>
          <p:cNvSpPr/>
          <p:nvPr/>
        </p:nvSpPr>
        <p:spPr>
          <a:xfrm>
            <a:off x="3938705" y="4726131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00" name="Arc 99"/>
          <p:cNvSpPr/>
          <p:nvPr/>
        </p:nvSpPr>
        <p:spPr>
          <a:xfrm>
            <a:off x="3155220" y="4726131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01" name="Arc 100"/>
          <p:cNvSpPr/>
          <p:nvPr/>
        </p:nvSpPr>
        <p:spPr>
          <a:xfrm>
            <a:off x="2357845" y="4726131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02" name="Arc 101"/>
          <p:cNvSpPr/>
          <p:nvPr/>
        </p:nvSpPr>
        <p:spPr>
          <a:xfrm>
            <a:off x="1584190" y="4726131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816383" y="364947"/>
                <a:ext cx="2353306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25 </a:t>
                </a:r>
                <a14:m>
                  <m:oMath xmlns:m="http://schemas.openxmlformats.org/officeDocument/2006/math">
                    <m:r>
                      <a:rPr kumimoji="0" lang="en-GB" sz="4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kumimoji="0" lang="en-GB" sz="4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383" y="364947"/>
                <a:ext cx="2353306" cy="707886"/>
              </a:xfrm>
              <a:prstGeom prst="rect">
                <a:avLst/>
              </a:prstGeom>
              <a:blipFill>
                <a:blip r:embed="rId5"/>
                <a:stretch>
                  <a:fillRect l="-9326" t="-15517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9" name="Rectangle 108"/>
          <p:cNvSpPr/>
          <p:nvPr/>
        </p:nvSpPr>
        <p:spPr>
          <a:xfrm>
            <a:off x="2851774" y="378991"/>
            <a:ext cx="11144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8 r 1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Straight Connector 4"/>
          <p:cNvCxnSpPr>
            <a:endCxn id="50" idx="0"/>
          </p:cNvCxnSpPr>
          <p:nvPr/>
        </p:nvCxnSpPr>
        <p:spPr>
          <a:xfrm>
            <a:off x="923563" y="2860776"/>
            <a:ext cx="6985907" cy="291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80124" y="2891272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84190" y="2891272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04675" y="2891272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195500" y="2891272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25022" y="2891272"/>
            <a:ext cx="659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63678" y="2891272"/>
            <a:ext cx="715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81776" y="2891272"/>
            <a:ext cx="7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300757" y="2891272"/>
            <a:ext cx="726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105564" y="2891272"/>
            <a:ext cx="732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1056898" y="5418399"/>
            <a:ext cx="6840000" cy="3049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375581" y="5448895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1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179647" y="5448895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4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000132" y="5448895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7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726113" y="5448895"/>
            <a:ext cx="559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10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520479" y="5448895"/>
            <a:ext cx="659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259135" y="5448895"/>
            <a:ext cx="715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077233" y="5448895"/>
            <a:ext cx="7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19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6896214" y="5448895"/>
            <a:ext cx="726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701021" y="5448895"/>
            <a:ext cx="732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56898" y="1921434"/>
                <a:ext cx="8128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898" y="1921434"/>
                <a:ext cx="812861" cy="369332"/>
              </a:xfrm>
              <a:prstGeom prst="rect">
                <a:avLst/>
              </a:prstGeom>
              <a:blipFill>
                <a:blip r:embed="rId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254233" y="4382925"/>
                <a:ext cx="8128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3</a:t>
                </a: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54233" y="4382925"/>
                <a:ext cx="812861" cy="369332"/>
              </a:xfrm>
              <a:prstGeom prst="rect">
                <a:avLst/>
              </a:prstGeom>
              <a:blipFill>
                <a:blip r:embed="rId7"/>
                <a:stretch>
                  <a:fillRect t="-9836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7543396" y="2889921"/>
            <a:ext cx="732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10481" y="5461942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noProof="0" dirty="0">
                <a:solidFill>
                  <a:prstClr val="black"/>
                </a:solidFill>
                <a:latin typeface="Calibri" panose="020F0502020204030204"/>
              </a:rPr>
              <a:t>0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7254233" y="2333717"/>
            <a:ext cx="655237" cy="599384"/>
            <a:chOff x="7254233" y="3351586"/>
            <a:chExt cx="655237" cy="599384"/>
          </a:xfrm>
        </p:grpSpPr>
        <p:cxnSp>
          <p:nvCxnSpPr>
            <p:cNvPr id="9" name="Straight Arrow Connector 8"/>
            <p:cNvCxnSpPr>
              <a:endCxn id="50" idx="2"/>
            </p:cNvCxnSpPr>
            <p:nvPr/>
          </p:nvCxnSpPr>
          <p:spPr>
            <a:xfrm flipV="1">
              <a:off x="7254233" y="3351586"/>
              <a:ext cx="655237" cy="1351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7433136" y="3581638"/>
              <a:ext cx="4345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75000"/>
                    </a:schemeClr>
                  </a:solidFill>
                </a:rPr>
                <a:t>1</a:t>
              </a:r>
            </a:p>
          </p:txBody>
        </p:sp>
      </p:grpSp>
      <p:sp>
        <p:nvSpPr>
          <p:cNvPr id="13" name="Oval 12"/>
          <p:cNvSpPr/>
          <p:nvPr/>
        </p:nvSpPr>
        <p:spPr>
          <a:xfrm>
            <a:off x="1305197" y="5448895"/>
            <a:ext cx="444137" cy="47623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3340" y="1891093"/>
            <a:ext cx="7596274" cy="159729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2496" y="4354482"/>
            <a:ext cx="7614564" cy="1707028"/>
          </a:xfrm>
          <a:prstGeom prst="rect">
            <a:avLst/>
          </a:prstGeom>
        </p:spPr>
      </p:pic>
      <p:pic>
        <p:nvPicPr>
          <p:cNvPr id="60" name="Picture 59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69" y="587085"/>
            <a:ext cx="1176632" cy="1662468"/>
          </a:xfrm>
          <a:prstGeom prst="rect">
            <a:avLst/>
          </a:prstGeom>
        </p:spPr>
      </p:pic>
      <p:pic>
        <p:nvPicPr>
          <p:cNvPr id="61" name="Picture 60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7385" y="3477782"/>
            <a:ext cx="1325711" cy="96821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1279027" y="3552817"/>
            <a:ext cx="6482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What’s the same?      What’s different?</a:t>
            </a:r>
          </a:p>
        </p:txBody>
      </p:sp>
      <p:pic>
        <p:nvPicPr>
          <p:cNvPr id="63" name="Picture 6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303041" y="917425"/>
            <a:ext cx="747045" cy="747045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5605885" y="10601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97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8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9" grpId="0"/>
      <p:bldP spid="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7" grpId="0"/>
      <p:bldP spid="47" grpId="0"/>
      <p:bldP spid="50" grpId="0"/>
      <p:bldP spid="51" grpId="0"/>
      <p:bldP spid="13" grpId="0" animBg="1"/>
      <p:bldP spid="16" grpId="0"/>
      <p:bldP spid="16" grpId="1"/>
      <p:bldP spid="64" grpId="0"/>
      <p:bldP spid="6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9534" y="780502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6" name="Arc 85"/>
          <p:cNvSpPr/>
          <p:nvPr/>
        </p:nvSpPr>
        <p:spPr>
          <a:xfrm flipH="1">
            <a:off x="968128" y="2407158"/>
            <a:ext cx="808419" cy="1198669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87" name="Arc 86"/>
          <p:cNvSpPr/>
          <p:nvPr/>
        </p:nvSpPr>
        <p:spPr>
          <a:xfrm flipH="1">
            <a:off x="1776546" y="2407158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88" name="Arc 87"/>
          <p:cNvSpPr/>
          <p:nvPr/>
        </p:nvSpPr>
        <p:spPr>
          <a:xfrm flipH="1">
            <a:off x="2568546" y="2407158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89" name="Arc 88"/>
          <p:cNvSpPr/>
          <p:nvPr/>
        </p:nvSpPr>
        <p:spPr>
          <a:xfrm flipH="1">
            <a:off x="3360545" y="2407158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0" name="Arc 89"/>
          <p:cNvSpPr/>
          <p:nvPr/>
        </p:nvSpPr>
        <p:spPr>
          <a:xfrm flipH="1">
            <a:off x="4142620" y="2407158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1" name="Arc 90"/>
          <p:cNvSpPr/>
          <p:nvPr/>
        </p:nvSpPr>
        <p:spPr>
          <a:xfrm flipH="1">
            <a:off x="4916397" y="2407158"/>
            <a:ext cx="792000" cy="1178951"/>
          </a:xfrm>
          <a:prstGeom prst="arc">
            <a:avLst>
              <a:gd name="adj1" fmla="val 1080345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5" name="Arc 94"/>
          <p:cNvSpPr/>
          <p:nvPr/>
        </p:nvSpPr>
        <p:spPr>
          <a:xfrm>
            <a:off x="5523546" y="439955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6" name="Arc 95"/>
          <p:cNvSpPr/>
          <p:nvPr/>
        </p:nvSpPr>
        <p:spPr>
          <a:xfrm>
            <a:off x="4735448" y="439955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7" name="Arc 96"/>
          <p:cNvSpPr/>
          <p:nvPr/>
        </p:nvSpPr>
        <p:spPr>
          <a:xfrm>
            <a:off x="3957163" y="439955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8" name="Arc 97"/>
          <p:cNvSpPr/>
          <p:nvPr/>
        </p:nvSpPr>
        <p:spPr>
          <a:xfrm>
            <a:off x="3152873" y="439955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99" name="Arc 98"/>
          <p:cNvSpPr/>
          <p:nvPr/>
        </p:nvSpPr>
        <p:spPr>
          <a:xfrm>
            <a:off x="2358098" y="439955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p:sp>
        <p:nvSpPr>
          <p:cNvPr id="100" name="Arc 99"/>
          <p:cNvSpPr/>
          <p:nvPr/>
        </p:nvSpPr>
        <p:spPr>
          <a:xfrm>
            <a:off x="1574613" y="4399556"/>
            <a:ext cx="792745" cy="1354232"/>
          </a:xfrm>
          <a:prstGeom prst="arc">
            <a:avLst>
              <a:gd name="adj1" fmla="val 10723193"/>
              <a:gd name="adj2" fmla="val 0"/>
            </a:avLst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KG Primary Penmanship" panose="02000506000000020003" pitchFamily="2" charset="0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816383" y="364947"/>
                <a:ext cx="2353306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25 </a:t>
                </a:r>
                <a14:m>
                  <m:oMath xmlns:m="http://schemas.openxmlformats.org/officeDocument/2006/math">
                    <m:r>
                      <a:rPr kumimoji="0" lang="en-GB" sz="4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r>
                  <a:rPr lang="en-GB" sz="40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4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383" y="364947"/>
                <a:ext cx="2353306" cy="707886"/>
              </a:xfrm>
              <a:prstGeom prst="rect">
                <a:avLst/>
              </a:prstGeom>
              <a:blipFill>
                <a:blip r:embed="rId5"/>
                <a:stretch>
                  <a:fillRect l="-9326" t="-15517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9" name="Rectangle 108"/>
          <p:cNvSpPr/>
          <p:nvPr/>
        </p:nvSpPr>
        <p:spPr>
          <a:xfrm>
            <a:off x="2851774" y="378991"/>
            <a:ext cx="111440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40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r 1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5" name="Straight Connector 4"/>
          <p:cNvCxnSpPr>
            <a:endCxn id="50" idx="0"/>
          </p:cNvCxnSpPr>
          <p:nvPr/>
        </p:nvCxnSpPr>
        <p:spPr>
          <a:xfrm>
            <a:off x="923563" y="3122036"/>
            <a:ext cx="5561325" cy="291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80124" y="3152532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584190" y="3152532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4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04675" y="3152532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8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195499" y="3152532"/>
            <a:ext cx="633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12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925022" y="3152532"/>
            <a:ext cx="659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63678" y="3152532"/>
            <a:ext cx="715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20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81776" y="3152532"/>
            <a:ext cx="7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24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1056898" y="5279076"/>
            <a:ext cx="52593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419525" y="5279076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noProof="0" dirty="0">
                <a:solidFill>
                  <a:prstClr val="black"/>
                </a:solidFill>
                <a:latin typeface="Calibri" panose="020F0502020204030204"/>
              </a:rPr>
              <a:t>1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145506" y="5279076"/>
            <a:ext cx="5593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5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939872" y="5279076"/>
            <a:ext cx="659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dirty="0">
                <a:solidFill>
                  <a:prstClr val="black"/>
                </a:solidFill>
                <a:latin typeface="Calibri" panose="020F0502020204030204"/>
              </a:rPr>
              <a:t>9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678528" y="5279076"/>
            <a:ext cx="7154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496626" y="5279076"/>
            <a:ext cx="7321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17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315607" y="5279076"/>
            <a:ext cx="72605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21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120414" y="5279076"/>
            <a:ext cx="732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056898" y="2091253"/>
                <a:ext cx="8128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+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6898" y="2091253"/>
                <a:ext cx="812861" cy="369332"/>
              </a:xfrm>
              <a:prstGeom prst="rect">
                <a:avLst/>
              </a:prstGeom>
              <a:blipFill>
                <a:blip r:embed="rId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5673626" y="4056350"/>
                <a:ext cx="81286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GB" sz="18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5B9BD5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−</m:t>
                    </m:r>
                  </m:oMath>
                </a14:m>
                <a:r>
                  <a:rPr kumimoji="0" lang="en-GB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4</a:t>
                </a: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3626" y="4056350"/>
                <a:ext cx="812861" cy="369332"/>
              </a:xfrm>
              <a:prstGeom prst="rect">
                <a:avLst/>
              </a:prstGeom>
              <a:blipFill>
                <a:blip r:embed="rId7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/>
          <p:cNvSpPr txBox="1"/>
          <p:nvPr/>
        </p:nvSpPr>
        <p:spPr>
          <a:xfrm>
            <a:off x="6118814" y="3151181"/>
            <a:ext cx="7321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910481" y="5292123"/>
            <a:ext cx="408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noProof="0" dirty="0">
                <a:solidFill>
                  <a:prstClr val="black"/>
                </a:solidFill>
                <a:latin typeface="Calibri" panose="020F0502020204030204"/>
              </a:rPr>
              <a:t>0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5" name="Picture 5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03041" y="917425"/>
            <a:ext cx="747045" cy="747045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5605885" y="1060114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5752437" y="2808918"/>
            <a:ext cx="655237" cy="429565"/>
            <a:chOff x="7254233" y="3521405"/>
            <a:chExt cx="655237" cy="429565"/>
          </a:xfrm>
        </p:grpSpPr>
        <p:cxnSp>
          <p:nvCxnSpPr>
            <p:cNvPr id="58" name="Straight Arrow Connector 57"/>
            <p:cNvCxnSpPr/>
            <p:nvPr/>
          </p:nvCxnSpPr>
          <p:spPr>
            <a:xfrm flipV="1">
              <a:off x="7254233" y="3521405"/>
              <a:ext cx="655237" cy="1351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7433136" y="3581638"/>
              <a:ext cx="43459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>
                  <a:solidFill>
                    <a:schemeClr val="accent1">
                      <a:lumMod val="75000"/>
                    </a:schemeClr>
                  </a:solidFill>
                </a:rPr>
                <a:t>1</a:t>
              </a:r>
            </a:p>
          </p:txBody>
        </p:sp>
      </p:grpSp>
      <p:sp>
        <p:nvSpPr>
          <p:cNvPr id="60" name="Oval 59"/>
          <p:cNvSpPr/>
          <p:nvPr/>
        </p:nvSpPr>
        <p:spPr>
          <a:xfrm>
            <a:off x="1344003" y="5279076"/>
            <a:ext cx="444137" cy="47623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1" name="Picture 60"/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32390" y="2024276"/>
            <a:ext cx="1232700" cy="1885402"/>
          </a:xfrm>
          <a:prstGeom prst="rect">
            <a:avLst/>
          </a:prstGeom>
        </p:spPr>
      </p:pic>
      <p:pic>
        <p:nvPicPr>
          <p:cNvPr id="62" name="Picture 61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247" y="4146648"/>
            <a:ext cx="1325711" cy="96821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7777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7" grpId="0"/>
      <p:bldP spid="109" grpId="0"/>
      <p:bldP spid="6" grpId="0"/>
      <p:bldP spid="28" grpId="0"/>
      <p:bldP spid="29" grpId="0"/>
      <p:bldP spid="30" grpId="0"/>
      <p:bldP spid="31" grpId="0"/>
      <p:bldP spid="32" grpId="0"/>
      <p:bldP spid="33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7" grpId="0"/>
      <p:bldP spid="47" grpId="0"/>
      <p:bldP spid="50" grpId="0"/>
      <p:bldP spid="51" grpId="0"/>
      <p:bldP spid="56" grpId="0"/>
      <p:bldP spid="56" grpId="1"/>
      <p:bldP spid="6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4 and 5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23564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76231" y="329918"/>
                <a:ext cx="7625490" cy="698652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Here are 13 cakes.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They are shared equally between 4 plates.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There will be 3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srgbClr val="5B9BD5">
                        <a:lumMod val="50000"/>
                      </a:srgbClr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cakes on each plate.</a:t>
                </a: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13</a:t>
                </a:r>
                <a:r>
                  <a:rPr lang="en-GB" sz="2800" baseline="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i="1" baseline="0" dirty="0" smtClean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÷</m:t>
                    </m:r>
                  </m:oMath>
                </a14:m>
                <a:r>
                  <a:rPr lang="en-GB" sz="2800" baseline="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baseline="0" dirty="0" smtClean="0">
                        <a:solidFill>
                          <a:srgbClr val="5B9BD5">
                            <a:lumMod val="50000"/>
                          </a:srgbClr>
                        </a:solidFill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baseline="0" dirty="0">
                    <a:solidFill>
                      <a:srgbClr val="5B9BD5">
                        <a:lumMod val="50000"/>
                      </a:srgbClr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 3 r 1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5B9BD5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231" y="329918"/>
                <a:ext cx="7625490" cy="6986528"/>
              </a:xfrm>
              <a:prstGeom prst="rect">
                <a:avLst/>
              </a:prstGeom>
              <a:blipFill>
                <a:blip r:embed="rId5"/>
                <a:stretch>
                  <a:fillRect l="-1679" t="-78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7" name="Picture 5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276" y="3750360"/>
            <a:ext cx="1841242" cy="7070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701" y="3728919"/>
            <a:ext cx="1841242" cy="707082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6662" y="3736796"/>
            <a:ext cx="1841242" cy="707082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904" y="3728919"/>
            <a:ext cx="1841242" cy="707082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600" y="1202512"/>
            <a:ext cx="983593" cy="897615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59" y="1183853"/>
            <a:ext cx="966398" cy="89761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749" y="1277245"/>
            <a:ext cx="1062693" cy="80131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619" y="1246293"/>
            <a:ext cx="1052376" cy="832271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393" y="1897860"/>
            <a:ext cx="1011106" cy="801319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205" y="1843976"/>
            <a:ext cx="1011106" cy="897615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039" y="1981798"/>
            <a:ext cx="1062693" cy="801319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581" y="1950846"/>
            <a:ext cx="1052376" cy="832271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199" y="1180949"/>
            <a:ext cx="1011106" cy="897615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625" y="1888406"/>
            <a:ext cx="966398" cy="897615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294" y="1907065"/>
            <a:ext cx="983593" cy="897615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185" y="1221242"/>
            <a:ext cx="1011106" cy="80131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465" y="1202511"/>
            <a:ext cx="983593" cy="89761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2061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0.44982 0.3363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483" y="1680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11111E-6 L -0.08334 0.3252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67" y="1625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1481E-6 L 0.25677 0.2437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30" y="1217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7.40741E-7 L 0.12691 0.23727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37" y="118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7.40741E-7 L 0.17639 0.33264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19" y="1662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0.37864 0.2129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24" y="10648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96296E-6 L -0.14791 0.3238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96" y="1618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0.05173 0.2300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7" y="11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0.18646 0.3599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23" y="17986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1.48148E-6 L -0.02656 0.2451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7" y="12245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0 L -0.34757 0.3453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78" y="17269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L -0.14358 0.2439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87" y="12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6091" y="3182312"/>
            <a:ext cx="747045" cy="747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538935" y="3325001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816382" y="364947"/>
                <a:ext cx="3860121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40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13</a:t>
                </a:r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4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÷</m:t>
                    </m:r>
                    <m:r>
                      <a:rPr kumimoji="0" lang="en-GB" sz="4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        </m:t>
                    </m:r>
                  </m:oMath>
                </a14:m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4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 </m:t>
                    </m:r>
                  </m:oMath>
                </a14:m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6 r 1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382" y="364947"/>
                <a:ext cx="3860121" cy="707886"/>
              </a:xfrm>
              <a:prstGeom prst="rect">
                <a:avLst/>
              </a:prstGeom>
              <a:blipFill>
                <a:blip r:embed="rId6"/>
                <a:stretch>
                  <a:fillRect l="-5687" t="-15517" r="-1896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2064726" y="395118"/>
            <a:ext cx="757646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600" y="1307015"/>
            <a:ext cx="983593" cy="89761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9259" y="1288356"/>
            <a:ext cx="966398" cy="8976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749" y="1381748"/>
            <a:ext cx="1062693" cy="80131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5619" y="1350796"/>
            <a:ext cx="1052376" cy="83227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393" y="2002363"/>
            <a:ext cx="1011106" cy="80131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205" y="1948479"/>
            <a:ext cx="1011106" cy="89761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039" y="2086301"/>
            <a:ext cx="1062693" cy="80131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6581" y="2055349"/>
            <a:ext cx="1052376" cy="83227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6199" y="1285452"/>
            <a:ext cx="1011106" cy="89761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625" y="1992909"/>
            <a:ext cx="966398" cy="89761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8294" y="2011568"/>
            <a:ext cx="983593" cy="89761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185" y="1325745"/>
            <a:ext cx="1011106" cy="801319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465" y="1318123"/>
            <a:ext cx="983593" cy="897615"/>
          </a:xfrm>
          <a:prstGeom prst="rect">
            <a:avLst/>
          </a:prstGeom>
        </p:spPr>
      </p:pic>
      <p:sp>
        <p:nvSpPr>
          <p:cNvPr id="20" name="Rounded Rectangle 19"/>
          <p:cNvSpPr/>
          <p:nvPr/>
        </p:nvSpPr>
        <p:spPr>
          <a:xfrm>
            <a:off x="1345619" y="1350796"/>
            <a:ext cx="2377295" cy="145288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3732558" y="1359858"/>
            <a:ext cx="2192103" cy="145288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2221373" y="395118"/>
            <a:ext cx="4443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811611" y="3132137"/>
                <a:ext cx="3860121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4000" dirty="0">
                    <a:solidFill>
                      <a:prstClr val="black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13</a:t>
                </a:r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4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÷</m:t>
                    </m:r>
                    <m:r>
                      <a:rPr kumimoji="0" lang="en-GB" sz="40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        </m:t>
                    </m:r>
                  </m:oMath>
                </a14:m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GB" sz="40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kumimoji="0" lang="en-GB" sz="40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rPr>
                  <a:t> 2 r 3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1611" y="3132137"/>
                <a:ext cx="3860121" cy="707886"/>
              </a:xfrm>
              <a:prstGeom prst="rect">
                <a:avLst/>
              </a:prstGeom>
              <a:blipFill>
                <a:blip r:embed="rId13"/>
                <a:stretch>
                  <a:fillRect l="-5529" t="-15517" r="-2054" b="-362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angle 23"/>
          <p:cNvSpPr/>
          <p:nvPr/>
        </p:nvSpPr>
        <p:spPr>
          <a:xfrm>
            <a:off x="2059955" y="3162308"/>
            <a:ext cx="757646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2216602" y="3162308"/>
            <a:ext cx="44435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en-GB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3438" y="4199916"/>
            <a:ext cx="983593" cy="89761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845" y="4181257"/>
            <a:ext cx="966398" cy="89761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335" y="4274649"/>
            <a:ext cx="1062693" cy="801319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4205" y="4243697"/>
            <a:ext cx="1052376" cy="832271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979" y="4895264"/>
            <a:ext cx="1011106" cy="801319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791" y="4841380"/>
            <a:ext cx="1011106" cy="89761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9877" y="4979202"/>
            <a:ext cx="1062693" cy="801319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5167" y="4948250"/>
            <a:ext cx="1052376" cy="832271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9289" y="4178353"/>
            <a:ext cx="1011106" cy="89761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715" y="4885810"/>
            <a:ext cx="966398" cy="89761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447" y="4904469"/>
            <a:ext cx="983593" cy="897615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527" y="4218646"/>
            <a:ext cx="1011106" cy="801319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2618" y="4211024"/>
            <a:ext cx="983593" cy="897615"/>
          </a:xfrm>
          <a:prstGeom prst="rect">
            <a:avLst/>
          </a:prstGeom>
        </p:spPr>
      </p:pic>
      <p:sp>
        <p:nvSpPr>
          <p:cNvPr id="41" name="Rounded Rectangle 40"/>
          <p:cNvSpPr/>
          <p:nvPr/>
        </p:nvSpPr>
        <p:spPr>
          <a:xfrm>
            <a:off x="1508278" y="4243697"/>
            <a:ext cx="764967" cy="145288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2273245" y="4242371"/>
            <a:ext cx="764967" cy="145288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3045703" y="4252759"/>
            <a:ext cx="764967" cy="145288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/>
          <p:cNvSpPr/>
          <p:nvPr/>
        </p:nvSpPr>
        <p:spPr>
          <a:xfrm>
            <a:off x="3817885" y="4265189"/>
            <a:ext cx="764967" cy="145288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ounded Rectangle 44"/>
          <p:cNvSpPr/>
          <p:nvPr/>
        </p:nvSpPr>
        <p:spPr>
          <a:xfrm>
            <a:off x="4573728" y="4290246"/>
            <a:ext cx="764967" cy="145288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5527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1.11111E-6 L 0.12743 -0.00046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7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44444E-6 L 0.13455 0.00046 " pathEditMode="relative" rAng="0" ptsTypes="AA">
                                      <p:cBhvr>
                                        <p:cTn id="15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719" y="23"/>
                                    </p:animMotion>
                                  </p:childTnLst>
                                </p:cTn>
                              </p:par>
                              <p:par>
                                <p:cTn id="15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L 0.13298 -0.00232 " pathEditMode="relative" rAng="0" ptsTypes="AA">
                                      <p:cBhvr>
                                        <p:cTn id="156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49" y="-116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85185E-6 L 0.12743 -0.00046 " pathEditMode="relative" rAng="0" ptsTypes="AA">
                                      <p:cBhvr>
                                        <p:cTn id="15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7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6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20" grpId="0" animBg="1"/>
      <p:bldP spid="21" grpId="0" animBg="1"/>
      <p:bldP spid="22" grpId="0"/>
      <p:bldP spid="23" grpId="0"/>
      <p:bldP spid="24" grpId="0" animBg="1"/>
      <p:bldP spid="25" grpId="0"/>
      <p:bldP spid="41" grpId="0" animBg="1"/>
      <p:bldP spid="42" grpId="0" animBg="1"/>
      <p:bldP spid="43" grpId="0" animBg="1"/>
      <p:bldP spid="44" grpId="0" animBg="1"/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" name="Table 39">
            <a:extLst>
              <a:ext uri="{FF2B5EF4-FFF2-40B4-BE49-F238E27FC236}">
                <a16:creationId xmlns:a16="http://schemas.microsoft.com/office/drawing/2014/main" id="{37E85495-709E-4EEE-8CBA-E3DC09B64789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58735" y="2111177"/>
          <a:ext cx="4104000" cy="2890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000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2052000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88103"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Tens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Ones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4715305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72868"/>
                  </a:ext>
                </a:extLst>
              </a:tr>
              <a:tr h="76747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0757321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1793110" y="918033"/>
            <a:ext cx="1595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73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÷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 Math" panose="02040503050406030204" pitchFamily="18" charset="0"/>
                <a:ea typeface="Cambria Math" panose="02040503050406030204" pitchFamily="18" charset="0"/>
                <a:cs typeface="+mn-cs"/>
              </a:rPr>
              <a:t>=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62919AC-58A1-43AB-BF2A-1C72B6F1AC76}"/>
              </a:ext>
            </a:extLst>
          </p:cNvPr>
          <p:cNvSpPr txBox="1"/>
          <p:nvPr/>
        </p:nvSpPr>
        <p:spPr>
          <a:xfrm>
            <a:off x="3226068" y="918033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CD317E-4DBB-448B-8D3E-A2A5C500AB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8675" y="1378359"/>
            <a:ext cx="594385" cy="57974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E456CD3-64EC-49B8-AE0D-068B7FE486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8675" y="861508"/>
            <a:ext cx="594385" cy="57974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8925033-1504-41D7-8C83-06C7B7062B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1271" y="861508"/>
            <a:ext cx="594385" cy="57974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CB473A4-CB7F-48BC-9D9E-FE3440F9A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3867" y="861508"/>
            <a:ext cx="594385" cy="57974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D7D4911-2CF3-4852-B8A3-CA50345CB6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6463" y="861508"/>
            <a:ext cx="594385" cy="57974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0B47A26-7300-46E6-82A8-C340FE3937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059" y="861508"/>
            <a:ext cx="594385" cy="57974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BD310A3-5AA2-4ACD-99A3-33BD1CF451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1655" y="861508"/>
            <a:ext cx="594385" cy="57974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DAE0BC9-2AD4-4595-A816-DEE33C1871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44251" y="861508"/>
            <a:ext cx="594385" cy="57974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0672AD4-4A8A-4C1E-8BCD-E01759F78A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1271" y="1378358"/>
            <a:ext cx="594385" cy="57974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693A4B15-3BFC-4935-A4B9-8F81D78403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3867" y="1378357"/>
            <a:ext cx="594385" cy="579745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D9BA6EE9-9A34-4619-806C-BD8AC0DDE7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8675" y="400170"/>
            <a:ext cx="594385" cy="579745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4FFA42E7-C2D7-4128-8CDF-8F24BB0F4A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32" y="400169"/>
            <a:ext cx="594385" cy="579745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0DF61056-CC01-4664-B330-A9260FC749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589" y="400170"/>
            <a:ext cx="594385" cy="579745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A42C63BB-AF0B-40DC-BB66-C8427B714E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7545" y="400170"/>
            <a:ext cx="594385" cy="579745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C1C6A389-D0B9-4EC1-99D5-F582C754CF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6888" y="400168"/>
            <a:ext cx="594385" cy="579745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96DD07B7-A354-4C06-9C8A-27645A4FDF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28675" y="893919"/>
            <a:ext cx="594385" cy="579745"/>
          </a:xfrm>
          <a:prstGeom prst="rect">
            <a:avLst/>
          </a:prstGeom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39848B79-DE89-4179-BE3F-7E2735A2B5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32" y="893918"/>
            <a:ext cx="594385" cy="579745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F650D26B-114F-4762-AC4E-77668EBC81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4589" y="893919"/>
            <a:ext cx="594385" cy="579745"/>
          </a:xfrm>
          <a:prstGeom prst="rect">
            <a:avLst/>
          </a:prstGeom>
        </p:spPr>
      </p:pic>
      <p:pic>
        <p:nvPicPr>
          <p:cNvPr id="46" name="Picture 45">
            <a:extLst>
              <a:ext uri="{FF2B5EF4-FFF2-40B4-BE49-F238E27FC236}">
                <a16:creationId xmlns:a16="http://schemas.microsoft.com/office/drawing/2014/main" id="{29576113-49E7-4D94-A218-FDD1D265A0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07545" y="893919"/>
            <a:ext cx="594385" cy="579745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AEF37825-735A-44FF-BE6D-3ACABEDD3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6888" y="893917"/>
            <a:ext cx="594385" cy="579745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F93ABCC1-CA80-4260-B5C8-0F1DEED0AB74}"/>
              </a:ext>
            </a:extLst>
          </p:cNvPr>
          <p:cNvSpPr txBox="1"/>
          <p:nvPr/>
        </p:nvSpPr>
        <p:spPr>
          <a:xfrm>
            <a:off x="3690386" y="918033"/>
            <a:ext cx="20378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remainder 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540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4.07407E-6 L -0.33038 0.28033 " pathEditMode="relative" rAng="0" ptsTypes="AA">
                                      <p:cBhvr>
                                        <p:cTn id="43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528" y="14005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4.07407E-6 L -0.38524 0.39584 " pathEditMode="relative" rAng="0" ptsTypes="AA">
                                      <p:cBhvr>
                                        <p:cTn id="45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271" y="1979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07407E-6 L -0.44027 0.50463 " pathEditMode="relative" rAng="0" ptsTypes="AA">
                                      <p:cBhvr>
                                        <p:cTn id="47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14" y="25231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07407E-6 L -0.42413 0.28125 " pathEditMode="relative" rAng="0" ptsTypes="AA">
                                      <p:cBhvr>
                                        <p:cTn id="49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215" y="14051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07407E-6 L -0.47969 0.39584 " pathEditMode="relative" rAng="0" ptsTypes="AA">
                                      <p:cBhvr>
                                        <p:cTn id="51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93" y="19792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4.07407E-6 L -0.53472 0.50348 " pathEditMode="relative" rAng="0" ptsTypes="AA">
                                      <p:cBhvr>
                                        <p:cTn id="53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36" y="25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96296E-6 L -0.14427 0.34398 " pathEditMode="relative" rAng="0" ptsTypes="AA">
                                      <p:cBhvr>
                                        <p:cTn id="104" dur="1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22" y="17199"/>
                                    </p:animMotion>
                                  </p:childTnLst>
                                </p:cTn>
                              </p:par>
                              <p:par>
                                <p:cTn id="10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7037E-6 L -0.14636 0.3882 " pathEditMode="relative" rAng="0" ptsTypes="AA">
                                      <p:cBhvr>
                                        <p:cTn id="106" dur="1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26" y="19398"/>
                                    </p:animMotion>
                                  </p:childTnLst>
                                </p:cTn>
                              </p:par>
                              <p:par>
                                <p:cTn id="10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44444E-6 L -0.14722 0.42939 " pathEditMode="relative" rAng="0" ptsTypes="AA">
                                      <p:cBhvr>
                                        <p:cTn id="10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61" y="21458"/>
                                    </p:animMotion>
                                  </p:childTnLst>
                                </p:cTn>
                              </p:par>
                              <p:par>
                                <p:cTn id="10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96296E-6 L -0.14427 0.34491 " pathEditMode="relative" rAng="0" ptsTypes="AA">
                                      <p:cBhvr>
                                        <p:cTn id="110" dur="1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22" y="17245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-0.14566 0.3882 " pathEditMode="relative" rAng="0" ptsTypes="AA">
                                      <p:cBhvr>
                                        <p:cTn id="112" dur="1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92" y="19398"/>
                                    </p:animMotion>
                                  </p:childTnLst>
                                </p:cTn>
                              </p:par>
                              <p:par>
                                <p:cTn id="11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44444E-6 L -0.1474 0.43032 " pathEditMode="relative" rAng="0" ptsTypes="AA">
                                      <p:cBhvr>
                                        <p:cTn id="114" dur="1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78" y="21505"/>
                                    </p:animMotion>
                                  </p:childTnLst>
                                </p:cTn>
                              </p:par>
                              <p:par>
                                <p:cTn id="1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96296E-6 L -0.14444 0.34445 " pathEditMode="relative" rAng="0" ptsTypes="AA">
                                      <p:cBhvr>
                                        <p:cTn id="116" dur="1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22" y="17222"/>
                                    </p:animMotion>
                                  </p:childTnLst>
                                </p:cTn>
                              </p:par>
                              <p:par>
                                <p:cTn id="1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037E-6 L -0.1467 0.38912 " pathEditMode="relative" rAng="0" ptsTypes="AA">
                                      <p:cBhvr>
                                        <p:cTn id="118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44" y="19444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4.44444E-6 L -0.14965 0.42916 " pathEditMode="relative" rAng="0" ptsTypes="AA">
                                      <p:cBhvr>
                                        <p:cTn id="120" dur="1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83" y="21458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96296E-6 L -0.14566 0.34491 " pathEditMode="relative" rAng="0" ptsTypes="AA">
                                      <p:cBhvr>
                                        <p:cTn id="122" dur="1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92" y="17245"/>
                                    </p:animMotion>
                                  </p:childTnLst>
                                </p:cTn>
                              </p:par>
                              <p:par>
                                <p:cTn id="1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3.7037E-6 L -0.14566 0.38912 " pathEditMode="relative" rAng="0" ptsTypes="AA">
                                      <p:cBhvr>
                                        <p:cTn id="124" dur="1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292" y="19444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96296E-6 L -0.20035 0.57084 " pathEditMode="relative" rAng="0" ptsTypes="AA">
                                      <p:cBhvr>
                                        <p:cTn id="126" dur="1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017" y="28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5" dur="500" tmFilter="0, 0; .2, .5; .8, .5; 1, 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250" autoRev="1" fill="hold"/>
                                        <p:tgtEl>
                                          <p:spTgt spid="3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4" dur="500" tmFilter="0, 0; .2, .5; .8, .5; 1, 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5" dur="250" autoRev="1" fill="hold"/>
                                        <p:tgtEl>
                                          <p:spTgt spid="4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the rest of the questions on the worksheet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089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Circle the multiples of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  120       13       30       80       23       204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2)	 Here are </a:t>
            </a: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cubes.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a) How many groups of 4 are there?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b) How many groups of 3 are there?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 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How many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cubes will be remaining?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Cube 4"/>
          <p:cNvSpPr/>
          <p:nvPr/>
        </p:nvSpPr>
        <p:spPr>
          <a:xfrm>
            <a:off x="1423646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Cube 17"/>
          <p:cNvSpPr/>
          <p:nvPr/>
        </p:nvSpPr>
        <p:spPr>
          <a:xfrm>
            <a:off x="1406126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Cube 18"/>
          <p:cNvSpPr/>
          <p:nvPr/>
        </p:nvSpPr>
        <p:spPr>
          <a:xfrm>
            <a:off x="1884123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Cube 19"/>
          <p:cNvSpPr/>
          <p:nvPr/>
        </p:nvSpPr>
        <p:spPr>
          <a:xfrm>
            <a:off x="1866603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Cube 20"/>
          <p:cNvSpPr/>
          <p:nvPr/>
        </p:nvSpPr>
        <p:spPr>
          <a:xfrm>
            <a:off x="2344600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Cube 21"/>
          <p:cNvSpPr/>
          <p:nvPr/>
        </p:nvSpPr>
        <p:spPr>
          <a:xfrm>
            <a:off x="2327080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Cube 22"/>
          <p:cNvSpPr/>
          <p:nvPr/>
        </p:nvSpPr>
        <p:spPr>
          <a:xfrm>
            <a:off x="2805077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ube 23"/>
          <p:cNvSpPr/>
          <p:nvPr/>
        </p:nvSpPr>
        <p:spPr>
          <a:xfrm>
            <a:off x="2787557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ube 24"/>
          <p:cNvSpPr/>
          <p:nvPr/>
        </p:nvSpPr>
        <p:spPr>
          <a:xfrm>
            <a:off x="3265554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Cube 25"/>
          <p:cNvSpPr/>
          <p:nvPr/>
        </p:nvSpPr>
        <p:spPr>
          <a:xfrm>
            <a:off x="3248034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Cube 26"/>
          <p:cNvSpPr/>
          <p:nvPr/>
        </p:nvSpPr>
        <p:spPr>
          <a:xfrm>
            <a:off x="3726031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Cube 27"/>
          <p:cNvSpPr/>
          <p:nvPr/>
        </p:nvSpPr>
        <p:spPr>
          <a:xfrm>
            <a:off x="3708511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Cube 28"/>
          <p:cNvSpPr/>
          <p:nvPr/>
        </p:nvSpPr>
        <p:spPr>
          <a:xfrm>
            <a:off x="4186508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Cube 29"/>
          <p:cNvSpPr/>
          <p:nvPr/>
        </p:nvSpPr>
        <p:spPr>
          <a:xfrm>
            <a:off x="4168988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Cube 30"/>
          <p:cNvSpPr/>
          <p:nvPr/>
        </p:nvSpPr>
        <p:spPr>
          <a:xfrm>
            <a:off x="4646985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Cube 31"/>
          <p:cNvSpPr/>
          <p:nvPr/>
        </p:nvSpPr>
        <p:spPr>
          <a:xfrm>
            <a:off x="4629465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Cube 32"/>
          <p:cNvSpPr/>
          <p:nvPr/>
        </p:nvSpPr>
        <p:spPr>
          <a:xfrm>
            <a:off x="5107462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Cube 33"/>
          <p:cNvSpPr/>
          <p:nvPr/>
        </p:nvSpPr>
        <p:spPr>
          <a:xfrm>
            <a:off x="5089942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Cube 34"/>
          <p:cNvSpPr/>
          <p:nvPr/>
        </p:nvSpPr>
        <p:spPr>
          <a:xfrm>
            <a:off x="5567939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Cube 35"/>
          <p:cNvSpPr/>
          <p:nvPr/>
        </p:nvSpPr>
        <p:spPr>
          <a:xfrm>
            <a:off x="5550419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350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Circle the multiples of 10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   120       13       30       80       23       204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2)	 Here are </a:t>
            </a: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cubes.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a) How many groups of 4 are there?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b) How many groups of 3 are there?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	 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How many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cubes will be remaining?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5" name="Cube 4"/>
          <p:cNvSpPr/>
          <p:nvPr/>
        </p:nvSpPr>
        <p:spPr>
          <a:xfrm>
            <a:off x="1423646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Cube 17"/>
          <p:cNvSpPr/>
          <p:nvPr/>
        </p:nvSpPr>
        <p:spPr>
          <a:xfrm>
            <a:off x="1406126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Cube 18"/>
          <p:cNvSpPr/>
          <p:nvPr/>
        </p:nvSpPr>
        <p:spPr>
          <a:xfrm>
            <a:off x="1884123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Cube 19"/>
          <p:cNvSpPr/>
          <p:nvPr/>
        </p:nvSpPr>
        <p:spPr>
          <a:xfrm>
            <a:off x="1866603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Cube 20"/>
          <p:cNvSpPr/>
          <p:nvPr/>
        </p:nvSpPr>
        <p:spPr>
          <a:xfrm>
            <a:off x="2344600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Cube 21"/>
          <p:cNvSpPr/>
          <p:nvPr/>
        </p:nvSpPr>
        <p:spPr>
          <a:xfrm>
            <a:off x="2327080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Cube 22"/>
          <p:cNvSpPr/>
          <p:nvPr/>
        </p:nvSpPr>
        <p:spPr>
          <a:xfrm>
            <a:off x="2805077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ube 23"/>
          <p:cNvSpPr/>
          <p:nvPr/>
        </p:nvSpPr>
        <p:spPr>
          <a:xfrm>
            <a:off x="2787557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ube 24"/>
          <p:cNvSpPr/>
          <p:nvPr/>
        </p:nvSpPr>
        <p:spPr>
          <a:xfrm>
            <a:off x="3265554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Cube 25"/>
          <p:cNvSpPr/>
          <p:nvPr/>
        </p:nvSpPr>
        <p:spPr>
          <a:xfrm>
            <a:off x="3248034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Cube 26"/>
          <p:cNvSpPr/>
          <p:nvPr/>
        </p:nvSpPr>
        <p:spPr>
          <a:xfrm>
            <a:off x="3726031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Cube 27"/>
          <p:cNvSpPr/>
          <p:nvPr/>
        </p:nvSpPr>
        <p:spPr>
          <a:xfrm>
            <a:off x="3708511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Cube 28"/>
          <p:cNvSpPr/>
          <p:nvPr/>
        </p:nvSpPr>
        <p:spPr>
          <a:xfrm>
            <a:off x="4186508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Cube 29"/>
          <p:cNvSpPr/>
          <p:nvPr/>
        </p:nvSpPr>
        <p:spPr>
          <a:xfrm>
            <a:off x="4168988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Cube 30"/>
          <p:cNvSpPr/>
          <p:nvPr/>
        </p:nvSpPr>
        <p:spPr>
          <a:xfrm>
            <a:off x="4646985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Cube 31"/>
          <p:cNvSpPr/>
          <p:nvPr/>
        </p:nvSpPr>
        <p:spPr>
          <a:xfrm>
            <a:off x="4629465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Cube 32"/>
          <p:cNvSpPr/>
          <p:nvPr/>
        </p:nvSpPr>
        <p:spPr>
          <a:xfrm>
            <a:off x="5107462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Cube 33"/>
          <p:cNvSpPr/>
          <p:nvPr/>
        </p:nvSpPr>
        <p:spPr>
          <a:xfrm>
            <a:off x="5089942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Cube 34"/>
          <p:cNvSpPr/>
          <p:nvPr/>
        </p:nvSpPr>
        <p:spPr>
          <a:xfrm>
            <a:off x="5567939" y="21899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Cube 35"/>
          <p:cNvSpPr/>
          <p:nvPr/>
        </p:nvSpPr>
        <p:spPr>
          <a:xfrm>
            <a:off x="5550419" y="2615164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3287979" y="910850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1342688" y="926433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4212937" y="926433"/>
            <a:ext cx="705394" cy="570932"/>
          </a:xfrm>
          <a:prstGeom prst="ellipse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381877" y="2116182"/>
            <a:ext cx="881275" cy="936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ounded Rectangle 40"/>
          <p:cNvSpPr/>
          <p:nvPr/>
        </p:nvSpPr>
        <p:spPr>
          <a:xfrm>
            <a:off x="2304921" y="2111827"/>
            <a:ext cx="881275" cy="936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3224798" y="2111827"/>
            <a:ext cx="881275" cy="936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4144307" y="2107472"/>
            <a:ext cx="881275" cy="936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ounded Rectangle 43"/>
          <p:cNvSpPr/>
          <p:nvPr/>
        </p:nvSpPr>
        <p:spPr>
          <a:xfrm>
            <a:off x="5063816" y="2107472"/>
            <a:ext cx="881275" cy="936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Cube 44"/>
          <p:cNvSpPr/>
          <p:nvPr/>
        </p:nvSpPr>
        <p:spPr>
          <a:xfrm>
            <a:off x="1490452" y="4975252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Cube 45"/>
          <p:cNvSpPr/>
          <p:nvPr/>
        </p:nvSpPr>
        <p:spPr>
          <a:xfrm>
            <a:off x="1472932" y="5400431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Cube 46"/>
          <p:cNvSpPr/>
          <p:nvPr/>
        </p:nvSpPr>
        <p:spPr>
          <a:xfrm>
            <a:off x="1950929" y="4975252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Cube 47"/>
          <p:cNvSpPr/>
          <p:nvPr/>
        </p:nvSpPr>
        <p:spPr>
          <a:xfrm>
            <a:off x="2846356" y="4970868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Cube 48"/>
          <p:cNvSpPr/>
          <p:nvPr/>
        </p:nvSpPr>
        <p:spPr>
          <a:xfrm>
            <a:off x="2411406" y="4975252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Cube 49"/>
          <p:cNvSpPr/>
          <p:nvPr/>
        </p:nvSpPr>
        <p:spPr>
          <a:xfrm>
            <a:off x="2393886" y="5400431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/>
          <p:cNvSpPr/>
          <p:nvPr/>
        </p:nvSpPr>
        <p:spPr>
          <a:xfrm>
            <a:off x="3246899" y="5396047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/>
          <p:cNvSpPr/>
          <p:nvPr/>
        </p:nvSpPr>
        <p:spPr>
          <a:xfrm>
            <a:off x="3276814" y="4970868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/>
          <p:cNvSpPr/>
          <p:nvPr/>
        </p:nvSpPr>
        <p:spPr>
          <a:xfrm>
            <a:off x="3718182" y="4970868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/>
          <p:cNvSpPr/>
          <p:nvPr/>
        </p:nvSpPr>
        <p:spPr>
          <a:xfrm>
            <a:off x="4565634" y="4970868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/>
          <p:cNvSpPr/>
          <p:nvPr/>
        </p:nvSpPr>
        <p:spPr>
          <a:xfrm>
            <a:off x="4155354" y="4981206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Cube 55"/>
          <p:cNvSpPr/>
          <p:nvPr/>
        </p:nvSpPr>
        <p:spPr>
          <a:xfrm>
            <a:off x="4137834" y="5406385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Cube 56"/>
          <p:cNvSpPr/>
          <p:nvPr/>
        </p:nvSpPr>
        <p:spPr>
          <a:xfrm>
            <a:off x="5033201" y="4970868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Cube 57"/>
          <p:cNvSpPr/>
          <p:nvPr/>
        </p:nvSpPr>
        <p:spPr>
          <a:xfrm>
            <a:off x="5015681" y="5396047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Cube 58"/>
          <p:cNvSpPr/>
          <p:nvPr/>
        </p:nvSpPr>
        <p:spPr>
          <a:xfrm>
            <a:off x="5454489" y="4970868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Cube 59"/>
          <p:cNvSpPr/>
          <p:nvPr/>
        </p:nvSpPr>
        <p:spPr>
          <a:xfrm>
            <a:off x="6362941" y="4970868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Cube 60"/>
          <p:cNvSpPr/>
          <p:nvPr/>
        </p:nvSpPr>
        <p:spPr>
          <a:xfrm>
            <a:off x="5914966" y="4970868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Cube 61"/>
          <p:cNvSpPr/>
          <p:nvPr/>
        </p:nvSpPr>
        <p:spPr>
          <a:xfrm>
            <a:off x="5897446" y="5396047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Cube 62"/>
          <p:cNvSpPr/>
          <p:nvPr/>
        </p:nvSpPr>
        <p:spPr>
          <a:xfrm>
            <a:off x="7157696" y="4975252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Cube 63"/>
          <p:cNvSpPr/>
          <p:nvPr/>
        </p:nvSpPr>
        <p:spPr>
          <a:xfrm>
            <a:off x="7140176" y="5400431"/>
            <a:ext cx="339840" cy="360000"/>
          </a:xfrm>
          <a:prstGeom prst="cub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6558878" y="3271769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5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561026" y="3949252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772768" y="4349463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noProof="0" dirty="0">
                <a:solidFill>
                  <a:srgbClr val="5B9BD5">
                    <a:lumMod val="7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7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1443485" y="4928047"/>
            <a:ext cx="881275" cy="936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ounded Rectangle 68"/>
          <p:cNvSpPr/>
          <p:nvPr/>
        </p:nvSpPr>
        <p:spPr>
          <a:xfrm>
            <a:off x="2327340" y="4923692"/>
            <a:ext cx="881275" cy="936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ounded Rectangle 69"/>
          <p:cNvSpPr/>
          <p:nvPr/>
        </p:nvSpPr>
        <p:spPr>
          <a:xfrm>
            <a:off x="3221091" y="4923692"/>
            <a:ext cx="881275" cy="936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ounded Rectangle 70"/>
          <p:cNvSpPr/>
          <p:nvPr/>
        </p:nvSpPr>
        <p:spPr>
          <a:xfrm>
            <a:off x="4101411" y="4919337"/>
            <a:ext cx="881275" cy="936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ounded Rectangle 71"/>
          <p:cNvSpPr/>
          <p:nvPr/>
        </p:nvSpPr>
        <p:spPr>
          <a:xfrm>
            <a:off x="4981731" y="4919337"/>
            <a:ext cx="881275" cy="936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ounded Rectangle 72"/>
          <p:cNvSpPr/>
          <p:nvPr/>
        </p:nvSpPr>
        <p:spPr>
          <a:xfrm>
            <a:off x="5867588" y="4928047"/>
            <a:ext cx="881275" cy="936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7894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1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7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 tmFilter="0, 0; .2, .5; .8, .5; 1, 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6" dur="250" autoRev="1" fill="hold"/>
                                        <p:tgtEl>
                                          <p:spTgt spid="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 tmFilter="0, 0; .2, .5; .8, .5; 1, 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9" dur="250" autoRev="1" fill="hold"/>
                                        <p:tgtEl>
                                          <p:spTgt spid="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3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3" grpId="1" animBg="1"/>
      <p:bldP spid="64" grpId="0" animBg="1"/>
      <p:bldP spid="64" grpId="1" animBg="1"/>
      <p:bldP spid="65" grpId="0"/>
      <p:bldP spid="66" grpId="0"/>
      <p:bldP spid="67" grpId="0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C7069DF-BE66-4341-ACDA-2ABA5DCF3029}"/>
                  </a:ext>
                </a:extLst>
              </p:cNvPr>
              <p:cNvSpPr/>
              <p:nvPr/>
            </p:nvSpPr>
            <p:spPr>
              <a:xfrm>
                <a:off x="681621" y="392706"/>
                <a:ext cx="6263917" cy="56938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Mo has 9 lolly sticks.</a:t>
                </a: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He arranges his sticks to make triangles</a:t>
                </a: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Each triangle uses 3 sticks.</a:t>
                </a: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Mo can make 3 triangles with 9 sticks.</a:t>
                </a: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3 groups of 3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3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C7069DF-BE66-4341-ACDA-2ABA5DCF30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21" y="392706"/>
                <a:ext cx="6263917" cy="5693866"/>
              </a:xfrm>
              <a:prstGeom prst="rect">
                <a:avLst/>
              </a:prstGeom>
              <a:blipFill>
                <a:blip r:embed="rId5"/>
                <a:stretch>
                  <a:fillRect l="-2045" t="-964" b="-2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5954" y="360902"/>
            <a:ext cx="1457070" cy="1005927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1052553" y="1609433"/>
            <a:ext cx="1638396" cy="1610275"/>
            <a:chOff x="1274621" y="1459496"/>
            <a:chExt cx="2124000" cy="2135387"/>
          </a:xfrm>
        </p:grpSpPr>
        <p:sp>
          <p:nvSpPr>
            <p:cNvPr id="2" name="Rounded Rectangle 1"/>
            <p:cNvSpPr/>
            <p:nvPr/>
          </p:nvSpPr>
          <p:spPr>
            <a:xfrm rot="2123968">
              <a:off x="1754946" y="1459496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ounded Rectangle 5"/>
            <p:cNvSpPr/>
            <p:nvPr/>
          </p:nvSpPr>
          <p:spPr>
            <a:xfrm rot="19554048">
              <a:off x="2779130" y="1470883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2210621" y="2244290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3193528" y="1605139"/>
            <a:ext cx="1638396" cy="1610275"/>
            <a:chOff x="1274621" y="1459496"/>
            <a:chExt cx="2124000" cy="2135387"/>
          </a:xfrm>
        </p:grpSpPr>
        <p:sp>
          <p:nvSpPr>
            <p:cNvPr id="14" name="Rounded Rectangle 13"/>
            <p:cNvSpPr/>
            <p:nvPr/>
          </p:nvSpPr>
          <p:spPr>
            <a:xfrm rot="2123968">
              <a:off x="1754946" y="1459496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ounded Rectangle 14"/>
            <p:cNvSpPr/>
            <p:nvPr/>
          </p:nvSpPr>
          <p:spPr>
            <a:xfrm rot="19554048">
              <a:off x="2779130" y="1470883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ounded Rectangle 15"/>
            <p:cNvSpPr/>
            <p:nvPr/>
          </p:nvSpPr>
          <p:spPr>
            <a:xfrm rot="5400000">
              <a:off x="2210621" y="2244290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381538" y="1609433"/>
            <a:ext cx="1638396" cy="1610275"/>
            <a:chOff x="1274621" y="1459496"/>
            <a:chExt cx="2124000" cy="2135387"/>
          </a:xfrm>
        </p:grpSpPr>
        <p:sp>
          <p:nvSpPr>
            <p:cNvPr id="18" name="Rounded Rectangle 17"/>
            <p:cNvSpPr/>
            <p:nvPr/>
          </p:nvSpPr>
          <p:spPr>
            <a:xfrm rot="2123968">
              <a:off x="1754946" y="1459496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ounded Rectangle 18"/>
            <p:cNvSpPr/>
            <p:nvPr/>
          </p:nvSpPr>
          <p:spPr>
            <a:xfrm rot="19554048">
              <a:off x="2779130" y="1470883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2210621" y="2244290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C7069DF-BE66-4341-ACDA-2ABA5DCF3029}"/>
                  </a:ext>
                </a:extLst>
              </p:cNvPr>
              <p:cNvSpPr/>
              <p:nvPr/>
            </p:nvSpPr>
            <p:spPr>
              <a:xfrm>
                <a:off x="681621" y="392706"/>
                <a:ext cx="6263917" cy="56938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Mo has 9 lolly sticks.</a:t>
                </a: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What</a:t>
                </a:r>
                <a:r>
                  <a:rPr kumimoji="0" lang="en-GB" sz="2800" b="0" i="0" u="none" strike="noStrike" kern="1200" cap="none" spc="0" normalizeH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if Mo used his sticks to make squares?  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lang="en-GB" sz="2800" dirty="0">
                  <a:solidFill>
                    <a:prstClr val="black"/>
                  </a:solidFill>
                  <a:latin typeface="Calibri" panose="020F0502020204030204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Each square uses 4 sticks.</a:t>
                </a: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Mo can make 2 squares with 9 sticks.</a:t>
                </a: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There is one stick remaining.</a:t>
                </a: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2 remainder 1</a:t>
                </a:r>
                <a:endParaRPr kumimoji="0" lang="en-GB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1C7069DF-BE66-4341-ACDA-2ABA5DCF30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621" y="392706"/>
                <a:ext cx="6263917" cy="5693866"/>
              </a:xfrm>
              <a:prstGeom prst="rect">
                <a:avLst/>
              </a:prstGeom>
              <a:blipFill>
                <a:blip r:embed="rId5"/>
                <a:stretch>
                  <a:fillRect l="-2045" t="-964" b="-21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5954" y="360902"/>
            <a:ext cx="1457070" cy="1005927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178827" y="1833404"/>
            <a:ext cx="1851756" cy="1771210"/>
            <a:chOff x="5476507" y="1559819"/>
            <a:chExt cx="4738646" cy="4277008"/>
          </a:xfrm>
        </p:grpSpPr>
        <p:sp>
          <p:nvSpPr>
            <p:cNvPr id="2" name="Rounded Rectangle 1"/>
            <p:cNvSpPr/>
            <p:nvPr/>
          </p:nvSpPr>
          <p:spPr>
            <a:xfrm>
              <a:off x="5733968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411854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ounded Rectangle 6"/>
            <p:cNvSpPr/>
            <p:nvPr/>
          </p:nvSpPr>
          <p:spPr>
            <a:xfrm rot="5400000">
              <a:off x="7640006" y="3150507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ounded Rectangle 20"/>
            <p:cNvSpPr/>
            <p:nvPr/>
          </p:nvSpPr>
          <p:spPr>
            <a:xfrm rot="5400000">
              <a:off x="7544213" y="-354692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504390" y="1829889"/>
            <a:ext cx="1851756" cy="1771210"/>
            <a:chOff x="5476507" y="1559819"/>
            <a:chExt cx="4738646" cy="4277008"/>
          </a:xfrm>
        </p:grpSpPr>
        <p:sp>
          <p:nvSpPr>
            <p:cNvPr id="23" name="Rounded Rectangle 22"/>
            <p:cNvSpPr/>
            <p:nvPr/>
          </p:nvSpPr>
          <p:spPr>
            <a:xfrm>
              <a:off x="5733968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411854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ounded Rectangle 24"/>
            <p:cNvSpPr/>
            <p:nvPr/>
          </p:nvSpPr>
          <p:spPr>
            <a:xfrm rot="5400000">
              <a:off x="7640006" y="3150507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ounded Rectangle 25"/>
            <p:cNvSpPr/>
            <p:nvPr/>
          </p:nvSpPr>
          <p:spPr>
            <a:xfrm rot="5400000">
              <a:off x="7544213" y="-354692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7" name="Rounded Rectangle 26"/>
          <p:cNvSpPr/>
          <p:nvPr/>
        </p:nvSpPr>
        <p:spPr>
          <a:xfrm>
            <a:off x="6095713" y="1838037"/>
            <a:ext cx="215259" cy="177121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2074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C7069DF-BE66-4341-ACDA-2ABA5DCF3029}"/>
              </a:ext>
            </a:extLst>
          </p:cNvPr>
          <p:cNvSpPr/>
          <p:nvPr/>
        </p:nvSpPr>
        <p:spPr>
          <a:xfrm>
            <a:off x="681620" y="323696"/>
            <a:ext cx="766554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What if Mo has 19 lolly sticks.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800" dirty="0">
                <a:solidFill>
                  <a:prstClr val="black"/>
                </a:solidFill>
                <a:latin typeface="Calibri" panose="020F0502020204030204"/>
              </a:rPr>
              <a:t>How many squares and triangles could he make?  How many sticks will be remaining each time?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280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5542" y="1686994"/>
            <a:ext cx="747045" cy="747045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5688386" y="1829683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833000" y="2371735"/>
            <a:ext cx="995933" cy="959293"/>
            <a:chOff x="1274621" y="1459496"/>
            <a:chExt cx="2124000" cy="2135387"/>
          </a:xfrm>
        </p:grpSpPr>
        <p:sp>
          <p:nvSpPr>
            <p:cNvPr id="19" name="Rounded Rectangle 18"/>
            <p:cNvSpPr/>
            <p:nvPr/>
          </p:nvSpPr>
          <p:spPr>
            <a:xfrm rot="2123968">
              <a:off x="1754946" y="1459496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ounded Rectangle 19"/>
            <p:cNvSpPr/>
            <p:nvPr/>
          </p:nvSpPr>
          <p:spPr>
            <a:xfrm rot="19554048">
              <a:off x="2779130" y="1470883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ounded Rectangle 27"/>
            <p:cNvSpPr/>
            <p:nvPr/>
          </p:nvSpPr>
          <p:spPr>
            <a:xfrm rot="5400000">
              <a:off x="2210621" y="2244290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1983511" y="2371735"/>
            <a:ext cx="995933" cy="959293"/>
            <a:chOff x="1274621" y="1459496"/>
            <a:chExt cx="2124000" cy="2135387"/>
          </a:xfrm>
        </p:grpSpPr>
        <p:sp>
          <p:nvSpPr>
            <p:cNvPr id="42" name="Rounded Rectangle 41"/>
            <p:cNvSpPr/>
            <p:nvPr/>
          </p:nvSpPr>
          <p:spPr>
            <a:xfrm rot="2123968">
              <a:off x="1754946" y="1459496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Rounded Rectangle 42"/>
            <p:cNvSpPr/>
            <p:nvPr/>
          </p:nvSpPr>
          <p:spPr>
            <a:xfrm rot="19554048">
              <a:off x="2779130" y="1470883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Rounded Rectangle 43"/>
            <p:cNvSpPr/>
            <p:nvPr/>
          </p:nvSpPr>
          <p:spPr>
            <a:xfrm rot="5400000">
              <a:off x="2210621" y="2244290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134022" y="2371735"/>
            <a:ext cx="995933" cy="959293"/>
            <a:chOff x="1274621" y="1459496"/>
            <a:chExt cx="2124000" cy="2135387"/>
          </a:xfrm>
        </p:grpSpPr>
        <p:sp>
          <p:nvSpPr>
            <p:cNvPr id="46" name="Rounded Rectangle 45"/>
            <p:cNvSpPr/>
            <p:nvPr/>
          </p:nvSpPr>
          <p:spPr>
            <a:xfrm rot="2123968">
              <a:off x="1754946" y="1459496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Rounded Rectangle 46"/>
            <p:cNvSpPr/>
            <p:nvPr/>
          </p:nvSpPr>
          <p:spPr>
            <a:xfrm rot="19554048">
              <a:off x="2779130" y="1470883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Rounded Rectangle 47"/>
            <p:cNvSpPr/>
            <p:nvPr/>
          </p:nvSpPr>
          <p:spPr>
            <a:xfrm rot="5400000">
              <a:off x="2210621" y="2244290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4284533" y="2371735"/>
            <a:ext cx="995933" cy="959293"/>
            <a:chOff x="1274621" y="1459496"/>
            <a:chExt cx="2124000" cy="2135387"/>
          </a:xfrm>
        </p:grpSpPr>
        <p:sp>
          <p:nvSpPr>
            <p:cNvPr id="50" name="Rounded Rectangle 49"/>
            <p:cNvSpPr/>
            <p:nvPr/>
          </p:nvSpPr>
          <p:spPr>
            <a:xfrm rot="2123968">
              <a:off x="1754946" y="1459496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Rounded Rectangle 50"/>
            <p:cNvSpPr/>
            <p:nvPr/>
          </p:nvSpPr>
          <p:spPr>
            <a:xfrm rot="19554048">
              <a:off x="2779130" y="1470883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Rounded Rectangle 51"/>
            <p:cNvSpPr/>
            <p:nvPr/>
          </p:nvSpPr>
          <p:spPr>
            <a:xfrm rot="5400000">
              <a:off x="2210621" y="2244290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435044" y="2371735"/>
            <a:ext cx="995933" cy="959293"/>
            <a:chOff x="1274621" y="1459496"/>
            <a:chExt cx="2124000" cy="2135387"/>
          </a:xfrm>
        </p:grpSpPr>
        <p:sp>
          <p:nvSpPr>
            <p:cNvPr id="54" name="Rounded Rectangle 53"/>
            <p:cNvSpPr/>
            <p:nvPr/>
          </p:nvSpPr>
          <p:spPr>
            <a:xfrm rot="2123968">
              <a:off x="1754946" y="1459496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Rounded Rectangle 54"/>
            <p:cNvSpPr/>
            <p:nvPr/>
          </p:nvSpPr>
          <p:spPr>
            <a:xfrm rot="19554048">
              <a:off x="2779130" y="1470883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Rounded Rectangle 55"/>
            <p:cNvSpPr/>
            <p:nvPr/>
          </p:nvSpPr>
          <p:spPr>
            <a:xfrm rot="5400000">
              <a:off x="2210621" y="2244290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585554" y="2373557"/>
            <a:ext cx="995933" cy="959293"/>
            <a:chOff x="1274621" y="1459496"/>
            <a:chExt cx="2124000" cy="2135387"/>
          </a:xfrm>
        </p:grpSpPr>
        <p:sp>
          <p:nvSpPr>
            <p:cNvPr id="58" name="Rounded Rectangle 57"/>
            <p:cNvSpPr/>
            <p:nvPr/>
          </p:nvSpPr>
          <p:spPr>
            <a:xfrm rot="2123968">
              <a:off x="1754946" y="1459496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Rounded Rectangle 58"/>
            <p:cNvSpPr/>
            <p:nvPr/>
          </p:nvSpPr>
          <p:spPr>
            <a:xfrm rot="19554048">
              <a:off x="2779130" y="1470883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Rounded Rectangle 59"/>
            <p:cNvSpPr/>
            <p:nvPr/>
          </p:nvSpPr>
          <p:spPr>
            <a:xfrm rot="5400000">
              <a:off x="2210621" y="2244290"/>
              <a:ext cx="252000" cy="2124000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5" name="Rounded Rectangle 64"/>
          <p:cNvSpPr/>
          <p:nvPr/>
        </p:nvSpPr>
        <p:spPr>
          <a:xfrm>
            <a:off x="7944577" y="2442846"/>
            <a:ext cx="108000" cy="81514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6" name="Group 65"/>
          <p:cNvGrpSpPr/>
          <p:nvPr/>
        </p:nvGrpSpPr>
        <p:grpSpPr>
          <a:xfrm>
            <a:off x="875937" y="4091405"/>
            <a:ext cx="851168" cy="902855"/>
            <a:chOff x="5476507" y="1559819"/>
            <a:chExt cx="4738646" cy="4277008"/>
          </a:xfrm>
        </p:grpSpPr>
        <p:sp>
          <p:nvSpPr>
            <p:cNvPr id="67" name="Rounded Rectangle 66"/>
            <p:cNvSpPr/>
            <p:nvPr/>
          </p:nvSpPr>
          <p:spPr>
            <a:xfrm>
              <a:off x="5733968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9411854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Rounded Rectangle 68"/>
            <p:cNvSpPr/>
            <p:nvPr/>
          </p:nvSpPr>
          <p:spPr>
            <a:xfrm rot="5400000">
              <a:off x="7640006" y="3150507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Rounded Rectangle 69"/>
            <p:cNvSpPr/>
            <p:nvPr/>
          </p:nvSpPr>
          <p:spPr>
            <a:xfrm rot="5400000">
              <a:off x="7544213" y="-354692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2111127" y="4091405"/>
            <a:ext cx="851168" cy="902855"/>
            <a:chOff x="5476507" y="1559819"/>
            <a:chExt cx="4738646" cy="4277008"/>
          </a:xfrm>
        </p:grpSpPr>
        <p:sp>
          <p:nvSpPr>
            <p:cNvPr id="72" name="Rounded Rectangle 71"/>
            <p:cNvSpPr/>
            <p:nvPr/>
          </p:nvSpPr>
          <p:spPr>
            <a:xfrm>
              <a:off x="5733968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9411854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ounded Rectangle 73"/>
            <p:cNvSpPr/>
            <p:nvPr/>
          </p:nvSpPr>
          <p:spPr>
            <a:xfrm rot="5400000">
              <a:off x="7640006" y="3150507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ounded Rectangle 74"/>
            <p:cNvSpPr/>
            <p:nvPr/>
          </p:nvSpPr>
          <p:spPr>
            <a:xfrm rot="5400000">
              <a:off x="7544213" y="-354692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346317" y="4091405"/>
            <a:ext cx="851168" cy="902855"/>
            <a:chOff x="5476507" y="1559819"/>
            <a:chExt cx="4738646" cy="4277008"/>
          </a:xfrm>
        </p:grpSpPr>
        <p:sp>
          <p:nvSpPr>
            <p:cNvPr id="77" name="Rounded Rectangle 76"/>
            <p:cNvSpPr/>
            <p:nvPr/>
          </p:nvSpPr>
          <p:spPr>
            <a:xfrm>
              <a:off x="5733968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9411854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Rounded Rectangle 78"/>
            <p:cNvSpPr/>
            <p:nvPr/>
          </p:nvSpPr>
          <p:spPr>
            <a:xfrm rot="5400000">
              <a:off x="7640006" y="3150507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0" name="Rounded Rectangle 79"/>
            <p:cNvSpPr/>
            <p:nvPr/>
          </p:nvSpPr>
          <p:spPr>
            <a:xfrm rot="5400000">
              <a:off x="7544213" y="-354692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581507" y="4091405"/>
            <a:ext cx="851168" cy="902855"/>
            <a:chOff x="5476507" y="1559819"/>
            <a:chExt cx="4738646" cy="4277008"/>
          </a:xfrm>
        </p:grpSpPr>
        <p:sp>
          <p:nvSpPr>
            <p:cNvPr id="82" name="Rounded Rectangle 81"/>
            <p:cNvSpPr/>
            <p:nvPr/>
          </p:nvSpPr>
          <p:spPr>
            <a:xfrm>
              <a:off x="5733968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9411854" y="1559819"/>
              <a:ext cx="550847" cy="4277008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Rounded Rectangle 83"/>
            <p:cNvSpPr/>
            <p:nvPr/>
          </p:nvSpPr>
          <p:spPr>
            <a:xfrm rot="5400000">
              <a:off x="7640006" y="3150507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Rounded Rectangle 84"/>
            <p:cNvSpPr/>
            <p:nvPr/>
          </p:nvSpPr>
          <p:spPr>
            <a:xfrm rot="5400000">
              <a:off x="7544213" y="-354692"/>
              <a:ext cx="507442" cy="4642853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0" name="Rounded Rectangle 89"/>
          <p:cNvSpPr/>
          <p:nvPr/>
        </p:nvSpPr>
        <p:spPr>
          <a:xfrm>
            <a:off x="5740350" y="4136055"/>
            <a:ext cx="108000" cy="81514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Rounded Rectangle 90"/>
          <p:cNvSpPr/>
          <p:nvPr/>
        </p:nvSpPr>
        <p:spPr>
          <a:xfrm>
            <a:off x="6011983" y="4136055"/>
            <a:ext cx="108000" cy="81514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Rounded Rectangle 91"/>
          <p:cNvSpPr/>
          <p:nvPr/>
        </p:nvSpPr>
        <p:spPr>
          <a:xfrm>
            <a:off x="6283616" y="4136055"/>
            <a:ext cx="108000" cy="815140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1C7069DF-BE66-4341-ACDA-2ABA5DCF3029}"/>
                  </a:ext>
                </a:extLst>
              </p:cNvPr>
              <p:cNvSpPr/>
              <p:nvPr/>
            </p:nvSpPr>
            <p:spPr>
              <a:xfrm>
                <a:off x="688785" y="3409944"/>
                <a:ext cx="785432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6 triangles and 1 stick remaining.       19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6 r 1</a:t>
                </a:r>
              </a:p>
            </p:txBody>
          </p:sp>
        </mc:Choice>
        <mc:Fallback xmlns=""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1C7069DF-BE66-4341-ACDA-2ABA5DCF30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8785" y="3409944"/>
                <a:ext cx="7854324" cy="523220"/>
              </a:xfrm>
              <a:prstGeom prst="rect">
                <a:avLst/>
              </a:prstGeom>
              <a:blipFill>
                <a:blip r:embed="rId6"/>
                <a:stretch>
                  <a:fillRect l="-1630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1C7069DF-BE66-4341-ACDA-2ABA5DCF3029}"/>
                  </a:ext>
                </a:extLst>
              </p:cNvPr>
              <p:cNvSpPr/>
              <p:nvPr/>
            </p:nvSpPr>
            <p:spPr>
              <a:xfrm>
                <a:off x="654345" y="5228209"/>
                <a:ext cx="7854324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4 squares and 2 sticks remaining.       19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÷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solidFill>
                      <a:prstClr val="black"/>
                    </a:solidFill>
                    <a:latin typeface="Calibri" panose="020F0502020204030204"/>
                  </a:rPr>
                  <a:t> 4 r 3</a:t>
                </a:r>
              </a:p>
            </p:txBody>
          </p:sp>
        </mc:Choice>
        <mc:Fallback xmlns=""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1C7069DF-BE66-4341-ACDA-2ABA5DCF302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345" y="5228209"/>
                <a:ext cx="7854324" cy="523220"/>
              </a:xfrm>
              <a:prstGeom prst="rect">
                <a:avLst/>
              </a:prstGeom>
              <a:blipFill>
                <a:blip r:embed="rId7"/>
                <a:stretch>
                  <a:fillRect l="-1552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82885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65" grpId="0" animBg="1"/>
      <p:bldP spid="90" grpId="0" animBg="1"/>
      <p:bldP spid="91" grpId="0" animBg="1"/>
      <p:bldP spid="92" grpId="0" animBg="1"/>
      <p:bldP spid="9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Have a go at questions </a:t>
            </a:r>
            <a:b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1 - 3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9.8|2.7|6.9|1.4|0.8|0.7|0.7|1.1|1.5|1.9|2.2|1.3|0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8|3.2|3.6|11.2|6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5|10.8|1.1|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4|4.5|4.3|4.8|6.7|4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10.6|1.9|3.4|2.5|2.3|5.7|1.9|0.9|0.6|0.4|0.4|0.3|0.3|0.3|0.3|0.3|0.2|0.4|0.5|0.5|3.4|4.1|4|6.7|4.5|6.2|0.5|0.4|0.2|0.3|0.3|0.2|0.3|0.2|0.3|0.2|0.4|0.5|0.3|0.6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17.6|3.4|3.2|1.9|0.9|0.9|0.5|0.4|0.3|0.4|0.4|0.4|0.6|0.5|0.7|3.6|15.9|6.6|0.7|0.5|0.5|0.3|0.5|0.3|0.5|0.4|0.5|0.3|0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|4.1|2.2|4.6|3.3|1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5|5.8|11.1|12.3|9.5|8.2|9.8|2.4|5|8.4|7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5|6.1|16.1|12.1|5.4|7.6|7|1.6|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ee99ee9-287b-4f9a-957c-ba5ae7375c9a"/>
    <ds:schemaRef ds:uri="http://purl.org/dc/elements/1.1/"/>
    <ds:schemaRef ds:uri="http://schemas.microsoft.com/office/2006/metadata/properties"/>
    <ds:schemaRef ds:uri="522d4c35-b548-4432-90ae-af4376e1c4b4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E972E6-FA64-4F9F-9599-CD41622AFB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13410</TotalTime>
  <Words>323</Words>
  <Application>Microsoft Office PowerPoint</Application>
  <PresentationFormat>On-screen Show (4:3)</PresentationFormat>
  <Paragraphs>135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 1 - 3 on the worksheet</vt:lpstr>
      <vt:lpstr>PowerPoint Presentation</vt:lpstr>
      <vt:lpstr>PowerPoint Presentation</vt:lpstr>
      <vt:lpstr>Have a go at questions  4 and 5 on the worksheet</vt:lpstr>
      <vt:lpstr>PowerPoint Presentation</vt:lpstr>
      <vt:lpstr>PowerPoint Presentation</vt:lpstr>
      <vt:lpstr>PowerPoint Presentation</vt:lpstr>
      <vt:lpstr>Have a go at the rest of the questions on the worksheet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Brunskill, Nichola</cp:lastModifiedBy>
  <cp:revision>242</cp:revision>
  <dcterms:created xsi:type="dcterms:W3CDTF">2019-07-05T11:02:13Z</dcterms:created>
  <dcterms:modified xsi:type="dcterms:W3CDTF">2021-01-12T10:02:04Z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