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06" r:id="rId14"/>
    <p:sldId id="299" r:id="rId15"/>
    <p:sldId id="307" r:id="rId16"/>
    <p:sldId id="308" r:id="rId17"/>
    <p:sldId id="309" r:id="rId18"/>
    <p:sldId id="304" r:id="rId19"/>
    <p:sldId id="310" r:id="rId20"/>
    <p:sldId id="311" r:id="rId21"/>
    <p:sldId id="312" r:id="rId22"/>
    <p:sldId id="305" r:id="rId23"/>
    <p:sldId id="313" r:id="rId24"/>
    <p:sldId id="31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1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8.png"/><Relationship Id="rId7" Type="http://schemas.openxmlformats.org/officeDocument/2006/relationships/image" Target="../media/image20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9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24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6" Type="http://schemas.openxmlformats.org/officeDocument/2006/relationships/image" Target="../media/image16.png"/><Relationship Id="rId5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6" Type="http://schemas.openxmlformats.org/officeDocument/2006/relationships/image" Target="../media/image20.png"/><Relationship Id="rId5" Type="http://schemas.openxmlformats.org/officeDocument/2006/relationships/image" Target="../media/image27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Relationship Id="rId5" Type="http://schemas.openxmlformats.org/officeDocument/2006/relationships/image" Target="../media/image27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19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C2CE11-7E96-4C76-A04D-1A2292533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6883" y="1737213"/>
            <a:ext cx="5950212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73250" y="421491"/>
            <a:ext cx="1319752" cy="9216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7512" y="409635"/>
            <a:ext cx="76254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9711" y="1502437"/>
            <a:ext cx="5165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groups of 2 and 1 remaining</a:t>
            </a:r>
          </a:p>
        </p:txBody>
      </p:sp>
      <p:sp>
        <p:nvSpPr>
          <p:cNvPr id="21" name="Oval 20"/>
          <p:cNvSpPr/>
          <p:nvPr/>
        </p:nvSpPr>
        <p:spPr>
          <a:xfrm>
            <a:off x="900411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900411" y="8872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1799534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1799534" y="8872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2698657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2698657" y="8872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3597780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3597780" y="8872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496903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496903" y="8872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5396027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396027" y="8872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6209768" y="39089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900411" y="2193173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1315310" y="25288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819144" y="271526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2364025" y="214145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2657934" y="260093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2144812" y="263516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3834551" y="216262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4025961" y="265918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3514086" y="260624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4952415" y="216920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5388634" y="25544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4892468" y="273006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6295039" y="209058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TextBox 80"/>
          <p:cNvSpPr txBox="1"/>
          <p:nvPr/>
        </p:nvSpPr>
        <p:spPr>
          <a:xfrm>
            <a:off x="739711" y="3353043"/>
            <a:ext cx="5165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groups of 3 and 1 remaining</a:t>
            </a:r>
          </a:p>
        </p:txBody>
      </p:sp>
      <p:sp>
        <p:nvSpPr>
          <p:cNvPr id="82" name="Oval 81"/>
          <p:cNvSpPr/>
          <p:nvPr/>
        </p:nvSpPr>
        <p:spPr>
          <a:xfrm>
            <a:off x="857892" y="412244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1484320" y="412244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857892" y="475048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>
            <a:off x="1484320" y="478920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>
            <a:off x="3245161" y="413611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>
            <a:off x="3245161" y="473653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>
            <a:off x="2580896" y="412244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2580025" y="474482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>
            <a:off x="4964027" y="413632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/>
          <p:cNvSpPr/>
          <p:nvPr/>
        </p:nvSpPr>
        <p:spPr>
          <a:xfrm>
            <a:off x="4342048" y="412244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/>
          <p:nvPr/>
        </p:nvSpPr>
        <p:spPr>
          <a:xfrm>
            <a:off x="4964027" y="473474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/>
          <p:cNvSpPr/>
          <p:nvPr/>
        </p:nvSpPr>
        <p:spPr>
          <a:xfrm>
            <a:off x="4342048" y="4739243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/>
          <p:cNvSpPr/>
          <p:nvPr/>
        </p:nvSpPr>
        <p:spPr>
          <a:xfrm>
            <a:off x="6038810" y="411602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819144" y="5408206"/>
            <a:ext cx="5165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groups of 4 and 1 remaining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5627576" y="1463983"/>
                <a:ext cx="253947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r 1</a:t>
                </a:r>
                <a:endParaRPr lang="en-GB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576" y="1463983"/>
                <a:ext cx="2539478" cy="584775"/>
              </a:xfrm>
              <a:prstGeom prst="rect">
                <a:avLst/>
              </a:prstGeom>
              <a:blipFill>
                <a:blip r:embed="rId6"/>
                <a:stretch>
                  <a:fillRect l="-5995" t="-12500" r="-527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5595992" y="3322265"/>
                <a:ext cx="253947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r 1</a:t>
                </a:r>
                <a:endParaRPr lang="en-GB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992" y="3322265"/>
                <a:ext cx="2539478" cy="584775"/>
              </a:xfrm>
              <a:prstGeom prst="rect">
                <a:avLst/>
              </a:prstGeom>
              <a:blipFill>
                <a:blip r:embed="rId7"/>
                <a:stretch>
                  <a:fillRect l="-6235" t="-12500" r="-503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5564294" y="5377428"/>
                <a:ext cx="253947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r 1</a:t>
                </a:r>
                <a:endParaRPr lang="en-GB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4294" y="5377428"/>
                <a:ext cx="2539478" cy="584775"/>
              </a:xfrm>
              <a:prstGeom prst="rect">
                <a:avLst/>
              </a:prstGeom>
              <a:blipFill>
                <a:blip r:embed="rId8"/>
                <a:stretch>
                  <a:fillRect l="-6250" t="-12500" r="-5288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8561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7" grpId="0" animBg="1"/>
      <p:bldP spid="78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9" grpId="0"/>
      <p:bldP spid="100" grpId="0"/>
      <p:bldP spid="1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73250" y="421491"/>
            <a:ext cx="1319752" cy="9216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7512" y="409635"/>
            <a:ext cx="76254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900411" y="101791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1332411" y="150082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884288" y="1943633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1796657" y="103139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1764411" y="195156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TextBox 80"/>
          <p:cNvSpPr txBox="1"/>
          <p:nvPr/>
        </p:nvSpPr>
        <p:spPr>
          <a:xfrm>
            <a:off x="884288" y="2633199"/>
            <a:ext cx="5165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groups of 5 and 3 remaining</a:t>
            </a:r>
          </a:p>
        </p:txBody>
      </p:sp>
      <p:sp>
        <p:nvSpPr>
          <p:cNvPr id="82" name="Oval 81"/>
          <p:cNvSpPr/>
          <p:nvPr/>
        </p:nvSpPr>
        <p:spPr>
          <a:xfrm>
            <a:off x="900411" y="3507503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900411" y="404306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900411" y="457861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746195" y="5297325"/>
            <a:ext cx="5165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groups of 6 and 1 remaining</a:t>
            </a:r>
          </a:p>
        </p:txBody>
      </p:sp>
      <p:sp>
        <p:nvSpPr>
          <p:cNvPr id="52" name="Oval 51"/>
          <p:cNvSpPr/>
          <p:nvPr/>
        </p:nvSpPr>
        <p:spPr>
          <a:xfrm>
            <a:off x="5344154" y="121840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5344154" y="168864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5889365" y="143440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3114221" y="100240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3546221" y="148531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3098098" y="192812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4010467" y="101588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3978221" y="193605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/>
          <p:cNvSpPr/>
          <p:nvPr/>
        </p:nvSpPr>
        <p:spPr>
          <a:xfrm>
            <a:off x="1484811" y="350459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/>
          <p:cNvSpPr/>
          <p:nvPr/>
        </p:nvSpPr>
        <p:spPr>
          <a:xfrm>
            <a:off x="1484811" y="404015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/>
          <p:cNvSpPr/>
          <p:nvPr/>
        </p:nvSpPr>
        <p:spPr>
          <a:xfrm>
            <a:off x="1484811" y="457571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/>
          <p:cNvSpPr/>
          <p:nvPr/>
        </p:nvSpPr>
        <p:spPr>
          <a:xfrm>
            <a:off x="3123645" y="351372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/>
          <p:cNvSpPr/>
          <p:nvPr/>
        </p:nvSpPr>
        <p:spPr>
          <a:xfrm>
            <a:off x="3123645" y="404927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/>
          <p:cNvSpPr/>
          <p:nvPr/>
        </p:nvSpPr>
        <p:spPr>
          <a:xfrm>
            <a:off x="3123645" y="458483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/>
          <p:cNvSpPr/>
          <p:nvPr/>
        </p:nvSpPr>
        <p:spPr>
          <a:xfrm>
            <a:off x="3708045" y="351081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/>
          <p:cNvSpPr/>
          <p:nvPr/>
        </p:nvSpPr>
        <p:spPr>
          <a:xfrm>
            <a:off x="3708045" y="4046373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/>
          <p:cNvSpPr/>
          <p:nvPr/>
        </p:nvSpPr>
        <p:spPr>
          <a:xfrm>
            <a:off x="3708045" y="458193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/>
          <p:cNvSpPr/>
          <p:nvPr/>
        </p:nvSpPr>
        <p:spPr>
          <a:xfrm>
            <a:off x="5336460" y="345297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Rectangle 111"/>
              <p:cNvSpPr/>
              <p:nvPr/>
            </p:nvSpPr>
            <p:spPr>
              <a:xfrm>
                <a:off x="5602652" y="2647488"/>
                <a:ext cx="253947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r 3</a:t>
                </a:r>
                <a:endParaRPr lang="en-GB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12" name="Rectangle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652" y="2647488"/>
                <a:ext cx="2539478" cy="584775"/>
              </a:xfrm>
              <a:prstGeom prst="rect">
                <a:avLst/>
              </a:prstGeom>
              <a:blipFill>
                <a:blip r:embed="rId6"/>
                <a:stretch>
                  <a:fillRect l="-5995" t="-12500" r="-527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/>
              <p:cNvSpPr/>
              <p:nvPr/>
            </p:nvSpPr>
            <p:spPr>
              <a:xfrm>
                <a:off x="5524356" y="5297325"/>
                <a:ext cx="253947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r 1</a:t>
                </a:r>
                <a:endParaRPr lang="en-GB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13" name="Rectangle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356" y="5297325"/>
                <a:ext cx="2539478" cy="584775"/>
              </a:xfrm>
              <a:prstGeom prst="rect">
                <a:avLst/>
              </a:prstGeom>
              <a:blipFill>
                <a:blip r:embed="rId7"/>
                <a:stretch>
                  <a:fillRect l="-5995" t="-12500" r="-527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71626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67" grpId="0" animBg="1"/>
      <p:bldP spid="68" grpId="0" animBg="1"/>
      <p:bldP spid="69" grpId="0" animBg="1"/>
      <p:bldP spid="82" grpId="0" animBg="1"/>
      <p:bldP spid="83" grpId="0" animBg="1"/>
      <p:bldP spid="84" grpId="0" animBg="1"/>
      <p:bldP spid="52" grpId="0" animBg="1"/>
      <p:bldP spid="53" grpId="0" animBg="1"/>
      <p:bldP spid="95" grpId="0" animBg="1"/>
      <p:bldP spid="96" grpId="0" animBg="1"/>
      <p:bldP spid="97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/>
      <p:bldP spid="1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8812" y="73125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82734" y="32298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4633" y="252924"/>
            <a:ext cx="1349655" cy="1533528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244954" y="779676"/>
            <a:ext cx="4364851" cy="722553"/>
          </a:xfrm>
          <a:prstGeom prst="wedgeRoundRectCallout">
            <a:avLst>
              <a:gd name="adj1" fmla="val -59066"/>
              <a:gd name="adj2" fmla="val 11474"/>
              <a:gd name="adj3" fmla="val 16667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311196" y="879694"/>
            <a:ext cx="4232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19 divided by 5 is equal to 3 r 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285" y="3314827"/>
            <a:ext cx="1439017" cy="1007312"/>
          </a:xfrm>
          <a:prstGeom prst="rect">
            <a:avLst/>
          </a:prstGeom>
        </p:spPr>
      </p:pic>
      <p:sp>
        <p:nvSpPr>
          <p:cNvPr id="25" name="Rounded Rectangular Callout 24"/>
          <p:cNvSpPr/>
          <p:nvPr/>
        </p:nvSpPr>
        <p:spPr>
          <a:xfrm>
            <a:off x="2062427" y="3379583"/>
            <a:ext cx="4364851" cy="722553"/>
          </a:xfrm>
          <a:prstGeom prst="wedgeRoundRectCallout">
            <a:avLst>
              <a:gd name="adj1" fmla="val 59447"/>
              <a:gd name="adj2" fmla="val 11473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2166644" y="3490638"/>
            <a:ext cx="4232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20 divided by 5 is equal to 3 r 5</a:t>
            </a:r>
          </a:p>
        </p:txBody>
      </p:sp>
      <p:sp>
        <p:nvSpPr>
          <p:cNvPr id="27" name="Oval 26"/>
          <p:cNvSpPr/>
          <p:nvPr/>
        </p:nvSpPr>
        <p:spPr>
          <a:xfrm>
            <a:off x="993767" y="182866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1425767" y="231157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977644" y="275438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1890013" y="184214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1857767" y="276231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7211510" y="264628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6183009" y="237052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6691739" y="210467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2725652" y="181315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3157652" y="229606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2709529" y="273887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3621898" y="182663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3589652" y="274681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6665780" y="264907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4451124" y="182444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4883124" y="230734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4435001" y="275015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5347370" y="183791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5315124" y="275809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1014867" y="434535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1446867" y="482826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998744" y="527107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1911113" y="435883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1878867" y="527901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2746752" y="432985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3178752" y="481275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2730629" y="525556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3642998" y="434332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3610752" y="526350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4472224" y="434113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904224" y="482403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456101" y="526685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5368470" y="435460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336224" y="527478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7098302" y="496237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6121992" y="492458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6666302" y="477532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6553992" y="5298612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7589878" y="4816585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ounded Rectangle 69"/>
          <p:cNvSpPr/>
          <p:nvPr/>
        </p:nvSpPr>
        <p:spPr>
          <a:xfrm>
            <a:off x="913495" y="1761322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Rounded Rectangle 70"/>
          <p:cNvSpPr/>
          <p:nvPr/>
        </p:nvSpPr>
        <p:spPr>
          <a:xfrm>
            <a:off x="2622855" y="1740568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2" name="Rounded Rectangle 71"/>
          <p:cNvSpPr/>
          <p:nvPr/>
        </p:nvSpPr>
        <p:spPr>
          <a:xfrm>
            <a:off x="4352110" y="1721924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Rounded Rectangle 72"/>
          <p:cNvSpPr/>
          <p:nvPr/>
        </p:nvSpPr>
        <p:spPr>
          <a:xfrm>
            <a:off x="4397295" y="4264743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Rounded Rectangle 73"/>
          <p:cNvSpPr/>
          <p:nvPr/>
        </p:nvSpPr>
        <p:spPr>
          <a:xfrm>
            <a:off x="2641151" y="4259653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5" name="Rounded Rectangle 74"/>
          <p:cNvSpPr/>
          <p:nvPr/>
        </p:nvSpPr>
        <p:spPr>
          <a:xfrm>
            <a:off x="927122" y="4255965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Rounded Rectangle 75"/>
          <p:cNvSpPr/>
          <p:nvPr/>
        </p:nvSpPr>
        <p:spPr>
          <a:xfrm>
            <a:off x="6118828" y="4259653"/>
            <a:ext cx="1494027" cy="1528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990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0.00173 -0.09074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4537"/>
                                    </p:animMotion>
                                  </p:childTnLst>
                                </p:cTn>
                              </p:par>
                              <p:par>
                                <p:cTn id="17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0.00989 -0.08611 " pathEditMode="relative" rAng="0" ptsTypes="AA">
                                      <p:cBhvr>
                                        <p:cTn id="17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-4306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-0.04045 -0.00209 " pathEditMode="relative" rAng="0" ptsTypes="AA">
                                      <p:cBhvr>
                                        <p:cTn id="17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1" y="-116"/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-0.05313 0.06828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6" y="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2" grpId="0" animBg="1"/>
      <p:bldP spid="23" grpId="0"/>
      <p:bldP spid="25" grpId="0" animBg="1"/>
      <p:bldP spid="26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5" grpId="1" animBg="1"/>
      <p:bldP spid="66" grpId="0" animBg="1"/>
      <p:bldP spid="66" grpId="1" animBg="1"/>
      <p:bldP spid="67" grpId="0" animBg="1"/>
      <p:bldP spid="68" grpId="0" animBg="1"/>
      <p:bldP spid="68" grpId="1" animBg="1"/>
      <p:bldP spid="69" grpId="0" animBg="1"/>
      <p:bldP spid="69" grpId="1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86535" y="409635"/>
                <a:ext cx="7625490" cy="7848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Use counters to complete the following divisions.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do you notice?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24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535" y="409635"/>
                <a:ext cx="7625490" cy="7848302"/>
              </a:xfrm>
              <a:prstGeom prst="rect">
                <a:avLst/>
              </a:prstGeom>
              <a:blipFill>
                <a:blip r:embed="rId5"/>
                <a:stretch>
                  <a:fillRect l="-1599" t="-6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9154" y="5206539"/>
            <a:ext cx="747045" cy="7470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51998" y="53492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71182" y="2085473"/>
            <a:ext cx="1909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 r 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71182" y="2960035"/>
            <a:ext cx="1909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 r 2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09312" y="1905770"/>
            <a:ext cx="4737822" cy="796570"/>
            <a:chOff x="2909312" y="2002022"/>
            <a:chExt cx="4737822" cy="796570"/>
          </a:xfrm>
        </p:grpSpPr>
        <p:sp>
          <p:nvSpPr>
            <p:cNvPr id="9" name="Oval 8"/>
            <p:cNvSpPr/>
            <p:nvPr/>
          </p:nvSpPr>
          <p:spPr>
            <a:xfrm>
              <a:off x="2925354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3326539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2925354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3326823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3804910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4206095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3804910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/>
          </p:nvSpPr>
          <p:spPr>
            <a:xfrm>
              <a:off x="4206379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4684466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5085651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4684466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5085935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5564022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5965207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564022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965491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443578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6844763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6443578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6845047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7323134" y="20815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2909312" y="2002022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3783452" y="2006776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4657592" y="2011530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5547774" y="2016284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421914" y="2021038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2909312" y="2810363"/>
            <a:ext cx="4737822" cy="796570"/>
            <a:chOff x="2909312" y="2002022"/>
            <a:chExt cx="4737822" cy="796570"/>
          </a:xfrm>
        </p:grpSpPr>
        <p:sp>
          <p:nvSpPr>
            <p:cNvPr id="72" name="Oval 71"/>
            <p:cNvSpPr/>
            <p:nvPr/>
          </p:nvSpPr>
          <p:spPr>
            <a:xfrm>
              <a:off x="2925354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3326539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2925354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3326823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3804910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4206095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3804910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4206379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4684466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>
              <a:off x="5085651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>
              <a:off x="4684466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5085935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>
              <a:off x="5564022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>
              <a:off x="5965207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>
              <a:off x="5564022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>
              <a:off x="5965491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6443578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6844763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6443578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845047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7323134" y="20815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2909312" y="2002022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3783452" y="2006776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4657592" y="2011530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5547774" y="2016284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6421914" y="2021038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98" name="Oval 97"/>
          <p:cNvSpPr/>
          <p:nvPr/>
        </p:nvSpPr>
        <p:spPr>
          <a:xfrm>
            <a:off x="7323134" y="3249369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9" name="Group 98"/>
          <p:cNvGrpSpPr/>
          <p:nvPr/>
        </p:nvGrpSpPr>
        <p:grpSpPr>
          <a:xfrm>
            <a:off x="2925354" y="3749622"/>
            <a:ext cx="4737822" cy="796570"/>
            <a:chOff x="2909312" y="2002022"/>
            <a:chExt cx="4737822" cy="796570"/>
          </a:xfrm>
        </p:grpSpPr>
        <p:sp>
          <p:nvSpPr>
            <p:cNvPr id="100" name="Oval 99"/>
            <p:cNvSpPr/>
            <p:nvPr/>
          </p:nvSpPr>
          <p:spPr>
            <a:xfrm>
              <a:off x="2925354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/>
          </p:nvSpPr>
          <p:spPr>
            <a:xfrm>
              <a:off x="3326539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/>
          </p:nvSpPr>
          <p:spPr>
            <a:xfrm>
              <a:off x="2925354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/>
          </p:nvSpPr>
          <p:spPr>
            <a:xfrm>
              <a:off x="3326823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/>
          </p:nvSpPr>
          <p:spPr>
            <a:xfrm>
              <a:off x="3804910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/>
          </p:nvSpPr>
          <p:spPr>
            <a:xfrm>
              <a:off x="4206095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/>
          </p:nvSpPr>
          <p:spPr>
            <a:xfrm>
              <a:off x="3804910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4206379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/>
          </p:nvSpPr>
          <p:spPr>
            <a:xfrm>
              <a:off x="4684466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Oval 108"/>
            <p:cNvSpPr/>
            <p:nvPr/>
          </p:nvSpPr>
          <p:spPr>
            <a:xfrm>
              <a:off x="5085651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Oval 109"/>
            <p:cNvSpPr/>
            <p:nvPr/>
          </p:nvSpPr>
          <p:spPr>
            <a:xfrm>
              <a:off x="4684466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Oval 110"/>
            <p:cNvSpPr/>
            <p:nvPr/>
          </p:nvSpPr>
          <p:spPr>
            <a:xfrm>
              <a:off x="5085935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5564022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Oval 112"/>
            <p:cNvSpPr/>
            <p:nvPr/>
          </p:nvSpPr>
          <p:spPr>
            <a:xfrm>
              <a:off x="5965207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5564022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5965491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6443578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6844763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6443578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>
              <a:off x="6845047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/>
            <p:cNvSpPr/>
            <p:nvPr/>
          </p:nvSpPr>
          <p:spPr>
            <a:xfrm>
              <a:off x="7323134" y="20815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2909312" y="2002022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3783452" y="2006776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3" name="Rounded Rectangle 122"/>
            <p:cNvSpPr/>
            <p:nvPr/>
          </p:nvSpPr>
          <p:spPr>
            <a:xfrm>
              <a:off x="4657592" y="2011530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4" name="Rounded Rectangle 123"/>
            <p:cNvSpPr/>
            <p:nvPr/>
          </p:nvSpPr>
          <p:spPr>
            <a:xfrm>
              <a:off x="5547774" y="2016284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5" name="Rounded Rectangle 124"/>
            <p:cNvSpPr/>
            <p:nvPr/>
          </p:nvSpPr>
          <p:spPr>
            <a:xfrm>
              <a:off x="6421914" y="2021038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26" name="Oval 125"/>
          <p:cNvSpPr/>
          <p:nvPr/>
        </p:nvSpPr>
        <p:spPr>
          <a:xfrm>
            <a:off x="7339176" y="418862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/>
          <p:cNvSpPr/>
          <p:nvPr/>
        </p:nvSpPr>
        <p:spPr>
          <a:xfrm>
            <a:off x="7731214" y="382796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TextBox 127"/>
          <p:cNvSpPr txBox="1"/>
          <p:nvPr/>
        </p:nvSpPr>
        <p:spPr>
          <a:xfrm>
            <a:off x="2047812" y="3818806"/>
            <a:ext cx="1909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 r 3</a:t>
            </a:r>
          </a:p>
        </p:txBody>
      </p:sp>
      <p:grpSp>
        <p:nvGrpSpPr>
          <p:cNvPr id="129" name="Group 128"/>
          <p:cNvGrpSpPr/>
          <p:nvPr/>
        </p:nvGrpSpPr>
        <p:grpSpPr>
          <a:xfrm>
            <a:off x="2918577" y="4641216"/>
            <a:ext cx="4737822" cy="796570"/>
            <a:chOff x="2909312" y="2002022"/>
            <a:chExt cx="4737822" cy="796570"/>
          </a:xfrm>
        </p:grpSpPr>
        <p:sp>
          <p:nvSpPr>
            <p:cNvPr id="130" name="Oval 129"/>
            <p:cNvSpPr/>
            <p:nvPr/>
          </p:nvSpPr>
          <p:spPr>
            <a:xfrm>
              <a:off x="2925354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Oval 130"/>
            <p:cNvSpPr/>
            <p:nvPr/>
          </p:nvSpPr>
          <p:spPr>
            <a:xfrm>
              <a:off x="3326539" y="2031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Oval 131"/>
            <p:cNvSpPr/>
            <p:nvPr/>
          </p:nvSpPr>
          <p:spPr>
            <a:xfrm>
              <a:off x="2925354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>
              <a:off x="3326823" y="24094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>
              <a:off x="3804910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>
              <a:off x="4206095" y="2041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Oval 135"/>
            <p:cNvSpPr/>
            <p:nvPr/>
          </p:nvSpPr>
          <p:spPr>
            <a:xfrm>
              <a:off x="3804910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Oval 136"/>
            <p:cNvSpPr/>
            <p:nvPr/>
          </p:nvSpPr>
          <p:spPr>
            <a:xfrm>
              <a:off x="4206379" y="241949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Oval 137"/>
            <p:cNvSpPr/>
            <p:nvPr/>
          </p:nvSpPr>
          <p:spPr>
            <a:xfrm>
              <a:off x="4684466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Oval 138"/>
            <p:cNvSpPr/>
            <p:nvPr/>
          </p:nvSpPr>
          <p:spPr>
            <a:xfrm>
              <a:off x="5085651" y="2051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Oval 139"/>
            <p:cNvSpPr/>
            <p:nvPr/>
          </p:nvSpPr>
          <p:spPr>
            <a:xfrm>
              <a:off x="4684466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Oval 140"/>
            <p:cNvSpPr/>
            <p:nvPr/>
          </p:nvSpPr>
          <p:spPr>
            <a:xfrm>
              <a:off x="5085935" y="242951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Oval 141"/>
            <p:cNvSpPr/>
            <p:nvPr/>
          </p:nvSpPr>
          <p:spPr>
            <a:xfrm>
              <a:off x="5564022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Oval 142"/>
            <p:cNvSpPr/>
            <p:nvPr/>
          </p:nvSpPr>
          <p:spPr>
            <a:xfrm>
              <a:off x="5965207" y="2061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Oval 143"/>
            <p:cNvSpPr/>
            <p:nvPr/>
          </p:nvSpPr>
          <p:spPr>
            <a:xfrm>
              <a:off x="5564022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Oval 144"/>
            <p:cNvSpPr/>
            <p:nvPr/>
          </p:nvSpPr>
          <p:spPr>
            <a:xfrm>
              <a:off x="5965491" y="243953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Oval 145"/>
            <p:cNvSpPr/>
            <p:nvPr/>
          </p:nvSpPr>
          <p:spPr>
            <a:xfrm>
              <a:off x="6443578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/>
            <p:cNvSpPr/>
            <p:nvPr/>
          </p:nvSpPr>
          <p:spPr>
            <a:xfrm>
              <a:off x="6844763" y="2071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6443578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Oval 148"/>
            <p:cNvSpPr/>
            <p:nvPr/>
          </p:nvSpPr>
          <p:spPr>
            <a:xfrm>
              <a:off x="6845047" y="244955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/>
            <p:cNvSpPr/>
            <p:nvPr/>
          </p:nvSpPr>
          <p:spPr>
            <a:xfrm>
              <a:off x="7323134" y="2081573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Rounded Rectangle 150"/>
            <p:cNvSpPr/>
            <p:nvPr/>
          </p:nvSpPr>
          <p:spPr>
            <a:xfrm>
              <a:off x="2909312" y="2002022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2" name="Rounded Rectangle 151"/>
            <p:cNvSpPr/>
            <p:nvPr/>
          </p:nvSpPr>
          <p:spPr>
            <a:xfrm>
              <a:off x="3783452" y="2006776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3" name="Rounded Rectangle 152"/>
            <p:cNvSpPr/>
            <p:nvPr/>
          </p:nvSpPr>
          <p:spPr>
            <a:xfrm>
              <a:off x="4657592" y="2011530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4" name="Rounded Rectangle 153"/>
            <p:cNvSpPr/>
            <p:nvPr/>
          </p:nvSpPr>
          <p:spPr>
            <a:xfrm>
              <a:off x="5547774" y="2016284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5" name="Rounded Rectangle 154"/>
            <p:cNvSpPr/>
            <p:nvPr/>
          </p:nvSpPr>
          <p:spPr>
            <a:xfrm>
              <a:off x="6421914" y="2021038"/>
              <a:ext cx="778673" cy="7775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56" name="Oval 155"/>
          <p:cNvSpPr/>
          <p:nvPr/>
        </p:nvSpPr>
        <p:spPr>
          <a:xfrm>
            <a:off x="7332399" y="508022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>
            <a:off x="7724437" y="4719559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>
            <a:off x="7733291" y="508022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Rounded Rectangle 158"/>
          <p:cNvSpPr/>
          <p:nvPr/>
        </p:nvSpPr>
        <p:spPr>
          <a:xfrm>
            <a:off x="7305809" y="4650724"/>
            <a:ext cx="778673" cy="7775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0" name="TextBox 159"/>
          <p:cNvSpPr txBox="1"/>
          <p:nvPr/>
        </p:nvSpPr>
        <p:spPr>
          <a:xfrm>
            <a:off x="1986890" y="4680687"/>
            <a:ext cx="1909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357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42" grpId="0"/>
      <p:bldP spid="98" grpId="0" animBg="1"/>
      <p:bldP spid="126" grpId="0" animBg="1"/>
      <p:bldP spid="127" grpId="0" animBg="1"/>
      <p:bldP spid="128" grpId="0"/>
      <p:bldP spid="156" grpId="0" animBg="1"/>
      <p:bldP spid="157" grpId="0" animBg="1"/>
      <p:bldP spid="158" grpId="0" animBg="1"/>
      <p:bldP spid="159" grpId="0" animBg="1"/>
      <p:bldP spid="1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17523" y="354363"/>
            <a:ext cx="7625490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children have some counters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counters do they have?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655" y="5335235"/>
            <a:ext cx="747045" cy="7470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68499" y="547792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61" name="Picture 160">
            <a:extLst>
              <a:ext uri="{FF2B5EF4-FFF2-40B4-BE49-F238E27FC236}">
                <a16:creationId xmlns:a16="http://schemas.microsoft.com/office/drawing/2014/main" id="{E06D8137-83B2-48D8-ACFE-22C2F7C55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9155" y="2065175"/>
            <a:ext cx="1495958" cy="1784416"/>
          </a:xfrm>
          <a:prstGeom prst="rect">
            <a:avLst/>
          </a:prstGeom>
        </p:spPr>
      </p:pic>
      <p:pic>
        <p:nvPicPr>
          <p:cNvPr id="162" name="Picture 161">
            <a:extLst>
              <a:ext uri="{FF2B5EF4-FFF2-40B4-BE49-F238E27FC236}">
                <a16:creationId xmlns:a16="http://schemas.microsoft.com/office/drawing/2014/main" id="{6349AEE9-BFA4-4679-AB48-41608E1FB7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12" y="3077139"/>
            <a:ext cx="1495958" cy="1844791"/>
          </a:xfrm>
          <a:prstGeom prst="rect">
            <a:avLst/>
          </a:prstGeom>
        </p:spPr>
      </p:pic>
      <p:sp>
        <p:nvSpPr>
          <p:cNvPr id="163" name="Speech Bubble: Rectangle with Corners Rounded 33">
            <a:extLst>
              <a:ext uri="{FF2B5EF4-FFF2-40B4-BE49-F238E27FC236}">
                <a16:creationId xmlns:a16="http://schemas.microsoft.com/office/drawing/2014/main" id="{EA19D71E-B586-4249-A4CA-1062FBA5E2DF}"/>
              </a:ext>
            </a:extLst>
          </p:cNvPr>
          <p:cNvSpPr/>
          <p:nvPr/>
        </p:nvSpPr>
        <p:spPr>
          <a:xfrm>
            <a:off x="1812567" y="2315205"/>
            <a:ext cx="4903500" cy="919401"/>
          </a:xfrm>
          <a:prstGeom prst="wedgeRoundRectCallout">
            <a:avLst>
              <a:gd name="adj1" fmla="val 58382"/>
              <a:gd name="adj2" fmla="val 33989"/>
              <a:gd name="adj3" fmla="val 16667"/>
            </a:avLst>
          </a:prstGeom>
          <a:ln w="190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If I arrange the counters into groups of 5 there is 1 counter left over.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Speech Bubble: Rectangle with Corners Rounded 35">
            <a:extLst>
              <a:ext uri="{FF2B5EF4-FFF2-40B4-BE49-F238E27FC236}">
                <a16:creationId xmlns:a16="http://schemas.microsoft.com/office/drawing/2014/main" id="{3E48973B-070C-4C66-A970-24D861AF93CC}"/>
              </a:ext>
            </a:extLst>
          </p:cNvPr>
          <p:cNvSpPr/>
          <p:nvPr/>
        </p:nvSpPr>
        <p:spPr>
          <a:xfrm>
            <a:off x="2204496" y="3618567"/>
            <a:ext cx="5442637" cy="919401"/>
          </a:xfrm>
          <a:prstGeom prst="wedgeRoundRectCallout">
            <a:avLst>
              <a:gd name="adj1" fmla="val -59116"/>
              <a:gd name="adj2" fmla="val 1665"/>
              <a:gd name="adj3" fmla="val 16667"/>
            </a:avLst>
          </a:prstGeom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If I arrange the counters into groups of 8 there are 2 counters left over.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4BDDD11B-0AB8-493E-9975-8A7D706C44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572809" y="823988"/>
            <a:ext cx="1495958" cy="1643541"/>
          </a:xfrm>
          <a:prstGeom prst="rect">
            <a:avLst/>
          </a:prstGeom>
        </p:spPr>
      </p:pic>
      <p:sp>
        <p:nvSpPr>
          <p:cNvPr id="166" name="Speech Bubble: Rectangle with Corners Rounded 36">
            <a:extLst>
              <a:ext uri="{FF2B5EF4-FFF2-40B4-BE49-F238E27FC236}">
                <a16:creationId xmlns:a16="http://schemas.microsoft.com/office/drawing/2014/main" id="{7BB4C75C-BBE2-4B59-AAE5-752356D7319F}"/>
              </a:ext>
            </a:extLst>
          </p:cNvPr>
          <p:cNvSpPr/>
          <p:nvPr/>
        </p:nvSpPr>
        <p:spPr>
          <a:xfrm>
            <a:off x="2251855" y="1088461"/>
            <a:ext cx="3164764" cy="919401"/>
          </a:xfrm>
          <a:prstGeom prst="wedgeRoundRectCallout">
            <a:avLst>
              <a:gd name="adj1" fmla="val -58837"/>
              <a:gd name="adj2" fmla="val 10783"/>
              <a:gd name="adj3" fmla="val 16667"/>
            </a:avLst>
          </a:prstGeom>
          <a:ln w="1905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are fewer than 30 counters.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284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3" grpId="0" animBg="1"/>
      <p:bldP spid="164" grpId="0" animBg="1"/>
      <p:bldP spid="1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BDDD11B-0AB8-493E-9975-8A7D706C4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24821" y="995277"/>
            <a:ext cx="1495958" cy="164354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C7069DF-BE66-4341-ACDA-2ABA5DCF3029}"/>
              </a:ext>
            </a:extLst>
          </p:cNvPr>
          <p:cNvSpPr/>
          <p:nvPr/>
        </p:nvSpPr>
        <p:spPr>
          <a:xfrm>
            <a:off x="681621" y="392706"/>
            <a:ext cx="62639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counters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they have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15" name="Speech Bubble: Rectangle with Corners Rounded 33">
            <a:extLst>
              <a:ext uri="{FF2B5EF4-FFF2-40B4-BE49-F238E27FC236}">
                <a16:creationId xmlns:a16="http://schemas.microsoft.com/office/drawing/2014/main" id="{EA19D71E-B586-4249-A4CA-1062FBA5E2DF}"/>
              </a:ext>
            </a:extLst>
          </p:cNvPr>
          <p:cNvSpPr/>
          <p:nvPr/>
        </p:nvSpPr>
        <p:spPr>
          <a:xfrm>
            <a:off x="1732281" y="1233446"/>
            <a:ext cx="3387681" cy="919401"/>
          </a:xfrm>
          <a:prstGeom prst="wedgeRoundRectCallout">
            <a:avLst>
              <a:gd name="adj1" fmla="val -54542"/>
              <a:gd name="adj2" fmla="val 29016"/>
              <a:gd name="adj3" fmla="val 16667"/>
            </a:avLst>
          </a:prstGeom>
          <a:ln w="190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fewer than </a:t>
            </a:r>
            <a:r>
              <a:rPr lang="en-GB" sz="2400" noProof="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0 counters.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peech Bubble: Rectangle with Corners Rounded 34">
            <a:extLst>
              <a:ext uri="{FF2B5EF4-FFF2-40B4-BE49-F238E27FC236}">
                <a16:creationId xmlns:a16="http://schemas.microsoft.com/office/drawing/2014/main" id="{4E13F11C-A769-4C9B-93CD-ED4DEF693FE9}"/>
              </a:ext>
            </a:extLst>
          </p:cNvPr>
          <p:cNvSpPr/>
          <p:nvPr/>
        </p:nvSpPr>
        <p:spPr>
          <a:xfrm>
            <a:off x="1732282" y="2205221"/>
            <a:ext cx="3403426" cy="1328023"/>
          </a:xfrm>
          <a:prstGeom prst="wedgeRoundRectCallout">
            <a:avLst>
              <a:gd name="adj1" fmla="val -54060"/>
              <a:gd name="adj2" fmla="val 20728"/>
              <a:gd name="adj3" fmla="val 16667"/>
            </a:avLst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2400" dirty="0">
                <a:solidFill>
                  <a:prstClr val="black"/>
                </a:solidFill>
              </a:rPr>
              <a:t>If I arrange the counters into groups of 5 there is 1 counter left over.</a:t>
            </a:r>
          </a:p>
        </p:txBody>
      </p:sp>
      <p:sp>
        <p:nvSpPr>
          <p:cNvPr id="18" name="Speech Bubble: Rectangle with Corners Rounded 36">
            <a:extLst>
              <a:ext uri="{FF2B5EF4-FFF2-40B4-BE49-F238E27FC236}">
                <a16:creationId xmlns:a16="http://schemas.microsoft.com/office/drawing/2014/main" id="{7BB4C75C-BBE2-4B59-AAE5-752356D7319F}"/>
              </a:ext>
            </a:extLst>
          </p:cNvPr>
          <p:cNvSpPr/>
          <p:nvPr/>
        </p:nvSpPr>
        <p:spPr>
          <a:xfrm>
            <a:off x="1732282" y="3633123"/>
            <a:ext cx="3381302" cy="1328023"/>
          </a:xfrm>
          <a:prstGeom prst="wedgeRoundRectCallout">
            <a:avLst>
              <a:gd name="adj1" fmla="val -54782"/>
              <a:gd name="adj2" fmla="val 2059"/>
              <a:gd name="adj3" fmla="val 16667"/>
            </a:avLst>
          </a:prstGeom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2400" dirty="0">
                <a:solidFill>
                  <a:prstClr val="black"/>
                </a:solidFill>
              </a:rPr>
              <a:t>If I arrange the counters into groups of 8 there are 2 counters left over.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63B75DA-7232-4D90-B738-2B3C416587F2}"/>
              </a:ext>
            </a:extLst>
          </p:cNvPr>
          <p:cNvSpPr/>
          <p:nvPr/>
        </p:nvSpPr>
        <p:spPr>
          <a:xfrm>
            <a:off x="5191050" y="708320"/>
            <a:ext cx="10575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 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  <a:latin typeface="Calibri" panose="020F0502020204030204"/>
              </a:rPr>
              <a:t>11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26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D248664-7908-4C19-A821-2F5DBF5D87A6}"/>
              </a:ext>
            </a:extLst>
          </p:cNvPr>
          <p:cNvSpPr/>
          <p:nvPr/>
        </p:nvSpPr>
        <p:spPr>
          <a:xfrm>
            <a:off x="5415463" y="2460154"/>
            <a:ext cx="608690" cy="407251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72">
            <a:extLst>
              <a:ext uri="{FF2B5EF4-FFF2-40B4-BE49-F238E27FC236}">
                <a16:creationId xmlns:a16="http://schemas.microsoft.com/office/drawing/2014/main" id="{DC66EB85-5377-4BAA-B659-59FEF766D563}"/>
              </a:ext>
            </a:extLst>
          </p:cNvPr>
          <p:cNvSpPr/>
          <p:nvPr/>
        </p:nvSpPr>
        <p:spPr>
          <a:xfrm>
            <a:off x="4791295" y="5186696"/>
            <a:ext cx="3420000" cy="91940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 you create your own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puzzle like this?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06D8137-83B2-48D8-ACFE-22C2F7C55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441430" y="2018298"/>
            <a:ext cx="1495958" cy="17844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349AEE9-BFA4-4679-AB48-41608E1FB7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741" y="3146943"/>
            <a:ext cx="1495958" cy="1844791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C63B75DA-7232-4D90-B738-2B3C416587F2}"/>
              </a:ext>
            </a:extLst>
          </p:cNvPr>
          <p:cNvSpPr/>
          <p:nvPr/>
        </p:nvSpPr>
        <p:spPr>
          <a:xfrm>
            <a:off x="5152317" y="3246765"/>
            <a:ext cx="105751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  <a:latin typeface="Calibri" panose="020F0502020204030204"/>
              </a:rPr>
              <a:t>18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D248664-7908-4C19-A821-2F5DBF5D87A6}"/>
              </a:ext>
            </a:extLst>
          </p:cNvPr>
          <p:cNvSpPr/>
          <p:nvPr/>
        </p:nvSpPr>
        <p:spPr>
          <a:xfrm>
            <a:off x="5385947" y="4162480"/>
            <a:ext cx="608690" cy="407251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7790183" y="65337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7453537" y="653370"/>
            <a:ext cx="252000" cy="1473140"/>
            <a:chOff x="7354172" y="654316"/>
            <a:chExt cx="252000" cy="1473140"/>
          </a:xfrm>
        </p:grpSpPr>
        <p:sp>
          <p:nvSpPr>
            <p:cNvPr id="55" name="Oval 54"/>
            <p:cNvSpPr/>
            <p:nvPr/>
          </p:nvSpPr>
          <p:spPr>
            <a:xfrm>
              <a:off x="7354172" y="65431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/>
          </p:nvSpPr>
          <p:spPr>
            <a:xfrm>
              <a:off x="7354172" y="95960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/>
          </p:nvSpPr>
          <p:spPr>
            <a:xfrm>
              <a:off x="7354172" y="126488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7354172" y="157017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/>
          </p:nvSpPr>
          <p:spPr>
            <a:xfrm>
              <a:off x="7354172" y="187545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123196" y="653370"/>
            <a:ext cx="252000" cy="1473140"/>
            <a:chOff x="7354172" y="654316"/>
            <a:chExt cx="252000" cy="1473140"/>
          </a:xfrm>
        </p:grpSpPr>
        <p:sp>
          <p:nvSpPr>
            <p:cNvPr id="62" name="Oval 61"/>
            <p:cNvSpPr/>
            <p:nvPr/>
          </p:nvSpPr>
          <p:spPr>
            <a:xfrm>
              <a:off x="7354172" y="65431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/>
            <p:cNvSpPr/>
            <p:nvPr/>
          </p:nvSpPr>
          <p:spPr>
            <a:xfrm>
              <a:off x="7354172" y="95960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7354172" y="126488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/>
          </p:nvSpPr>
          <p:spPr>
            <a:xfrm>
              <a:off x="7354172" y="157017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Oval 65"/>
            <p:cNvSpPr/>
            <p:nvPr/>
          </p:nvSpPr>
          <p:spPr>
            <a:xfrm>
              <a:off x="7354172" y="187545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814989" y="662298"/>
            <a:ext cx="252000" cy="1473140"/>
            <a:chOff x="7354172" y="654316"/>
            <a:chExt cx="252000" cy="1473140"/>
          </a:xfrm>
        </p:grpSpPr>
        <p:sp>
          <p:nvSpPr>
            <p:cNvPr id="68" name="Oval 67"/>
            <p:cNvSpPr/>
            <p:nvPr/>
          </p:nvSpPr>
          <p:spPr>
            <a:xfrm>
              <a:off x="7354172" y="65431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7354172" y="95960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7354172" y="126488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7354172" y="157017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/>
          </p:nvSpPr>
          <p:spPr>
            <a:xfrm>
              <a:off x="7354172" y="187545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501295" y="662298"/>
            <a:ext cx="252000" cy="1473140"/>
            <a:chOff x="7354172" y="654316"/>
            <a:chExt cx="252000" cy="1473140"/>
          </a:xfrm>
        </p:grpSpPr>
        <p:sp>
          <p:nvSpPr>
            <p:cNvPr id="74" name="Oval 73"/>
            <p:cNvSpPr/>
            <p:nvPr/>
          </p:nvSpPr>
          <p:spPr>
            <a:xfrm>
              <a:off x="7354172" y="65431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7354172" y="95960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7354172" y="126488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7354172" y="157017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7354172" y="187545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178208" y="662298"/>
            <a:ext cx="252000" cy="1473140"/>
            <a:chOff x="7354172" y="654316"/>
            <a:chExt cx="252000" cy="1473140"/>
          </a:xfrm>
        </p:grpSpPr>
        <p:sp>
          <p:nvSpPr>
            <p:cNvPr id="80" name="Oval 79"/>
            <p:cNvSpPr/>
            <p:nvPr/>
          </p:nvSpPr>
          <p:spPr>
            <a:xfrm>
              <a:off x="7354172" y="65431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>
              <a:off x="7354172" y="95960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>
              <a:off x="7354172" y="126488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7354172" y="1570171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>
              <a:off x="7354172" y="1875456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5" name="Oval 84"/>
          <p:cNvSpPr/>
          <p:nvPr/>
        </p:nvSpPr>
        <p:spPr>
          <a:xfrm>
            <a:off x="7739424" y="259760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>
            <a:off x="7740729" y="2912618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7387342" y="2597600"/>
            <a:ext cx="252000" cy="2394583"/>
            <a:chOff x="7387342" y="2597600"/>
            <a:chExt cx="252000" cy="2394583"/>
          </a:xfrm>
        </p:grpSpPr>
        <p:sp>
          <p:nvSpPr>
            <p:cNvPr id="88" name="Oval 87"/>
            <p:cNvSpPr/>
            <p:nvPr/>
          </p:nvSpPr>
          <p:spPr>
            <a:xfrm>
              <a:off x="7387342" y="259760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7387342" y="2902885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7387342" y="320817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7387342" y="3513455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7387342" y="381874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/>
          </p:nvSpPr>
          <p:spPr>
            <a:xfrm>
              <a:off x="7387342" y="4129613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7387342" y="4434898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/>
          </p:nvSpPr>
          <p:spPr>
            <a:xfrm>
              <a:off x="7387342" y="4740183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7009296" y="2597600"/>
            <a:ext cx="252000" cy="2394583"/>
            <a:chOff x="7387342" y="2597600"/>
            <a:chExt cx="252000" cy="2394583"/>
          </a:xfrm>
        </p:grpSpPr>
        <p:sp>
          <p:nvSpPr>
            <p:cNvPr id="98" name="Oval 97"/>
            <p:cNvSpPr/>
            <p:nvPr/>
          </p:nvSpPr>
          <p:spPr>
            <a:xfrm>
              <a:off x="7387342" y="259760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/>
          </p:nvSpPr>
          <p:spPr>
            <a:xfrm>
              <a:off x="7387342" y="2902885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7387342" y="320817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/>
          </p:nvSpPr>
          <p:spPr>
            <a:xfrm>
              <a:off x="7387342" y="3513455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/>
          </p:nvSpPr>
          <p:spPr>
            <a:xfrm>
              <a:off x="7387342" y="381874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/>
          </p:nvSpPr>
          <p:spPr>
            <a:xfrm>
              <a:off x="7387342" y="4129613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/>
          </p:nvSpPr>
          <p:spPr>
            <a:xfrm>
              <a:off x="7387342" y="4434898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/>
          </p:nvSpPr>
          <p:spPr>
            <a:xfrm>
              <a:off x="7387342" y="4740183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6643580" y="2606840"/>
            <a:ext cx="252000" cy="2394583"/>
            <a:chOff x="7387342" y="2597600"/>
            <a:chExt cx="252000" cy="2394583"/>
          </a:xfrm>
        </p:grpSpPr>
        <p:sp>
          <p:nvSpPr>
            <p:cNvPr id="107" name="Oval 106"/>
            <p:cNvSpPr/>
            <p:nvPr/>
          </p:nvSpPr>
          <p:spPr>
            <a:xfrm>
              <a:off x="7387342" y="259760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/>
          </p:nvSpPr>
          <p:spPr>
            <a:xfrm>
              <a:off x="7387342" y="2902885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Oval 108"/>
            <p:cNvSpPr/>
            <p:nvPr/>
          </p:nvSpPr>
          <p:spPr>
            <a:xfrm>
              <a:off x="7387342" y="320817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Oval 109"/>
            <p:cNvSpPr/>
            <p:nvPr/>
          </p:nvSpPr>
          <p:spPr>
            <a:xfrm>
              <a:off x="7387342" y="3513455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Oval 110"/>
            <p:cNvSpPr/>
            <p:nvPr/>
          </p:nvSpPr>
          <p:spPr>
            <a:xfrm>
              <a:off x="7387342" y="3818740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7387342" y="4129613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Oval 112"/>
            <p:cNvSpPr/>
            <p:nvPr/>
          </p:nvSpPr>
          <p:spPr>
            <a:xfrm>
              <a:off x="7387342" y="4434898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7387342" y="4740183"/>
              <a:ext cx="252000" cy="25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C7069DF-BE66-4341-ACDA-2ABA5DCF3029}"/>
              </a:ext>
            </a:extLst>
          </p:cNvPr>
          <p:cNvSpPr/>
          <p:nvPr/>
        </p:nvSpPr>
        <p:spPr>
          <a:xfrm>
            <a:off x="745379" y="5469851"/>
            <a:ext cx="62639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They have 26 counters.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408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41" grpId="0" animBg="1"/>
      <p:bldP spid="43" grpId="0" animBg="1"/>
      <p:bldP spid="53" grpId="0" animBg="1"/>
      <p:bldP spid="2" grpId="0" animBg="1"/>
      <p:bldP spid="85" grpId="0" animBg="1"/>
      <p:bldP spid="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Circle the multiples of 5</a:t>
            </a:r>
          </a:p>
          <a:p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12      35      40      57      95      70</a:t>
            </a: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 </a:t>
            </a: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are 15 cubes.</a:t>
            </a:r>
          </a:p>
          <a:p>
            <a:pPr lvl="0">
              <a:defRPr/>
            </a:pPr>
            <a:endParaRPr lang="en-GB" sz="4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36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How many groups of 3 are there?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Here is an array.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How many groups of 4 are there?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779" y="2161427"/>
            <a:ext cx="6544800" cy="906203"/>
          </a:xfrm>
          <a:prstGeom prst="rect">
            <a:avLst/>
          </a:prstGeom>
        </p:spPr>
      </p:pic>
      <p:sp>
        <p:nvSpPr>
          <p:cNvPr id="50" name="Oval 49"/>
          <p:cNvSpPr/>
          <p:nvPr/>
        </p:nvSpPr>
        <p:spPr>
          <a:xfrm>
            <a:off x="142364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196649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250934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305219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359504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142599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196884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251169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305454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359739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413789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14024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Circle the multiples of 5</a:t>
            </a:r>
          </a:p>
          <a:p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12      35      40      57      95      70</a:t>
            </a: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 </a:t>
            </a: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are 15 cubes.</a:t>
            </a:r>
          </a:p>
          <a:p>
            <a:pPr lvl="0">
              <a:defRPr/>
            </a:pPr>
            <a:endParaRPr lang="en-GB" sz="4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36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How many groups of 3 are there?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Here is an array.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How many groups of 4 are there?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779" y="2161427"/>
            <a:ext cx="6544800" cy="906203"/>
          </a:xfrm>
          <a:prstGeom prst="rect">
            <a:avLst/>
          </a:prstGeom>
        </p:spPr>
      </p:pic>
      <p:sp>
        <p:nvSpPr>
          <p:cNvPr id="50" name="Oval 49"/>
          <p:cNvSpPr/>
          <p:nvPr/>
        </p:nvSpPr>
        <p:spPr>
          <a:xfrm>
            <a:off x="142364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196649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250934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305219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359504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142599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196884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251169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305454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359739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4137896" y="4463207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140247" y="5017189"/>
            <a:ext cx="432000" cy="4310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1100387" y="2037044"/>
            <a:ext cx="1227861" cy="1110342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971148" y="910850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2117460" y="926433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650680" y="926433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498430" y="90475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6375174" y="327176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448681" y="2037044"/>
            <a:ext cx="1227861" cy="1110342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3849227" y="2037044"/>
            <a:ext cx="1227861" cy="1110342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5223647" y="2037044"/>
            <a:ext cx="1227861" cy="1110342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6558878" y="2037044"/>
            <a:ext cx="1227861" cy="1110342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6375174" y="562129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69172" y="4387443"/>
            <a:ext cx="1079509" cy="115809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2450593" y="4381412"/>
            <a:ext cx="1079509" cy="115809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3545077" y="4375381"/>
            <a:ext cx="1079509" cy="115809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21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 animBg="1"/>
      <p:bldP spid="34" grpId="0" animBg="1"/>
      <p:bldP spid="35" grpId="0" animBg="1"/>
      <p:bldP spid="36" grpId="0" animBg="1"/>
      <p:bldP spid="37" grpId="0"/>
      <p:bldP spid="38" grpId="0" animBg="1"/>
      <p:bldP spid="39" grpId="0" animBg="1"/>
      <p:bldP spid="40" grpId="0" animBg="1"/>
      <p:bldP spid="41" grpId="0" animBg="1"/>
      <p:bldP spid="42" grpId="0"/>
      <p:bldP spid="5" grpId="0" animBg="1"/>
      <p:bldP spid="44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7523" y="409635"/>
                <a:ext cx="7625490" cy="600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Alex has 11 flowers.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4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There are 5 pots of 2 and 1 flower remaining.   </a:t>
                </a:r>
              </a:p>
              <a:p>
                <a:pPr lvl="0"/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5 remainder 1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If she plants 2 flowers in each pot.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pots can she fill?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23" y="409635"/>
                <a:ext cx="7625490" cy="6001643"/>
              </a:xfrm>
              <a:prstGeom prst="rect">
                <a:avLst/>
              </a:prstGeom>
              <a:blipFill>
                <a:blip r:embed="rId5"/>
                <a:stretch>
                  <a:fillRect l="-1599" t="-9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40946"/>
            <a:ext cx="1140722" cy="12993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4339"/>
            <a:ext cx="1140722" cy="12993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1103357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rapezoid 17"/>
          <p:cNvSpPr/>
          <p:nvPr/>
        </p:nvSpPr>
        <p:spPr>
          <a:xfrm rot="10800000">
            <a:off x="2402432" y="3073688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rapezoid 18"/>
          <p:cNvSpPr/>
          <p:nvPr/>
        </p:nvSpPr>
        <p:spPr>
          <a:xfrm rot="10800000">
            <a:off x="3596544" y="3073689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rapezoid 19"/>
          <p:cNvSpPr/>
          <p:nvPr/>
        </p:nvSpPr>
        <p:spPr>
          <a:xfrm rot="10800000">
            <a:off x="4764279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rapezoid 25"/>
          <p:cNvSpPr/>
          <p:nvPr/>
        </p:nvSpPr>
        <p:spPr>
          <a:xfrm rot="10800000">
            <a:off x="5899232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24151" y="315318"/>
            <a:ext cx="1393867" cy="9577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023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04028 0.1851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925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-0.0382 0.1942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0555 0.18727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935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00365 0.22176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941 0.1914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956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04132 0.19699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07343 0.2011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3" y="1004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0.06927 0.18519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0.09271 0.1951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974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0908 0.19097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1" y="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58017" y="369297"/>
                <a:ext cx="7755768" cy="5816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if Alex grouped her flowers into pots of 3?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4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There are 3 pots of 3 and 2 flowers remaining.   </a:t>
                </a:r>
              </a:p>
              <a:p>
                <a:pPr lvl="0"/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remainder 2</a:t>
                </a:r>
              </a:p>
              <a:p>
                <a:endParaRPr lang="en-GB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pots can she fill?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flowers will be remaining?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017" y="369297"/>
                <a:ext cx="7755768" cy="5816977"/>
              </a:xfrm>
              <a:prstGeom prst="rect">
                <a:avLst/>
              </a:prstGeom>
              <a:blipFill>
                <a:blip r:embed="rId5"/>
                <a:stretch>
                  <a:fillRect l="-1651" t="-1048" b="-20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1103357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rapezoid 17"/>
          <p:cNvSpPr/>
          <p:nvPr/>
        </p:nvSpPr>
        <p:spPr>
          <a:xfrm rot="10800000">
            <a:off x="2402432" y="3073688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1104" y="1913356"/>
            <a:ext cx="747045" cy="74704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533948" y="205604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sp>
        <p:nvSpPr>
          <p:cNvPr id="19" name="Trapezoid 18"/>
          <p:cNvSpPr/>
          <p:nvPr/>
        </p:nvSpPr>
        <p:spPr>
          <a:xfrm rot="10800000">
            <a:off x="3596544" y="3073689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620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04028 0.1851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925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-0.0382 0.1942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969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-0.1092 0.21875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10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-0.01285 0.2196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2" y="1097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-0.09254 0.18518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925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-0.0927 0.1791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-0.05139 0.19167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9" y="958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-0.05399 0.19283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963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12917 0.21806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58" y="1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7" grpId="0"/>
      <p:bldP spid="27" grpId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7523" y="409635"/>
                <a:ext cx="7625490" cy="5693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endParaRPr lang="en-GB" sz="2800" dirty="0">
                  <a:solidFill>
                    <a:srgbClr val="5B9BD5">
                      <a:lumMod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There are 2 pots of 4 and 3 flowers remaining.   </a:t>
                </a:r>
              </a:p>
              <a:p>
                <a:pPr lvl="0"/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r 3</a:t>
                </a:r>
              </a:p>
              <a:p>
                <a:pPr lvl="0"/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pots can she fill?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flowers will be remaining?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23" y="409635"/>
                <a:ext cx="7625490" cy="5693866"/>
              </a:xfrm>
              <a:prstGeom prst="rect">
                <a:avLst/>
              </a:prstGeom>
              <a:blipFill>
                <a:blip r:embed="rId5"/>
                <a:stretch>
                  <a:fillRect l="-1599" b="-2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1103357" y="2720985"/>
            <a:ext cx="1101510" cy="102805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rapezoid 17"/>
          <p:cNvSpPr/>
          <p:nvPr/>
        </p:nvSpPr>
        <p:spPr>
          <a:xfrm rot="10800000">
            <a:off x="2863034" y="2707865"/>
            <a:ext cx="1124868" cy="104117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7512" y="350357"/>
            <a:ext cx="7875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if Alex grouped her flowers into pots of 4?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1104" y="1913356"/>
            <a:ext cx="747045" cy="74704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5533948" y="205604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473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04809 0.1240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620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-0.02622 0.13148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" y="657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-0.05139 0.14861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9" y="743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-0.15833 0.16829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17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0185 L -0.04132 0.1548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6" y="763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-0.05468 0.15833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7917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-0.1191 0.1317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55" y="657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-0.04496 0.13889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7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9" grpId="0"/>
      <p:bldP spid="2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6787" y="483986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49631" y="498255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73250" y="421491"/>
            <a:ext cx="1319752" cy="9216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7512" y="409635"/>
            <a:ext cx="76254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Dora has 13 counters.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She arranges her counters into equal groups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and has some counters remaining.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could Dora have arranged her counters?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6411" y="374811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605411" y="343638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577502" y="390438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94411" y="359192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827301" y="446430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424411" y="455055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072411" y="3265810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227272" y="3748114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399211" y="3179849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830285" y="4153491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259301" y="4057467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640411" y="3632496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268811" y="4351158"/>
            <a:ext cx="432000" cy="43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7.4|5.2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6.3|6.1|6.5|6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13.1|5.4|2.7|3.1|3.1|1.3|2.8|1.8|5.1|2.5|14.6|8.2|4|7.1|0.8|3.5|2.6|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0.6|1.8|0.9|0.7|0.5|0.9|0.8|7.4|0.5|7.3|1.6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9|4.4|0.6|1.6|0.5|1|0.5|9.3|1|5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1|7.6|2.1|0.6|2.1|0.5|10.3|2.8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0.4|0.4|0.3|0.4|0.4|0.7|4.1|0.8|5.5|0.5|0.4|0.4|2.1|2.9|0.8|7.4|0.8|0.7|2.6|3.1|4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0.5|3.6|2.6|0.7|2.2|0.6|1.8|1.3|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4.4|5.6|9.2|7.4|4.8|11.2|2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7|3|7.9|1.2|3.3|2|6.9|4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0F6220-B2A5-415E-B5B4-3783E6C354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13326</TotalTime>
  <Words>453</Words>
  <Application>Microsoft Office PowerPoint</Application>
  <PresentationFormat>On-screen Show (4:3)</PresentationFormat>
  <Paragraphs>156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Brunskill, Nichola</cp:lastModifiedBy>
  <cp:revision>239</cp:revision>
  <dcterms:created xsi:type="dcterms:W3CDTF">2019-07-05T11:02:13Z</dcterms:created>
  <dcterms:modified xsi:type="dcterms:W3CDTF">2021-01-12T10:00:06Z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