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2"/>
  </p:notesMasterIdLst>
  <p:sldIdLst>
    <p:sldId id="296" r:id="rId11"/>
    <p:sldId id="297" r:id="rId12"/>
    <p:sldId id="298" r:id="rId13"/>
    <p:sldId id="306" r:id="rId14"/>
    <p:sldId id="299" r:id="rId15"/>
    <p:sldId id="307" r:id="rId16"/>
    <p:sldId id="300" r:id="rId17"/>
    <p:sldId id="308" r:id="rId18"/>
    <p:sldId id="304" r:id="rId19"/>
    <p:sldId id="310" r:id="rId20"/>
    <p:sldId id="301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05/02/2021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05/02/2021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17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5780" y="2520095"/>
            <a:ext cx="5950212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Box 70"/>
          <p:cNvSpPr txBox="1"/>
          <p:nvPr/>
        </p:nvSpPr>
        <p:spPr>
          <a:xfrm>
            <a:off x="667512" y="4397158"/>
            <a:ext cx="74686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GB" sz="2400" dirty="0" smtClean="0"/>
              <a:t>Who scored the same number of points in both games?</a:t>
            </a:r>
          </a:p>
          <a:p>
            <a:pPr marL="457200" indent="-457200">
              <a:buAutoNum type="arabicPeriod"/>
            </a:pPr>
            <a:endParaRPr lang="en-GB" sz="800" dirty="0"/>
          </a:p>
          <a:p>
            <a:pPr marL="457200" indent="-457200">
              <a:buAutoNum type="arabicPeriod"/>
            </a:pPr>
            <a:r>
              <a:rPr lang="en-GB" sz="2400" dirty="0" smtClean="0"/>
              <a:t>How many more points did Amir score in tennis than basketball? </a:t>
            </a:r>
            <a:endParaRPr lang="en-GB" sz="2400" dirty="0"/>
          </a:p>
        </p:txBody>
      </p:sp>
      <p:pic>
        <p:nvPicPr>
          <p:cNvPr id="139" name="Picture 1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6631" y="4425164"/>
            <a:ext cx="747045" cy="74704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245223" y="5641969"/>
            <a:ext cx="6010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40 more points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45224" y="4788731"/>
            <a:ext cx="6010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Annie scored 25 points in both games.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984938" y="299499"/>
            <a:ext cx="6799132" cy="3934444"/>
            <a:chOff x="984938" y="299499"/>
            <a:chExt cx="6799132" cy="3934444"/>
          </a:xfrm>
        </p:grpSpPr>
        <p:pic>
          <p:nvPicPr>
            <p:cNvPr id="238" name="Picture 23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84938" y="299499"/>
              <a:ext cx="6799132" cy="393444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1815737" y="2867141"/>
              <a:ext cx="2069680" cy="544286"/>
            </a:xfrm>
            <a:prstGeom prst="rect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6" name="Straight Connector 15"/>
          <p:cNvCxnSpPr/>
          <p:nvPr/>
        </p:nvCxnSpPr>
        <p:spPr>
          <a:xfrm>
            <a:off x="5834743" y="857796"/>
            <a:ext cx="0" cy="2629987"/>
          </a:xfrm>
          <a:prstGeom prst="line">
            <a:avLst/>
          </a:prstGeom>
          <a:ln w="571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677886" y="1541419"/>
            <a:ext cx="0" cy="1946364"/>
          </a:xfrm>
          <a:prstGeom prst="line">
            <a:avLst/>
          </a:prstGeom>
          <a:ln w="571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35681" y="805544"/>
            <a:ext cx="0" cy="2747554"/>
          </a:xfrm>
          <a:prstGeom prst="line">
            <a:avLst/>
          </a:prstGeom>
          <a:ln w="571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879769" y="1497876"/>
            <a:ext cx="0" cy="1946364"/>
          </a:xfrm>
          <a:prstGeom prst="line">
            <a:avLst/>
          </a:prstGeom>
          <a:ln w="571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25155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all of the questions on the worksheet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9838" y="334776"/>
            <a:ext cx="7677328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people prefer pepperoni 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pizza? ____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)	How many more people chose cheese than 	tuna? ____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)	How many people took part in the survey? ____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357407" y="928846"/>
            <a:ext cx="4063818" cy="2540000"/>
            <a:chOff x="4065246" y="1394856"/>
            <a:chExt cx="4063818" cy="254000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4263583" y="3934854"/>
              <a:ext cx="385302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 flipV="1">
              <a:off x="4253215" y="1394856"/>
              <a:ext cx="10368" cy="2540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075614" y="3524516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4075614" y="3114179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4075614" y="2703842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065246" y="2293505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065246" y="1883168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075614" y="3934854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276042" y="3527720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276042" y="3114179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276041" y="2703842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263582" y="2293505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4263582" y="1881465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065246" y="1483118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263582" y="1483118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2118760" y="319665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0</a:t>
            </a:r>
            <a:endParaRPr lang="en-GB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1963269" y="748498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30</a:t>
            </a:r>
            <a:endParaRPr lang="en-GB" sz="2400" dirty="0"/>
          </a:p>
        </p:txBody>
      </p:sp>
      <p:sp>
        <p:nvSpPr>
          <p:cNvPr id="23" name="Rectangle 22"/>
          <p:cNvSpPr/>
          <p:nvPr/>
        </p:nvSpPr>
        <p:spPr>
          <a:xfrm>
            <a:off x="2921046" y="1017109"/>
            <a:ext cx="606239" cy="2451736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24" name="Rectangle 23"/>
          <p:cNvSpPr/>
          <p:nvPr/>
        </p:nvSpPr>
        <p:spPr>
          <a:xfrm>
            <a:off x="3902426" y="2658665"/>
            <a:ext cx="606239" cy="810180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25" name="Rectangle 24"/>
          <p:cNvSpPr/>
          <p:nvPr/>
        </p:nvSpPr>
        <p:spPr>
          <a:xfrm>
            <a:off x="4905307" y="2237832"/>
            <a:ext cx="606239" cy="12310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26" name="Rectangle 25"/>
          <p:cNvSpPr/>
          <p:nvPr/>
        </p:nvSpPr>
        <p:spPr>
          <a:xfrm>
            <a:off x="5734390" y="1827495"/>
            <a:ext cx="606239" cy="164135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27" name="TextBox 26"/>
          <p:cNvSpPr txBox="1"/>
          <p:nvPr/>
        </p:nvSpPr>
        <p:spPr>
          <a:xfrm>
            <a:off x="1963269" y="1134238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25</a:t>
            </a:r>
            <a:endParaRPr lang="en-GB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1964733" y="1575089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20</a:t>
            </a:r>
            <a:endParaRPr lang="en-GB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1963269" y="1994055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15</a:t>
            </a:r>
            <a:endParaRPr lang="en-GB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1948145" y="2415829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10</a:t>
            </a:r>
            <a:endParaRPr lang="en-GB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2118760" y="276557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39207" y="3420365"/>
            <a:ext cx="758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tuna</a:t>
            </a:r>
            <a:endParaRPr lang="en-GB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4797790" y="3420365"/>
            <a:ext cx="739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ham</a:t>
            </a:r>
            <a:endParaRPr lang="en-GB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5603151" y="3417340"/>
            <a:ext cx="14749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pepperoni</a:t>
            </a:r>
            <a:endParaRPr lang="en-GB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2662773" y="266417"/>
            <a:ext cx="4752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 smtClean="0"/>
              <a:t>Favourite pizza topping </a:t>
            </a:r>
            <a:endParaRPr lang="en-GB" sz="2400" u="sng" dirty="0"/>
          </a:p>
        </p:txBody>
      </p:sp>
      <p:sp>
        <p:nvSpPr>
          <p:cNvPr id="36" name="TextBox 35"/>
          <p:cNvSpPr txBox="1"/>
          <p:nvPr/>
        </p:nvSpPr>
        <p:spPr>
          <a:xfrm>
            <a:off x="2711842" y="3426359"/>
            <a:ext cx="1058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cheese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9838" y="334776"/>
            <a:ext cx="7677328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How many people prefer pepperoni pizza? ____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)	How many more people chose cheese than 	tuna? ____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)	How many people took part in the survey? ____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30799" y="3904984"/>
            <a:ext cx="1136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20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135186" y="4942656"/>
            <a:ext cx="1136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20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472425" y="5527431"/>
            <a:ext cx="1136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75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55" name="Group 154"/>
          <p:cNvGrpSpPr/>
          <p:nvPr/>
        </p:nvGrpSpPr>
        <p:grpSpPr>
          <a:xfrm>
            <a:off x="2357407" y="928846"/>
            <a:ext cx="4063818" cy="2540000"/>
            <a:chOff x="4065246" y="1394856"/>
            <a:chExt cx="4063818" cy="2540000"/>
          </a:xfrm>
        </p:grpSpPr>
        <p:cxnSp>
          <p:nvCxnSpPr>
            <p:cNvPr id="156" name="Straight Connector 155"/>
            <p:cNvCxnSpPr/>
            <p:nvPr/>
          </p:nvCxnSpPr>
          <p:spPr>
            <a:xfrm>
              <a:off x="4263583" y="3934854"/>
              <a:ext cx="385302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flipH="1" flipV="1">
              <a:off x="4253215" y="1394856"/>
              <a:ext cx="10368" cy="2540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>
              <a:off x="4075614" y="3524516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>
              <a:off x="4075614" y="3114179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>
              <a:off x="4075614" y="2703842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>
              <a:off x="4065246" y="2293505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>
              <a:off x="4065246" y="1883168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>
              <a:off x="4075614" y="3934854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>
              <a:off x="4276042" y="3527720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>
              <a:off x="4276042" y="3114179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>
              <a:off x="4276041" y="2703842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>
              <a:off x="4263582" y="2293505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>
              <a:off x="4263582" y="1881465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>
              <a:off x="4065246" y="1483118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>
              <a:off x="4263582" y="1483118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1" name="TextBox 170"/>
          <p:cNvSpPr txBox="1"/>
          <p:nvPr/>
        </p:nvSpPr>
        <p:spPr>
          <a:xfrm>
            <a:off x="2118760" y="319665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0</a:t>
            </a:r>
            <a:endParaRPr lang="en-GB" sz="2400" dirty="0"/>
          </a:p>
        </p:txBody>
      </p:sp>
      <p:sp>
        <p:nvSpPr>
          <p:cNvPr id="172" name="TextBox 171"/>
          <p:cNvSpPr txBox="1"/>
          <p:nvPr/>
        </p:nvSpPr>
        <p:spPr>
          <a:xfrm>
            <a:off x="1963269" y="748498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30</a:t>
            </a:r>
            <a:endParaRPr lang="en-GB" sz="2400" dirty="0"/>
          </a:p>
        </p:txBody>
      </p:sp>
      <p:sp>
        <p:nvSpPr>
          <p:cNvPr id="173" name="Rectangle 172"/>
          <p:cNvSpPr/>
          <p:nvPr/>
        </p:nvSpPr>
        <p:spPr>
          <a:xfrm>
            <a:off x="2921046" y="1017109"/>
            <a:ext cx="606239" cy="2451736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74" name="Rectangle 173"/>
          <p:cNvSpPr/>
          <p:nvPr/>
        </p:nvSpPr>
        <p:spPr>
          <a:xfrm>
            <a:off x="3902426" y="2658665"/>
            <a:ext cx="606239" cy="810180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75" name="Rectangle 174"/>
          <p:cNvSpPr/>
          <p:nvPr/>
        </p:nvSpPr>
        <p:spPr>
          <a:xfrm>
            <a:off x="4905307" y="2237832"/>
            <a:ext cx="606239" cy="12310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76" name="Rectangle 175"/>
          <p:cNvSpPr/>
          <p:nvPr/>
        </p:nvSpPr>
        <p:spPr>
          <a:xfrm>
            <a:off x="5734390" y="1827495"/>
            <a:ext cx="606239" cy="164135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77" name="TextBox 176"/>
          <p:cNvSpPr txBox="1"/>
          <p:nvPr/>
        </p:nvSpPr>
        <p:spPr>
          <a:xfrm>
            <a:off x="1963269" y="1134238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25</a:t>
            </a:r>
            <a:endParaRPr lang="en-GB" sz="2400" dirty="0"/>
          </a:p>
        </p:txBody>
      </p:sp>
      <p:sp>
        <p:nvSpPr>
          <p:cNvPr id="181" name="TextBox 180"/>
          <p:cNvSpPr txBox="1"/>
          <p:nvPr/>
        </p:nvSpPr>
        <p:spPr>
          <a:xfrm>
            <a:off x="2118760" y="276557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3839207" y="3420365"/>
            <a:ext cx="758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tuna</a:t>
            </a:r>
            <a:endParaRPr lang="en-GB" sz="2400" dirty="0"/>
          </a:p>
        </p:txBody>
      </p:sp>
      <p:sp>
        <p:nvSpPr>
          <p:cNvPr id="183" name="TextBox 182"/>
          <p:cNvSpPr txBox="1"/>
          <p:nvPr/>
        </p:nvSpPr>
        <p:spPr>
          <a:xfrm>
            <a:off x="4797790" y="3420365"/>
            <a:ext cx="739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ham</a:t>
            </a:r>
            <a:endParaRPr lang="en-GB" sz="2400" dirty="0"/>
          </a:p>
        </p:txBody>
      </p:sp>
      <p:sp>
        <p:nvSpPr>
          <p:cNvPr id="184" name="TextBox 183"/>
          <p:cNvSpPr txBox="1"/>
          <p:nvPr/>
        </p:nvSpPr>
        <p:spPr>
          <a:xfrm>
            <a:off x="5603151" y="3417340"/>
            <a:ext cx="14749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pepperoni</a:t>
            </a:r>
            <a:endParaRPr lang="en-GB" sz="2400" dirty="0"/>
          </a:p>
        </p:txBody>
      </p:sp>
      <p:sp>
        <p:nvSpPr>
          <p:cNvPr id="185" name="TextBox 184"/>
          <p:cNvSpPr txBox="1"/>
          <p:nvPr/>
        </p:nvSpPr>
        <p:spPr>
          <a:xfrm>
            <a:off x="2662773" y="266417"/>
            <a:ext cx="4752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 smtClean="0"/>
              <a:t>Favourite pizza topping </a:t>
            </a:r>
            <a:endParaRPr lang="en-GB" sz="2400" u="sng" dirty="0"/>
          </a:p>
        </p:txBody>
      </p:sp>
      <p:sp>
        <p:nvSpPr>
          <p:cNvPr id="186" name="TextBox 185"/>
          <p:cNvSpPr txBox="1"/>
          <p:nvPr/>
        </p:nvSpPr>
        <p:spPr>
          <a:xfrm>
            <a:off x="2711842" y="3426359"/>
            <a:ext cx="1058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cheese</a:t>
            </a:r>
            <a:endParaRPr lang="en-GB" sz="2400" dirty="0"/>
          </a:p>
        </p:txBody>
      </p:sp>
      <p:cxnSp>
        <p:nvCxnSpPr>
          <p:cNvPr id="187" name="Straight Connector 186"/>
          <p:cNvCxnSpPr/>
          <p:nvPr/>
        </p:nvCxnSpPr>
        <p:spPr>
          <a:xfrm>
            <a:off x="2529710" y="1827495"/>
            <a:ext cx="3810919" cy="0"/>
          </a:xfrm>
          <a:prstGeom prst="line">
            <a:avLst/>
          </a:prstGeom>
          <a:ln w="571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/>
          <p:nvPr/>
        </p:nvCxnSpPr>
        <p:spPr>
          <a:xfrm>
            <a:off x="3917993" y="1044142"/>
            <a:ext cx="0" cy="161452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TextBox 191"/>
              <p:cNvSpPr txBox="1"/>
              <p:nvPr/>
            </p:nvSpPr>
            <p:spPr>
              <a:xfrm>
                <a:off x="5208426" y="5058512"/>
                <a:ext cx="303921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30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15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20 </a:t>
                </a:r>
              </a:p>
            </p:txBody>
          </p:sp>
        </mc:Choice>
        <mc:Fallback xmlns="">
          <p:sp>
            <p:nvSpPr>
              <p:cNvPr id="192" name="TextBox 1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8426" y="5058512"/>
                <a:ext cx="3039212" cy="523220"/>
              </a:xfrm>
              <a:prstGeom prst="rect">
                <a:avLst/>
              </a:prstGeom>
              <a:blipFill>
                <a:blip r:embed="rId5"/>
                <a:stretch>
                  <a:fillRect l="-4008" t="-11628" r="-2204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1964733" y="1575089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20</a:t>
            </a:r>
            <a:endParaRPr lang="en-GB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1963269" y="1994055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15</a:t>
            </a:r>
            <a:endParaRPr lang="en-GB" sz="2400" dirty="0"/>
          </a:p>
        </p:txBody>
      </p:sp>
      <p:sp>
        <p:nvSpPr>
          <p:cNvPr id="45" name="TextBox 44"/>
          <p:cNvSpPr txBox="1"/>
          <p:nvPr/>
        </p:nvSpPr>
        <p:spPr>
          <a:xfrm>
            <a:off x="1948145" y="2415829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10</a:t>
            </a:r>
            <a:endParaRPr lang="en-GB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7367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1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7" grpId="0"/>
      <p:bldP spid="38" grpId="0"/>
      <p:bldP spid="173" grpId="0" animBg="1"/>
      <p:bldP spid="174" grpId="0" animBg="1"/>
      <p:bldP spid="176" grpId="0" animBg="1"/>
      <p:bldP spid="19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7760" y="5320195"/>
            <a:ext cx="3760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What can you find out?</a:t>
            </a:r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7532" y="5239061"/>
            <a:ext cx="747045" cy="747045"/>
          </a:xfrm>
          <a:prstGeom prst="rect">
            <a:avLst/>
          </a:prstGeom>
        </p:spPr>
      </p:pic>
      <p:sp>
        <p:nvSpPr>
          <p:cNvPr id="63" name="TextBox 62"/>
          <p:cNvSpPr txBox="1"/>
          <p:nvPr/>
        </p:nvSpPr>
        <p:spPr>
          <a:xfrm>
            <a:off x="5630376" y="538175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82964" y="354319"/>
            <a:ext cx="75100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Here is a pictogram to show the number of people visiting an art gallery.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0679" y="1451115"/>
            <a:ext cx="4627265" cy="36884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59974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6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99345" y="929156"/>
            <a:ext cx="1314647" cy="1444343"/>
          </a:xfrm>
          <a:prstGeom prst="rect">
            <a:avLst/>
          </a:prstGeom>
        </p:spPr>
      </p:pic>
      <p:sp>
        <p:nvSpPr>
          <p:cNvPr id="64" name="Rounded Rectangular Callout 63"/>
          <p:cNvSpPr/>
          <p:nvPr/>
        </p:nvSpPr>
        <p:spPr>
          <a:xfrm>
            <a:off x="4805075" y="555284"/>
            <a:ext cx="2063896" cy="1328023"/>
          </a:xfrm>
          <a:prstGeom prst="wedgeRoundRectCallout">
            <a:avLst>
              <a:gd name="adj1" fmla="val 68575"/>
              <a:gd name="adj2" fmla="val 42059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 smtClean="0"/>
              <a:t>30 </a:t>
            </a:r>
            <a:r>
              <a:rPr lang="en-GB" sz="2400" dirty="0"/>
              <a:t>people visited on </a:t>
            </a:r>
            <a:r>
              <a:rPr lang="en-GB" sz="2400" dirty="0" smtClean="0"/>
              <a:t>Friday.</a:t>
            </a:r>
            <a:endParaRPr lang="en-GB" sz="2400" dirty="0"/>
          </a:p>
        </p:txBody>
      </p:sp>
      <p:sp>
        <p:nvSpPr>
          <p:cNvPr id="65" name="Rounded Rectangular Callout 64"/>
          <p:cNvSpPr/>
          <p:nvPr/>
        </p:nvSpPr>
        <p:spPr>
          <a:xfrm>
            <a:off x="6110649" y="2660678"/>
            <a:ext cx="2059344" cy="1328023"/>
          </a:xfrm>
          <a:prstGeom prst="wedgeRoundRectCallout">
            <a:avLst>
              <a:gd name="adj1" fmla="val -67897"/>
              <a:gd name="adj2" fmla="val -14982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E856B4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 smtClean="0"/>
              <a:t>Saturday was the busiest day.</a:t>
            </a:r>
            <a:endParaRPr lang="en-GB" sz="2400" dirty="0"/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75478" y="2398108"/>
            <a:ext cx="1256082" cy="1548980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22024" y="4369551"/>
            <a:ext cx="1186560" cy="1303620"/>
          </a:xfrm>
          <a:prstGeom prst="rect">
            <a:avLst/>
          </a:prstGeom>
        </p:spPr>
      </p:pic>
      <p:sp>
        <p:nvSpPr>
          <p:cNvPr id="68" name="Rounded Rectangular Callout 67"/>
          <p:cNvSpPr/>
          <p:nvPr/>
        </p:nvSpPr>
        <p:spPr>
          <a:xfrm>
            <a:off x="2143186" y="4393658"/>
            <a:ext cx="2059344" cy="1328023"/>
          </a:xfrm>
          <a:prstGeom prst="wedgeRoundRectCallout">
            <a:avLst>
              <a:gd name="adj1" fmla="val -67897"/>
              <a:gd name="adj2" fmla="val -14982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E856B4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 smtClean="0"/>
              <a:t>There were 85 visitors at the weekend.</a:t>
            </a:r>
            <a:endParaRPr lang="en-GB" sz="2400" dirty="0"/>
          </a:p>
        </p:txBody>
      </p:sp>
      <p:sp>
        <p:nvSpPr>
          <p:cNvPr id="69" name="Rounded Rectangular Callout 68"/>
          <p:cNvSpPr/>
          <p:nvPr/>
        </p:nvSpPr>
        <p:spPr>
          <a:xfrm>
            <a:off x="4680400" y="4280862"/>
            <a:ext cx="2063896" cy="1328023"/>
          </a:xfrm>
          <a:prstGeom prst="wedgeRoundRectCallout">
            <a:avLst>
              <a:gd name="adj1" fmla="val 68575"/>
              <a:gd name="adj2" fmla="val 42059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 smtClean="0"/>
              <a:t>There were 140 visitors in total.</a:t>
            </a:r>
            <a:endParaRPr lang="en-GB" sz="2400" dirty="0"/>
          </a:p>
        </p:txBody>
      </p:sp>
      <p:pic>
        <p:nvPicPr>
          <p:cNvPr id="70" name="Picture 6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547" y="4382319"/>
            <a:ext cx="1427798" cy="1722321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7513" y="356306"/>
            <a:ext cx="3786998" cy="301862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5" grpId="0" animBg="1"/>
      <p:bldP spid="68" grpId="0" animBg="1"/>
      <p:bldP spid="6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3929208" y="3359852"/>
            <a:ext cx="4063818" cy="2309091"/>
            <a:chOff x="4065246" y="1394856"/>
            <a:chExt cx="4063818" cy="254000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4263583" y="3934854"/>
              <a:ext cx="385302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 flipV="1">
              <a:off x="4253215" y="1394856"/>
              <a:ext cx="10368" cy="2540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075614" y="3524516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075614" y="3114179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075614" y="2703842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065246" y="2293505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065246" y="1883168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075614" y="3934854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4276042" y="3527720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4276042" y="3114179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4276041" y="2703842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4263582" y="2293505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4263582" y="1881465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4065246" y="1483118"/>
              <a:ext cx="18796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263582" y="1483118"/>
              <a:ext cx="385302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Box 39"/>
          <p:cNvSpPr txBox="1"/>
          <p:nvPr/>
        </p:nvSpPr>
        <p:spPr>
          <a:xfrm>
            <a:off x="3652847" y="5428045"/>
            <a:ext cx="340158" cy="419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0</a:t>
            </a:r>
            <a:endParaRPr lang="en-GB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3548007" y="3163412"/>
            <a:ext cx="495649" cy="419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12</a:t>
            </a:r>
            <a:endParaRPr lang="en-GB" sz="2400" dirty="0"/>
          </a:p>
        </p:txBody>
      </p:sp>
      <p:sp>
        <p:nvSpPr>
          <p:cNvPr id="42" name="Rectangle 41"/>
          <p:cNvSpPr/>
          <p:nvPr/>
        </p:nvSpPr>
        <p:spPr>
          <a:xfrm>
            <a:off x="4511835" y="4728816"/>
            <a:ext cx="606239" cy="943643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43" name="Rectangle 42"/>
          <p:cNvSpPr/>
          <p:nvPr/>
        </p:nvSpPr>
        <p:spPr>
          <a:xfrm>
            <a:off x="5489905" y="4552097"/>
            <a:ext cx="606239" cy="1116846"/>
          </a:xfrm>
          <a:prstGeom prst="rect">
            <a:avLst/>
          </a:prstGeom>
          <a:solidFill>
            <a:srgbClr val="7030A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44" name="Rectangle 43"/>
          <p:cNvSpPr/>
          <p:nvPr/>
        </p:nvSpPr>
        <p:spPr>
          <a:xfrm>
            <a:off x="6382873" y="3816116"/>
            <a:ext cx="606239" cy="18563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45" name="Rectangle 44"/>
          <p:cNvSpPr/>
          <p:nvPr/>
        </p:nvSpPr>
        <p:spPr>
          <a:xfrm>
            <a:off x="7328755" y="4357018"/>
            <a:ext cx="606239" cy="1315480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46" name="TextBox 45"/>
          <p:cNvSpPr txBox="1"/>
          <p:nvPr/>
        </p:nvSpPr>
        <p:spPr>
          <a:xfrm>
            <a:off x="3529444" y="3549152"/>
            <a:ext cx="495649" cy="419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10</a:t>
            </a:r>
            <a:endParaRPr lang="en-GB" sz="2400" dirty="0"/>
          </a:p>
        </p:txBody>
      </p:sp>
      <p:sp>
        <p:nvSpPr>
          <p:cNvPr id="47" name="TextBox 46"/>
          <p:cNvSpPr txBox="1"/>
          <p:nvPr/>
        </p:nvSpPr>
        <p:spPr>
          <a:xfrm>
            <a:off x="3639652" y="3900030"/>
            <a:ext cx="340158" cy="419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8</a:t>
            </a:r>
            <a:endParaRPr lang="en-GB" sz="2400" dirty="0"/>
          </a:p>
        </p:txBody>
      </p:sp>
      <p:sp>
        <p:nvSpPr>
          <p:cNvPr id="48" name="TextBox 47"/>
          <p:cNvSpPr txBox="1"/>
          <p:nvPr/>
        </p:nvSpPr>
        <p:spPr>
          <a:xfrm>
            <a:off x="3639652" y="4294498"/>
            <a:ext cx="340158" cy="419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6</a:t>
            </a:r>
            <a:endParaRPr lang="en-GB" sz="2400" dirty="0"/>
          </a:p>
        </p:txBody>
      </p:sp>
      <p:sp>
        <p:nvSpPr>
          <p:cNvPr id="49" name="TextBox 48"/>
          <p:cNvSpPr txBox="1"/>
          <p:nvPr/>
        </p:nvSpPr>
        <p:spPr>
          <a:xfrm>
            <a:off x="3639652" y="4660265"/>
            <a:ext cx="340158" cy="419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4</a:t>
            </a:r>
            <a:endParaRPr lang="en-GB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3639652" y="5049857"/>
            <a:ext cx="340158" cy="419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2</a:t>
            </a:r>
            <a:endParaRPr lang="en-GB" sz="2400" dirty="0"/>
          </a:p>
        </p:txBody>
      </p:sp>
      <p:sp>
        <p:nvSpPr>
          <p:cNvPr id="51" name="TextBox 50"/>
          <p:cNvSpPr txBox="1"/>
          <p:nvPr/>
        </p:nvSpPr>
        <p:spPr>
          <a:xfrm>
            <a:off x="4307867" y="5726613"/>
            <a:ext cx="8815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Thurs</a:t>
            </a:r>
            <a:endParaRPr lang="en-GB" sz="2400" dirty="0"/>
          </a:p>
        </p:txBody>
      </p:sp>
      <p:sp>
        <p:nvSpPr>
          <p:cNvPr id="52" name="TextBox 51"/>
          <p:cNvSpPr txBox="1"/>
          <p:nvPr/>
        </p:nvSpPr>
        <p:spPr>
          <a:xfrm>
            <a:off x="5502409" y="5733847"/>
            <a:ext cx="503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Fri</a:t>
            </a:r>
            <a:endParaRPr lang="en-GB" sz="2400" dirty="0"/>
          </a:p>
        </p:txBody>
      </p:sp>
      <p:sp>
        <p:nvSpPr>
          <p:cNvPr id="53" name="TextBox 52"/>
          <p:cNvSpPr txBox="1"/>
          <p:nvPr/>
        </p:nvSpPr>
        <p:spPr>
          <a:xfrm>
            <a:off x="6349651" y="5734310"/>
            <a:ext cx="572914" cy="419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Sat</a:t>
            </a:r>
            <a:endParaRPr lang="en-GB" sz="2400" dirty="0"/>
          </a:p>
        </p:txBody>
      </p:sp>
      <p:sp>
        <p:nvSpPr>
          <p:cNvPr id="54" name="TextBox 53"/>
          <p:cNvSpPr txBox="1"/>
          <p:nvPr/>
        </p:nvSpPr>
        <p:spPr>
          <a:xfrm>
            <a:off x="7328755" y="5721899"/>
            <a:ext cx="649537" cy="419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Sun</a:t>
            </a:r>
            <a:endParaRPr lang="en-GB" sz="2400" dirty="0"/>
          </a:p>
        </p:txBody>
      </p:sp>
      <p:sp>
        <p:nvSpPr>
          <p:cNvPr id="55" name="TextBox 54"/>
          <p:cNvSpPr txBox="1"/>
          <p:nvPr/>
        </p:nvSpPr>
        <p:spPr>
          <a:xfrm>
            <a:off x="4391160" y="2701906"/>
            <a:ext cx="4752840" cy="475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u="sng" dirty="0" smtClean="0"/>
              <a:t>Art gallery visitors</a:t>
            </a:r>
            <a:endParaRPr lang="en-GB" sz="2800" u="sng" dirty="0"/>
          </a:p>
        </p:txBody>
      </p:sp>
      <p:sp>
        <p:nvSpPr>
          <p:cNvPr id="56" name="TextBox 55"/>
          <p:cNvSpPr txBox="1"/>
          <p:nvPr/>
        </p:nvSpPr>
        <p:spPr>
          <a:xfrm>
            <a:off x="3465167" y="5057196"/>
            <a:ext cx="495649" cy="419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10</a:t>
            </a:r>
            <a:endParaRPr lang="en-GB" sz="2400" dirty="0"/>
          </a:p>
        </p:txBody>
      </p:sp>
      <p:sp>
        <p:nvSpPr>
          <p:cNvPr id="57" name="TextBox 56"/>
          <p:cNvSpPr txBox="1"/>
          <p:nvPr/>
        </p:nvSpPr>
        <p:spPr>
          <a:xfrm>
            <a:off x="3484161" y="4674858"/>
            <a:ext cx="495649" cy="419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20</a:t>
            </a:r>
            <a:endParaRPr lang="en-GB" sz="2400" dirty="0"/>
          </a:p>
        </p:txBody>
      </p:sp>
      <p:sp>
        <p:nvSpPr>
          <p:cNvPr id="58" name="TextBox 57"/>
          <p:cNvSpPr txBox="1"/>
          <p:nvPr/>
        </p:nvSpPr>
        <p:spPr>
          <a:xfrm>
            <a:off x="3484161" y="4297026"/>
            <a:ext cx="495649" cy="419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30</a:t>
            </a:r>
            <a:endParaRPr lang="en-GB" sz="2400" dirty="0"/>
          </a:p>
        </p:txBody>
      </p:sp>
      <p:sp>
        <p:nvSpPr>
          <p:cNvPr id="59" name="TextBox 58"/>
          <p:cNvSpPr txBox="1"/>
          <p:nvPr/>
        </p:nvSpPr>
        <p:spPr>
          <a:xfrm>
            <a:off x="3484161" y="3918977"/>
            <a:ext cx="495649" cy="419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40</a:t>
            </a:r>
            <a:endParaRPr lang="en-GB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3484161" y="3514853"/>
            <a:ext cx="495649" cy="419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50</a:t>
            </a:r>
            <a:endParaRPr lang="en-GB" sz="2400" dirty="0"/>
          </a:p>
        </p:txBody>
      </p:sp>
      <p:sp>
        <p:nvSpPr>
          <p:cNvPr id="61" name="TextBox 60"/>
          <p:cNvSpPr txBox="1"/>
          <p:nvPr/>
        </p:nvSpPr>
        <p:spPr>
          <a:xfrm>
            <a:off x="3484161" y="3161484"/>
            <a:ext cx="495649" cy="419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60</a:t>
            </a:r>
            <a:endParaRPr lang="en-GB" sz="2400" dirty="0"/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3" y="356306"/>
            <a:ext cx="3640354" cy="2901732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7949" y="579038"/>
            <a:ext cx="747045" cy="747045"/>
          </a:xfrm>
          <a:prstGeom prst="rect">
            <a:avLst/>
          </a:prstGeom>
        </p:spPr>
      </p:pic>
      <p:sp>
        <p:nvSpPr>
          <p:cNvPr id="64" name="TextBox 63"/>
          <p:cNvSpPr txBox="1"/>
          <p:nvPr/>
        </p:nvSpPr>
        <p:spPr>
          <a:xfrm>
            <a:off x="5490793" y="72172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9901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1" grpId="1"/>
      <p:bldP spid="42" grpId="0" animBg="1"/>
      <p:bldP spid="43" grpId="0" animBg="1"/>
      <p:bldP spid="44" grpId="0" animBg="1"/>
      <p:bldP spid="45" grpId="0" animBg="1"/>
      <p:bldP spid="46" grpId="0"/>
      <p:bldP spid="46" grpId="1"/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4" grpId="0"/>
      <p:bldP spid="6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Box 70"/>
          <p:cNvSpPr txBox="1"/>
          <p:nvPr/>
        </p:nvSpPr>
        <p:spPr>
          <a:xfrm>
            <a:off x="838131" y="5678252"/>
            <a:ext cx="6932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No Eva scored 40 points in tennis and 20 in basketball.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2" name="Picture 7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8253">
            <a:off x="554870" y="4051913"/>
            <a:ext cx="1137679" cy="1607431"/>
          </a:xfrm>
          <a:prstGeom prst="rect">
            <a:avLst/>
          </a:prstGeom>
        </p:spPr>
      </p:pic>
      <p:sp>
        <p:nvSpPr>
          <p:cNvPr id="138" name="Rounded Rectangular Callout 137"/>
          <p:cNvSpPr/>
          <p:nvPr/>
        </p:nvSpPr>
        <p:spPr>
          <a:xfrm>
            <a:off x="1812965" y="4279449"/>
            <a:ext cx="4584185" cy="1328023"/>
          </a:xfrm>
          <a:prstGeom prst="wedgeRoundRectCallout">
            <a:avLst>
              <a:gd name="adj1" fmla="val -58025"/>
              <a:gd name="adj2" fmla="val 32609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FFFF00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300" dirty="0"/>
              <a:t>I scored the same number of points </a:t>
            </a:r>
            <a:r>
              <a:rPr lang="en-GB" sz="2300" dirty="0" smtClean="0"/>
              <a:t>in </a:t>
            </a:r>
            <a:r>
              <a:rPr lang="en-GB" sz="2300" dirty="0"/>
              <a:t>tennis and basketball because my bars are the same size.</a:t>
            </a:r>
          </a:p>
        </p:txBody>
      </p:sp>
      <p:pic>
        <p:nvPicPr>
          <p:cNvPr id="139" name="Picture 1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025" y="4289951"/>
            <a:ext cx="747045" cy="747045"/>
          </a:xfrm>
          <a:prstGeom prst="rect">
            <a:avLst/>
          </a:prstGeom>
        </p:spPr>
      </p:pic>
      <p:sp>
        <p:nvSpPr>
          <p:cNvPr id="140" name="TextBox 139"/>
          <p:cNvSpPr txBox="1"/>
          <p:nvPr/>
        </p:nvSpPr>
        <p:spPr>
          <a:xfrm>
            <a:off x="6536770" y="498232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pSp>
        <p:nvGrpSpPr>
          <p:cNvPr id="246" name="Group 245"/>
          <p:cNvGrpSpPr/>
          <p:nvPr/>
        </p:nvGrpSpPr>
        <p:grpSpPr>
          <a:xfrm>
            <a:off x="984938" y="345005"/>
            <a:ext cx="6799132" cy="3934444"/>
            <a:chOff x="-401982" y="345005"/>
            <a:chExt cx="6799132" cy="3934444"/>
          </a:xfrm>
        </p:grpSpPr>
        <p:pic>
          <p:nvPicPr>
            <p:cNvPr id="238" name="Picture 23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-401982" y="345005"/>
              <a:ext cx="6799132" cy="3934444"/>
            </a:xfrm>
            <a:prstGeom prst="rect">
              <a:avLst/>
            </a:prstGeom>
          </p:spPr>
        </p:pic>
        <p:sp>
          <p:nvSpPr>
            <p:cNvPr id="245" name="Rectangle 244"/>
            <p:cNvSpPr/>
            <p:nvPr/>
          </p:nvSpPr>
          <p:spPr>
            <a:xfrm>
              <a:off x="428817" y="2912647"/>
              <a:ext cx="2069680" cy="544286"/>
            </a:xfrm>
            <a:prstGeom prst="rect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39" name="Straight Connector 238"/>
          <p:cNvCxnSpPr/>
          <p:nvPr/>
        </p:nvCxnSpPr>
        <p:spPr>
          <a:xfrm>
            <a:off x="3213463" y="2233379"/>
            <a:ext cx="0" cy="1358536"/>
          </a:xfrm>
          <a:prstGeom prst="line">
            <a:avLst/>
          </a:prstGeom>
          <a:ln w="571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/>
          <p:cNvCxnSpPr/>
          <p:nvPr/>
        </p:nvCxnSpPr>
        <p:spPr>
          <a:xfrm>
            <a:off x="6536770" y="2233379"/>
            <a:ext cx="0" cy="1358536"/>
          </a:xfrm>
          <a:prstGeom prst="line">
            <a:avLst/>
          </a:prstGeom>
          <a:ln w="571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138" grpId="0" animBg="1"/>
      <p:bldP spid="140" grpId="0"/>
      <p:bldP spid="140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|6.9|2.6|8.5|1.3|1.8|2.8|2.4|11.3|1|4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2|1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7.7|8|15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3|17.7|1.4|9.2|17.6|2.5|6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7|9.8|6.6|17.8|2.6|2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7|4.4|12.8|1.8|3.6|20.1|1.2|2.6|5.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9708</TotalTime>
  <Words>211</Words>
  <Application>Microsoft Office PowerPoint</Application>
  <PresentationFormat>On-screen Show (4:3)</PresentationFormat>
  <Paragraphs>93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all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Smurthwaite, Andrew</cp:lastModifiedBy>
  <cp:revision>225</cp:revision>
  <dcterms:created xsi:type="dcterms:W3CDTF">2019-07-05T11:02:13Z</dcterms:created>
  <dcterms:modified xsi:type="dcterms:W3CDTF">2021-02-05T09:00:34Z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