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306" r:id="rId13"/>
    <p:sldId id="308" r:id="rId14"/>
    <p:sldId id="299" r:id="rId15"/>
    <p:sldId id="300" r:id="rId16"/>
    <p:sldId id="307" r:id="rId17"/>
    <p:sldId id="304" r:id="rId18"/>
    <p:sldId id="309" r:id="rId19"/>
    <p:sldId id="310" r:id="rId20"/>
    <p:sldId id="30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2C9C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11" Type="http://schemas.openxmlformats.org/officeDocument/2006/relationships/image" Target="../media/image16.png"/><Relationship Id="rId5" Type="http://schemas.openxmlformats.org/officeDocument/2006/relationships/image" Target="../media/image13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2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213" y="2474893"/>
            <a:ext cx="672447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206413"/>
              </p:ext>
            </p:extLst>
          </p:nvPr>
        </p:nvGraphicFramePr>
        <p:xfrm>
          <a:off x="694808" y="1128045"/>
          <a:ext cx="750372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793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57493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Monday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Tuesday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Wednesday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Thursday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Friday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72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Saturday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7781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en-GB" sz="2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Sunday</a:t>
                      </a:r>
                      <a:endParaRPr lang="en-GB" sz="2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96925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48160" y="424695"/>
            <a:ext cx="508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Key                </a:t>
            </a:r>
            <a:r>
              <a:rPr lang="en-GB" sz="2800" dirty="0" smtClean="0">
                <a:ea typeface="Cambria Math" panose="02040503050406030204" pitchFamily="18" charset="0"/>
              </a:rPr>
              <a:t>=</a:t>
            </a:r>
            <a:r>
              <a:rPr lang="en-GB" sz="2800" dirty="0" smtClean="0"/>
              <a:t> 10 minutes</a:t>
            </a:r>
            <a:endParaRPr lang="en-GB" sz="2800" dirty="0"/>
          </a:p>
        </p:txBody>
      </p:sp>
      <p:pic>
        <p:nvPicPr>
          <p:cNvPr id="12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583486" y="395509"/>
            <a:ext cx="1050532" cy="60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767347" y="1167496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692550" y="116749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829372" y="1736326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754575" y="173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4163569" y="1761490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18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829372" y="2298172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754575" y="281052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679778" y="2810522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5044528" y="2835687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22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839838" y="284970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744752" y="3401950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669955" y="340194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694541" y="340194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766439" y="3913244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691642" y="391324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625663" y="391324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5544532" y="391306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6398606" y="3913244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7252680" y="391047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7608468" y="3910479"/>
            <a:ext cx="448246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38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2766439" y="445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700460" y="445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687688" y="445615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5569498" y="445356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File:Book SVG.sv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6438742" y="445356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/>
          <p:cNvSpPr/>
          <p:nvPr/>
        </p:nvSpPr>
        <p:spPr>
          <a:xfrm>
            <a:off x="6891587" y="4453561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4" name="TextBox 43"/>
          <p:cNvSpPr txBox="1"/>
          <p:nvPr/>
        </p:nvSpPr>
        <p:spPr>
          <a:xfrm>
            <a:off x="667512" y="5126013"/>
            <a:ext cx="74171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Can you see how many minutes Alex read in total? </a:t>
            </a:r>
            <a:endParaRPr lang="en-GB" sz="2800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32467" y="236776"/>
            <a:ext cx="1477717" cy="178253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06123" y="5636403"/>
            <a:ext cx="6086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200 minutes or 3 hours and 20 minutes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217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all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How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many does each tally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represent?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a)                            b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	 a) 7                     b) 11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	 Complete the tally chart.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40588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40588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40588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/>
          <p:cNvCxnSpPr/>
          <p:nvPr/>
        </p:nvCxnSpPr>
        <p:spPr>
          <a:xfrm>
            <a:off x="6653446" y="1027524"/>
            <a:ext cx="0" cy="48332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753595" y="1027524"/>
            <a:ext cx="0" cy="48332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58219"/>
              </p:ext>
            </p:extLst>
          </p:nvPr>
        </p:nvGraphicFramePr>
        <p:xfrm>
          <a:off x="3865502" y="3857290"/>
          <a:ext cx="431014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42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267097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083619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20" y="3633605"/>
            <a:ext cx="2631843" cy="2223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5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How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many does each tally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represent?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a)                            b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	 a) 7                     b) 11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	 Complete the tally chart.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40588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40588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40588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58219"/>
              </p:ext>
            </p:extLst>
          </p:nvPr>
        </p:nvGraphicFramePr>
        <p:xfrm>
          <a:off x="3865502" y="3857290"/>
          <a:ext cx="4310144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42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267097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083619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20" y="3633605"/>
            <a:ext cx="2631843" cy="222317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747908" y="1053542"/>
            <a:ext cx="411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58698" y="1053542"/>
            <a:ext cx="595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22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163680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78343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39300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50766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089658" y="2411859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3844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84294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04136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618799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733462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48125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430114" y="2394027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195249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309912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424575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539238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121227" y="2394028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846835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416457" y="4280540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6279656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379805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479954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216821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16970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417119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512433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227049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317142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07234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7326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168889" y="4870261"/>
            <a:ext cx="396000" cy="2539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681951" y="4835234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404804" y="4745191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422505" y="5191272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545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64" grpId="0"/>
      <p:bldP spid="79" grpId="0"/>
      <p:bldP spid="1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622590"/>
              </p:ext>
            </p:extLst>
          </p:nvPr>
        </p:nvGraphicFramePr>
        <p:xfrm>
          <a:off x="1396725" y="1979419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2518682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545318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Type</a:t>
                      </a:r>
                      <a:r>
                        <a:rPr lang="en-GB" sz="2400" baseline="0" dirty="0" smtClean="0"/>
                        <a:t> of vehicle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bus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lorry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motorcycle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049849" y="3417739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75874" y="386389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85782" y="386389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95689" y="386389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601785" y="3399248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91878" y="3399248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81970" y="3399248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72062" y="3399248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43625" y="3425518"/>
            <a:ext cx="396000" cy="2539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17283" y="29661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67512" y="311192"/>
            <a:ext cx="7300831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Ron and Amir have been tallying the vehicles which drive past their window.</a:t>
            </a:r>
          </a:p>
          <a:p>
            <a:r>
              <a:rPr lang="en-GB" sz="2800" dirty="0" smtClean="0"/>
              <a:t>Can you help to complete the tally chart?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1000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3537529" y="2504588"/>
            <a:ext cx="396000" cy="324000"/>
            <a:chOff x="4145281" y="457200"/>
            <a:chExt cx="504000" cy="483326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1689" y="2504588"/>
            <a:ext cx="396000" cy="324000"/>
            <a:chOff x="4145281" y="457200"/>
            <a:chExt cx="504000" cy="48332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3715499" y="29661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30" y="3617363"/>
            <a:ext cx="1427798" cy="170311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3227" flipH="1">
            <a:off x="470611" y="3660533"/>
            <a:ext cx="1389408" cy="176073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440491" y="2404978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10</a:t>
            </a:r>
            <a:endParaRPr lang="en-GB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6545605" y="2887334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25120" y="3335198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6</a:t>
            </a:r>
            <a:endParaRPr lang="en-GB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6544911" y="3795249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4</a:t>
            </a:r>
            <a:endParaRPr lang="en-GB" sz="28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3865966" y="386389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1902" y="5223112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4684746" y="53658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7" grpId="0"/>
      <p:bldP spid="4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7512" y="311192"/>
            <a:ext cx="7634901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They use their tally to draw pictograms.</a:t>
            </a:r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1000" dirty="0" smtClean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34" y="3215120"/>
            <a:ext cx="1166916" cy="139192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84467" y="882757"/>
            <a:ext cx="1190339" cy="1508465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>
            <a:off x="1674045" y="1636990"/>
            <a:ext cx="4007482" cy="2120633"/>
            <a:chOff x="1674045" y="1636990"/>
            <a:chExt cx="4007482" cy="2120633"/>
          </a:xfrm>
        </p:grpSpPr>
        <p:sp>
          <p:nvSpPr>
            <p:cNvPr id="109" name="Oval 108"/>
            <p:cNvSpPr/>
            <p:nvPr/>
          </p:nvSpPr>
          <p:spPr>
            <a:xfrm>
              <a:off x="3166480" y="1718928"/>
              <a:ext cx="288000" cy="2880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74045" y="2088866"/>
              <a:ext cx="4007482" cy="166875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2482903" y="1636990"/>
                  <a:ext cx="301214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 smtClean="0"/>
                    <a:t>Key        </a:t>
                  </a:r>
                  <a14:m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a14:m>
                  <a:r>
                    <a:rPr lang="en-GB" sz="2400" dirty="0" smtClean="0"/>
                    <a:t>1 vehicle</a:t>
                  </a:r>
                  <a:endParaRPr lang="en-GB" sz="2400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2903" y="1636990"/>
                  <a:ext cx="3012141" cy="461665"/>
                </a:xfrm>
                <a:prstGeom prst="rect">
                  <a:avLst/>
                </a:prstGeom>
                <a:blipFill>
                  <a:blip r:embed="rId8"/>
                  <a:stretch>
                    <a:fillRect l="-3036" t="-10667" b="-3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4" name="Group 113"/>
          <p:cNvGrpSpPr/>
          <p:nvPr/>
        </p:nvGrpSpPr>
        <p:grpSpPr>
          <a:xfrm>
            <a:off x="4071071" y="4009001"/>
            <a:ext cx="4055004" cy="2163829"/>
            <a:chOff x="4071071" y="4009001"/>
            <a:chExt cx="4055004" cy="2163829"/>
          </a:xfrm>
        </p:grpSpPr>
        <p:sp>
          <p:nvSpPr>
            <p:cNvPr id="110" name="Oval 109"/>
            <p:cNvSpPr/>
            <p:nvPr/>
          </p:nvSpPr>
          <p:spPr>
            <a:xfrm>
              <a:off x="4773074" y="4065820"/>
              <a:ext cx="288000" cy="2880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145488" y="4515272"/>
              <a:ext cx="3980587" cy="1657558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4071071" y="4009001"/>
                  <a:ext cx="301214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 smtClean="0"/>
                    <a:t>Key        </a:t>
                  </a:r>
                  <a14:m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0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a14:m>
                  <a:r>
                    <a:rPr lang="en-GB" sz="2400" dirty="0" smtClean="0"/>
                    <a:t> vehicles</a:t>
                  </a:r>
                  <a:endParaRPr lang="en-GB" sz="2400" dirty="0"/>
                </a:p>
              </p:txBody>
            </p:sp>
          </mc:Choice>
          <mc:Fallback xmlns=""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1071" y="4009001"/>
                  <a:ext cx="3012141" cy="461665"/>
                </a:xfrm>
                <a:prstGeom prst="rect">
                  <a:avLst/>
                </a:prstGeom>
                <a:blipFill>
                  <a:blip r:embed="rId10"/>
                  <a:stretch>
                    <a:fillRect l="-3239" t="-10667" b="-3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60498" y="892337"/>
            <a:ext cx="2834906" cy="1184737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422246" y="5242067"/>
            <a:ext cx="1252107" cy="878222"/>
          </a:xfrm>
          <a:prstGeom prst="rect">
            <a:avLst/>
          </a:prstGeom>
        </p:spPr>
      </p:pic>
      <p:sp>
        <p:nvSpPr>
          <p:cNvPr id="113" name="Rounded Rectangular Callout 112"/>
          <p:cNvSpPr/>
          <p:nvPr/>
        </p:nvSpPr>
        <p:spPr>
          <a:xfrm>
            <a:off x="1207708" y="4203916"/>
            <a:ext cx="2605374" cy="919401"/>
          </a:xfrm>
          <a:prstGeom prst="wedgeRoundRectCallout">
            <a:avLst>
              <a:gd name="adj1" fmla="val -32424"/>
              <a:gd name="adj2" fmla="val 80437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Amir hasn’t drawn enough circles.</a:t>
            </a:r>
            <a:endParaRPr lang="en-GB" sz="2400" dirty="0"/>
          </a:p>
        </p:txBody>
      </p:sp>
      <p:sp>
        <p:nvSpPr>
          <p:cNvPr id="115" name="Rounded Rectangle 114"/>
          <p:cNvSpPr/>
          <p:nvPr/>
        </p:nvSpPr>
        <p:spPr>
          <a:xfrm>
            <a:off x="5522340" y="4846320"/>
            <a:ext cx="1271516" cy="324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Rounded Rectangle 115"/>
          <p:cNvSpPr/>
          <p:nvPr/>
        </p:nvSpPr>
        <p:spPr>
          <a:xfrm>
            <a:off x="4071070" y="3966874"/>
            <a:ext cx="2695489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Rounded Rectangle 116"/>
          <p:cNvSpPr/>
          <p:nvPr/>
        </p:nvSpPr>
        <p:spPr>
          <a:xfrm>
            <a:off x="3042027" y="2428922"/>
            <a:ext cx="2300681" cy="324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Rounded Rectangle 117"/>
          <p:cNvSpPr/>
          <p:nvPr/>
        </p:nvSpPr>
        <p:spPr>
          <a:xfrm>
            <a:off x="2457770" y="1594863"/>
            <a:ext cx="2695489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689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5" grpId="0" animBg="1"/>
      <p:bldP spid="116" grpId="0" animBg="1"/>
      <p:bldP spid="117" grpId="0" animBg="1"/>
      <p:bldP spid="1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70" y="52231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2314" y="53658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534" y="226260"/>
            <a:ext cx="1166916" cy="13919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505334" y="5231699"/>
            <a:ext cx="1252107" cy="87822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4575102" y="486827"/>
            <a:ext cx="2605374" cy="919401"/>
          </a:xfrm>
          <a:prstGeom prst="wedgeRoundRectCallout">
            <a:avLst>
              <a:gd name="adj1" fmla="val 65532"/>
              <a:gd name="adj2" fmla="val 9185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0070C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Why don’t you have a go Tiny?</a:t>
            </a:r>
            <a:endParaRPr lang="en-GB" sz="24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1748572" y="5415420"/>
            <a:ext cx="1436921" cy="510778"/>
          </a:xfrm>
          <a:prstGeom prst="wedgeRoundRectCallout">
            <a:avLst>
              <a:gd name="adj1" fmla="val -64510"/>
              <a:gd name="adj2" fmla="val 3247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Ok I will!</a:t>
            </a:r>
            <a:endParaRPr lang="en-GB" sz="24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512" y="354483"/>
            <a:ext cx="2811458" cy="1997991"/>
          </a:xfrm>
          <a:prstGeom prst="rect">
            <a:avLst/>
          </a:prstGeom>
        </p:spPr>
      </p:pic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882066"/>
              </p:ext>
            </p:extLst>
          </p:nvPr>
        </p:nvGraphicFramePr>
        <p:xfrm>
          <a:off x="1131387" y="2771775"/>
          <a:ext cx="586201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470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637305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Type</a:t>
                      </a:r>
                      <a:r>
                        <a:rPr lang="en-GB" sz="2400" baseline="0" dirty="0" smtClean="0"/>
                        <a:t> of vehicle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bus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lorry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motorcycle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226243" y="2255852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 smtClean="0"/>
                  <a:t> vehicles</a:t>
                </a:r>
                <a:endParaRPr lang="en-GB" sz="24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243" y="2255852"/>
                <a:ext cx="3012141" cy="461665"/>
              </a:xfrm>
              <a:prstGeom prst="rect">
                <a:avLst/>
              </a:prstGeom>
              <a:blipFill>
                <a:blip r:embed="rId9"/>
                <a:stretch>
                  <a:fillRect l="-30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Oval 56"/>
          <p:cNvSpPr/>
          <p:nvPr/>
        </p:nvSpPr>
        <p:spPr>
          <a:xfrm>
            <a:off x="4845003" y="2320083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ounded Rectangle 57"/>
          <p:cNvSpPr/>
          <p:nvPr/>
        </p:nvSpPr>
        <p:spPr>
          <a:xfrm>
            <a:off x="2246512" y="732927"/>
            <a:ext cx="1206000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3438026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3829658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221290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612922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5004554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396186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3438026" y="3750322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3438026" y="4205020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3822909" y="4207183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3438026" y="466971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3822909" y="466971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4207792" y="466971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ounded Rectangle 78"/>
          <p:cNvSpPr/>
          <p:nvPr/>
        </p:nvSpPr>
        <p:spPr>
          <a:xfrm>
            <a:off x="2246512" y="1106106"/>
            <a:ext cx="1206000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ed Rectangle 79"/>
          <p:cNvSpPr/>
          <p:nvPr/>
        </p:nvSpPr>
        <p:spPr>
          <a:xfrm>
            <a:off x="2246512" y="1463751"/>
            <a:ext cx="1206000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ounded Rectangle 80"/>
          <p:cNvSpPr/>
          <p:nvPr/>
        </p:nvSpPr>
        <p:spPr>
          <a:xfrm>
            <a:off x="2246512" y="1822574"/>
            <a:ext cx="1206000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4221290" y="4207309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4390609" y="4189183"/>
            <a:ext cx="248348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4622038" y="4687840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4791357" y="4669714"/>
            <a:ext cx="248348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 animBg="1"/>
      <p:bldP spid="8" grpId="1" animBg="1"/>
      <p:bldP spid="9" grpId="0" animBg="1"/>
      <p:bldP spid="56" grpId="0"/>
      <p:bldP spid="57" grpId="0" animBg="1"/>
      <p:bldP spid="58" grpId="0" animBg="1"/>
      <p:bldP spid="58" grpId="5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71" grpId="0" animBg="1"/>
      <p:bldP spid="72" grpId="0" animBg="1"/>
      <p:bldP spid="73" grpId="0" animBg="1"/>
      <p:bldP spid="79" grpId="0" animBg="1"/>
      <p:bldP spid="79" grpId="1" animBg="1"/>
      <p:bldP spid="80" grpId="0" animBg="1"/>
      <p:bldP spid="80" grpId="1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768345" y="4775236"/>
            <a:ext cx="70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Key              </a:t>
            </a:r>
            <a:r>
              <a:rPr lang="en-GB" sz="3600" dirty="0" smtClean="0">
                <a:ea typeface="Cambria Math" panose="02040503050406030204" pitchFamily="18" charset="0"/>
              </a:rPr>
              <a:t>=</a:t>
            </a:r>
            <a:r>
              <a:rPr lang="en-GB" sz="3600" dirty="0" smtClean="0"/>
              <a:t> ________ minutes</a:t>
            </a:r>
            <a:endParaRPr lang="en-GB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70" y="52231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2314" y="53658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952047"/>
              </p:ext>
            </p:extLst>
          </p:nvPr>
        </p:nvGraphicFramePr>
        <p:xfrm>
          <a:off x="716597" y="435857"/>
          <a:ext cx="5749638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8238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Minutes spent</a:t>
                      </a:r>
                      <a:r>
                        <a:rPr lang="en-GB" sz="28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reading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Monday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Tuesday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25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Wednesday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Thursday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24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Friday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71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Saturday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55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04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Sunday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45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859401"/>
                  </a:ext>
                </a:extLst>
              </a:tr>
            </a:tbl>
          </a:graphicData>
        </a:graphic>
      </p:graphicFrame>
      <p:pic>
        <p:nvPicPr>
          <p:cNvPr id="29" name="Picture 2" descr="File:Book SVG.sv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709287" y="4741260"/>
            <a:ext cx="1284096" cy="7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543646" y="4787941"/>
            <a:ext cx="1105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/>
                </a:solidFill>
              </a:rPr>
              <a:t>10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89273" y="4786147"/>
            <a:ext cx="1105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/>
                </a:solidFill>
              </a:rPr>
              <a:t>or 5</a:t>
            </a:r>
            <a:endParaRPr lang="en-GB" sz="3600" dirty="0">
              <a:solidFill>
                <a:schemeClr val="accent1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15320" y="435857"/>
            <a:ext cx="1568607" cy="1892177"/>
          </a:xfrm>
          <a:prstGeom prst="rect">
            <a:avLst/>
          </a:prstGeom>
        </p:spPr>
      </p:pic>
      <p:sp>
        <p:nvSpPr>
          <p:cNvPr id="39" name="Rounded Rectangle 38"/>
          <p:cNvSpPr/>
          <p:nvPr/>
        </p:nvSpPr>
        <p:spPr>
          <a:xfrm>
            <a:off x="735330" y="3551210"/>
            <a:ext cx="5730905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135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0" grpId="0"/>
      <p:bldP spid="31" grpId="0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5.6|0.7|0.7|0.7|1.7|1.5|15|0.8|0.7|0.7|0.9|1.4|0.8|2.4|0.8|0.7|0.6|0.6|1.4|0.7|0.5|0.7|0.7|1.6|11.5|0.7|0.7|0.7|4.1|0.7|0.4|0.5|0.7|0.9|1.1|3.8|0.5|0.5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12.6|0.9|3.8|9.3|0.6|0.5|0.5|0.7|0.8|2.2|0.7|0.5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.6|5.4|4.6|12|6.7|15|1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5.3|4|0.9|5.5|5.2|5.8|10.8|1.3|0.9|1.7|0.9|1.2|6.5|2.9|3.6|3.4|1.6|3.1|12.8|10.5|2.8|4.3|2.2|1.2|1.3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7|19.3|2.5|3.1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3|1.6|1|1.1|0.7|1.1|0.9|0.9|1.1|1|1.1|1.8|0.7|0.9|1|1.2|1.2|0.9|1.8|6.3|2.2|1.9|2.3|2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10337</TotalTime>
  <Words>189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all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230</cp:revision>
  <dcterms:created xsi:type="dcterms:W3CDTF">2019-07-05T11:02:13Z</dcterms:created>
  <dcterms:modified xsi:type="dcterms:W3CDTF">2021-02-05T08:57:47Z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