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7" r:id="rId12"/>
    <p:sldId id="307" r:id="rId13"/>
    <p:sldId id="306" r:id="rId14"/>
    <p:sldId id="299" r:id="rId15"/>
    <p:sldId id="300" r:id="rId16"/>
    <p:sldId id="308" r:id="rId17"/>
    <p:sldId id="309" r:id="rId18"/>
    <p:sldId id="304" r:id="rId19"/>
    <p:sldId id="310" r:id="rId20"/>
    <p:sldId id="30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05/02/2021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05/02/2021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5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0.png"/><Relationship Id="rId9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11" Type="http://schemas.openxmlformats.org/officeDocument/2006/relationships/image" Target="../media/image24.png"/><Relationship Id="rId10" Type="http://schemas.openxmlformats.org/officeDocument/2006/relationships/image" Target="../media/image23.png"/><Relationship Id="rId4" Type="http://schemas.openxmlformats.org/officeDocument/2006/relationships/image" Target="../media/image19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49472" y="2302874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0594" y="535187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43438" y="549456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679626"/>
              </p:ext>
            </p:extLst>
          </p:nvPr>
        </p:nvGraphicFramePr>
        <p:xfrm>
          <a:off x="722024" y="839281"/>
          <a:ext cx="3627907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Player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Points scored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Ron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Amir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103739" y="342029"/>
                <a:ext cx="29835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Key   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5 points</a:t>
                </a:r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739" y="342029"/>
                <a:ext cx="2983551" cy="523220"/>
              </a:xfrm>
              <a:prstGeom prst="rect">
                <a:avLst/>
              </a:prstGeom>
              <a:blipFill>
                <a:blip r:embed="rId6"/>
                <a:stretch>
                  <a:fillRect l="-4082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720028" y="3190995"/>
            <a:ext cx="68205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How many points did Ron score overall?</a:t>
            </a:r>
          </a:p>
          <a:p>
            <a:endParaRPr lang="en-GB" sz="2800" dirty="0"/>
          </a:p>
          <a:p>
            <a:r>
              <a:rPr lang="en-GB" sz="2800" dirty="0" smtClean="0"/>
              <a:t>Who scored the most points overall?</a:t>
            </a:r>
          </a:p>
          <a:p>
            <a:endParaRPr lang="en-GB" sz="2800" dirty="0"/>
          </a:p>
          <a:p>
            <a:r>
              <a:rPr lang="en-GB" sz="2800" dirty="0" smtClean="0"/>
              <a:t>In which game were most points scored?</a:t>
            </a:r>
            <a:endParaRPr lang="en-GB" sz="2800" dirty="0"/>
          </a:p>
        </p:txBody>
      </p:sp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007361"/>
              </p:ext>
            </p:extLst>
          </p:nvPr>
        </p:nvGraphicFramePr>
        <p:xfrm>
          <a:off x="4502331" y="832608"/>
          <a:ext cx="3627907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Player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Points scored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Ron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Amir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p:sp>
        <p:nvSpPr>
          <p:cNvPr id="14" name="Smiley Face 13"/>
          <p:cNvSpPr/>
          <p:nvPr/>
        </p:nvSpPr>
        <p:spPr>
          <a:xfrm>
            <a:off x="2191905" y="1418521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Smiley Face 41"/>
          <p:cNvSpPr/>
          <p:nvPr/>
        </p:nvSpPr>
        <p:spPr>
          <a:xfrm>
            <a:off x="3840219" y="374373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Smiley Face 43"/>
          <p:cNvSpPr/>
          <p:nvPr/>
        </p:nvSpPr>
        <p:spPr>
          <a:xfrm>
            <a:off x="2642417" y="1418521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Smiley Face 44"/>
          <p:cNvSpPr/>
          <p:nvPr/>
        </p:nvSpPr>
        <p:spPr>
          <a:xfrm>
            <a:off x="3092929" y="1418521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Smiley Face 45"/>
          <p:cNvSpPr/>
          <p:nvPr/>
        </p:nvSpPr>
        <p:spPr>
          <a:xfrm>
            <a:off x="3543441" y="1418521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Smiley Face 46"/>
          <p:cNvSpPr/>
          <p:nvPr/>
        </p:nvSpPr>
        <p:spPr>
          <a:xfrm>
            <a:off x="2191905" y="1925859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Smiley Face 47"/>
          <p:cNvSpPr/>
          <p:nvPr/>
        </p:nvSpPr>
        <p:spPr>
          <a:xfrm>
            <a:off x="2642417" y="1923026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Smiley Face 48"/>
          <p:cNvSpPr/>
          <p:nvPr/>
        </p:nvSpPr>
        <p:spPr>
          <a:xfrm>
            <a:off x="3092929" y="1920193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Smiley Face 49"/>
          <p:cNvSpPr/>
          <p:nvPr/>
        </p:nvSpPr>
        <p:spPr>
          <a:xfrm>
            <a:off x="5989058" y="1418521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Smiley Face 50"/>
          <p:cNvSpPr/>
          <p:nvPr/>
        </p:nvSpPr>
        <p:spPr>
          <a:xfrm>
            <a:off x="6439570" y="1418521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Smiley Face 51"/>
          <p:cNvSpPr/>
          <p:nvPr/>
        </p:nvSpPr>
        <p:spPr>
          <a:xfrm>
            <a:off x="7342574" y="1925859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Smiley Face 53"/>
          <p:cNvSpPr/>
          <p:nvPr/>
        </p:nvSpPr>
        <p:spPr>
          <a:xfrm>
            <a:off x="5989058" y="1925859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Smiley Face 54"/>
          <p:cNvSpPr/>
          <p:nvPr/>
        </p:nvSpPr>
        <p:spPr>
          <a:xfrm>
            <a:off x="6439570" y="1923026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Smiley Face 55"/>
          <p:cNvSpPr/>
          <p:nvPr/>
        </p:nvSpPr>
        <p:spPr>
          <a:xfrm>
            <a:off x="6890082" y="1920193"/>
            <a:ext cx="396000" cy="396000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667512" y="406371"/>
            <a:ext cx="1750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Game 1</a:t>
            </a:r>
            <a:endParaRPr lang="en-GB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6952354" y="402948"/>
            <a:ext cx="1750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Game 2</a:t>
            </a:r>
            <a:endParaRPr lang="en-GB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6660703" y="3181058"/>
            <a:ext cx="1587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30 points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605312" y="4038069"/>
            <a:ext cx="1587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Amir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799234" y="4895080"/>
            <a:ext cx="1587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Game 1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402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2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8" grpId="0"/>
      <p:bldP spid="14" grpId="0" animBg="1"/>
      <p:bldP spid="14" grpId="1" animBg="1"/>
      <p:bldP spid="42" grpId="0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15" grpId="0"/>
      <p:bldP spid="57" grpId="0"/>
      <p:bldP spid="18" grpId="0"/>
      <p:bldP spid="58" grpId="0"/>
      <p:bldP spid="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the questions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How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many does each tally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represent?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a)                            b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Draw tallies to show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 a) 8                    b) 16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3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If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    represents 10, what is represented by…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3"/>
              <a:tabLst/>
              <a:defRPr/>
            </a:pPr>
            <a:endParaRPr lang="en-GB" sz="2800" baseline="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a)                                   b)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 c) 		                            d)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576842" y="1040588"/>
            <a:ext cx="864965" cy="483326"/>
            <a:chOff x="1611579" y="5272556"/>
            <a:chExt cx="864965" cy="483326"/>
          </a:xfrm>
        </p:grpSpPr>
        <p:grpSp>
          <p:nvGrpSpPr>
            <p:cNvPr id="85" name="Group 84"/>
            <p:cNvGrpSpPr/>
            <p:nvPr/>
          </p:nvGrpSpPr>
          <p:grpSpPr>
            <a:xfrm>
              <a:off x="1611579" y="5272556"/>
              <a:ext cx="504000" cy="483326"/>
              <a:chOff x="1611579" y="5272556"/>
              <a:chExt cx="504000" cy="483326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>
                <a:off x="1685601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800264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914927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2029590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611579" y="5311744"/>
                <a:ext cx="504000" cy="378823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>
              <a:off x="2276246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376395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476544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110544" y="1027524"/>
            <a:ext cx="504000" cy="483326"/>
            <a:chOff x="4145281" y="457200"/>
            <a:chExt cx="504000" cy="483326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725572" y="1027524"/>
            <a:ext cx="504000" cy="483326"/>
            <a:chOff x="4145281" y="457200"/>
            <a:chExt cx="504000" cy="483326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325817" y="1027524"/>
            <a:ext cx="504000" cy="483326"/>
            <a:chOff x="4145281" y="457200"/>
            <a:chExt cx="504000" cy="483326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5" name="Straight Connector 114"/>
          <p:cNvCxnSpPr/>
          <p:nvPr/>
        </p:nvCxnSpPr>
        <p:spPr>
          <a:xfrm>
            <a:off x="6000303" y="1040588"/>
            <a:ext cx="0" cy="48332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6100452" y="1040588"/>
            <a:ext cx="0" cy="48332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1650864" y="3386238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1694556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2277374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>
            <a:off x="4847391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5430209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013027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6595845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4875493" y="512680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5458311" y="512680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6041129" y="512680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1694556" y="5122250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6312723" y="5065558"/>
            <a:ext cx="457200" cy="6379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1969956" y="5096640"/>
            <a:ext cx="457200" cy="6379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89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How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many does each tally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represent?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a)                            b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Draw tallies to show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2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 a) 8                    b) 16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514350" lvl="0" indent="-514350">
              <a:buFontTx/>
              <a:buAutoNum type="arabicParenR" startAt="3"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         represents 10, what is represented by…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 startAt="3"/>
              <a:tabLst/>
              <a:defRPr/>
            </a:pPr>
            <a:endParaRPr lang="en-GB" sz="2800" baseline="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a)                                   b)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 c) 		                            d)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576842" y="1040588"/>
            <a:ext cx="764816" cy="483326"/>
            <a:chOff x="1611579" y="5272556"/>
            <a:chExt cx="764816" cy="483326"/>
          </a:xfrm>
        </p:grpSpPr>
        <p:grpSp>
          <p:nvGrpSpPr>
            <p:cNvPr id="85" name="Group 84"/>
            <p:cNvGrpSpPr/>
            <p:nvPr/>
          </p:nvGrpSpPr>
          <p:grpSpPr>
            <a:xfrm>
              <a:off x="1611579" y="5272556"/>
              <a:ext cx="504000" cy="483326"/>
              <a:chOff x="1611579" y="5272556"/>
              <a:chExt cx="504000" cy="483326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>
                <a:off x="1685601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800264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914927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2029590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611579" y="5311744"/>
                <a:ext cx="504000" cy="378823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>
              <a:off x="2276246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376395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110544" y="1027524"/>
            <a:ext cx="504000" cy="483326"/>
            <a:chOff x="4145281" y="457200"/>
            <a:chExt cx="504000" cy="483326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725572" y="1027524"/>
            <a:ext cx="504000" cy="483326"/>
            <a:chOff x="4145281" y="457200"/>
            <a:chExt cx="504000" cy="483326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325817" y="1027524"/>
            <a:ext cx="504000" cy="483326"/>
            <a:chOff x="4145281" y="457200"/>
            <a:chExt cx="504000" cy="483326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6000303" y="1040588"/>
            <a:ext cx="100149" cy="483326"/>
            <a:chOff x="6000303" y="1040588"/>
            <a:chExt cx="100149" cy="483326"/>
          </a:xfrm>
        </p:grpSpPr>
        <p:cxnSp>
          <p:nvCxnSpPr>
            <p:cNvPr id="115" name="Straight Connector 114"/>
            <p:cNvCxnSpPr/>
            <p:nvPr/>
          </p:nvCxnSpPr>
          <p:spPr>
            <a:xfrm>
              <a:off x="6000303" y="1040588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100452" y="1040588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Oval 2"/>
          <p:cNvSpPr/>
          <p:nvPr/>
        </p:nvSpPr>
        <p:spPr>
          <a:xfrm>
            <a:off x="1650864" y="3386238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1694556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2277374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>
            <a:off x="4847391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5430209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013027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6595845" y="424143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4875493" y="512680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5458311" y="512680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6041129" y="5126809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1694556" y="5122250"/>
            <a:ext cx="504000" cy="504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6312723" y="5065558"/>
            <a:ext cx="457200" cy="6379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1969956" y="5096640"/>
            <a:ext cx="457200" cy="6379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2747908" y="1053542"/>
            <a:ext cx="411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344292" y="1040588"/>
            <a:ext cx="595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17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2043978" y="2594504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158641" y="2594504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273304" y="2594504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387967" y="2594504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969956" y="2633692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618744" y="260279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723247" y="260279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384434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4499097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613760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728423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310412" y="2615860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075547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190210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304873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419536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001525" y="2615861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517027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2822381" y="260279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840626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5955289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6069952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6184615" y="2586468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5766604" y="2625656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2888350" y="4259546"/>
            <a:ext cx="6184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20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228620" y="4259546"/>
            <a:ext cx="640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40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2212839" y="5112640"/>
            <a:ext cx="549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6647557" y="5107589"/>
            <a:ext cx="58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25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877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9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2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5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8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1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4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7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0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5" grpId="0" animBg="1"/>
      <p:bldP spid="58" grpId="0"/>
      <p:bldP spid="59" grpId="0"/>
      <p:bldP spid="122" grpId="0"/>
      <p:bldP spid="123" grpId="0"/>
      <p:bldP spid="124" grpId="0"/>
      <p:bldP spid="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71200"/>
              </p:ext>
            </p:extLst>
          </p:nvPr>
        </p:nvGraphicFramePr>
        <p:xfrm>
          <a:off x="709179" y="346555"/>
          <a:ext cx="477234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1029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711317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Dogs seen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Monday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Tuesday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Wednesday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Thursday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Friday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968" y="827940"/>
            <a:ext cx="540594" cy="5714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69289" y="554543"/>
                <a:ext cx="275831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 smtClean="0"/>
                  <a:t>Key  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10 dogs</a:t>
                </a:r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289" y="554543"/>
                <a:ext cx="2758319" cy="523220"/>
              </a:xfrm>
              <a:prstGeom prst="rect">
                <a:avLst/>
              </a:prstGeom>
              <a:blipFill>
                <a:blip r:embed="rId6"/>
                <a:stretch>
                  <a:fillRect l="-4646" t="-11628" r="-3319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018" y="453332"/>
            <a:ext cx="590679" cy="6244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831748"/>
            <a:ext cx="540594" cy="571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115" y="1357740"/>
            <a:ext cx="540594" cy="571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1875169"/>
            <a:ext cx="540594" cy="571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1883956"/>
            <a:ext cx="540594" cy="5714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838" y="1878641"/>
            <a:ext cx="540594" cy="57148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2901568"/>
            <a:ext cx="540594" cy="57148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605" y="2903506"/>
            <a:ext cx="540594" cy="57148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925" y="2882353"/>
            <a:ext cx="540594" cy="57148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780" y="2901568"/>
            <a:ext cx="540594" cy="57148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2384857"/>
            <a:ext cx="540594" cy="57148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117" y="2405893"/>
            <a:ext cx="540594" cy="571485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3481902" y="2460816"/>
            <a:ext cx="421872" cy="43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09179" y="3606091"/>
            <a:ext cx="8304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How many dogs were seen on Wednesday? </a:t>
            </a:r>
          </a:p>
          <a:p>
            <a:r>
              <a:rPr lang="en-GB" sz="2800" dirty="0" smtClean="0"/>
              <a:t>_____ dogs</a:t>
            </a:r>
            <a:endParaRPr lang="en-GB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991623" y="3998214"/>
            <a:ext cx="687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3</a:t>
            </a:r>
            <a:endParaRPr lang="en-GB" sz="28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553835" y="1992552"/>
                <a:ext cx="215797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chemeClr val="accent1"/>
                    </a:solidFill>
                  </a:rPr>
                  <a:t>3 </a:t>
                </a:r>
                <a:r>
                  <a:rPr lang="en-GB" sz="2800" dirty="0" smtClean="0">
                    <a:solidFill>
                      <a:schemeClr val="accent1"/>
                    </a:solidFill>
                    <a:ea typeface="Cambria Math" panose="02040503050406030204" pitchFamily="18" charset="0"/>
                  </a:rPr>
                  <a:t>×</a:t>
                </a:r>
                <a:r>
                  <a:rPr lang="en-GB" sz="2800" dirty="0" smtClean="0">
                    <a:solidFill>
                      <a:schemeClr val="accent1"/>
                    </a:solidFill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schemeClr val="accent1"/>
                    </a:solidFill>
                  </a:rPr>
                  <a:t> 30</a:t>
                </a:r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3835" y="1992552"/>
                <a:ext cx="2157977" cy="523220"/>
              </a:xfrm>
              <a:prstGeom prst="rect">
                <a:avLst/>
              </a:prstGeom>
              <a:blipFill>
                <a:blip r:embed="rId7"/>
                <a:stretch>
                  <a:fillRect l="-5650" t="-1511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971599" y="4005322"/>
            <a:ext cx="687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30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6367" y="4717279"/>
            <a:ext cx="83470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How many dogs were seen on Thursday?</a:t>
            </a:r>
          </a:p>
          <a:p>
            <a:r>
              <a:rPr lang="en-GB" sz="2800" dirty="0" smtClean="0"/>
              <a:t> </a:t>
            </a:r>
          </a:p>
          <a:p>
            <a:r>
              <a:rPr lang="en-GB" sz="2800" dirty="0" smtClean="0"/>
              <a:t>_____ dogs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23276" y="5259929"/>
                <a:ext cx="956054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chemeClr val="accent1"/>
                    </a:solidFill>
                  </a:rPr>
                  <a:t>10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 smtClean="0">
                    <a:solidFill>
                      <a:schemeClr val="accent1"/>
                    </a:solidFill>
                  </a:rPr>
                  <a:t> </a:t>
                </a:r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276" y="5259929"/>
                <a:ext cx="956054" cy="764312"/>
              </a:xfrm>
              <a:prstGeom prst="rect">
                <a:avLst/>
              </a:prstGeom>
              <a:blipFill>
                <a:blip r:embed="rId8"/>
                <a:stretch>
                  <a:fillRect l="-13462" b="-112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857449" y="5534337"/>
            <a:ext cx="687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15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785262" y="1913636"/>
            <a:ext cx="2695489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13017" y="2517101"/>
                <a:ext cx="215797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chemeClr val="accent1"/>
                    </a:solidFill>
                  </a:rPr>
                  <a:t>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/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schemeClr val="accent1"/>
                    </a:solidFill>
                  </a:rPr>
                  <a:t> 15</a:t>
                </a:r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017" y="2517101"/>
                <a:ext cx="2157977" cy="523220"/>
              </a:xfrm>
              <a:prstGeom prst="rect">
                <a:avLst/>
              </a:prstGeom>
              <a:blipFill>
                <a:blip r:embed="rId9"/>
                <a:stretch>
                  <a:fillRect l="-565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ounded Rectangle 28"/>
          <p:cNvSpPr/>
          <p:nvPr/>
        </p:nvSpPr>
        <p:spPr>
          <a:xfrm>
            <a:off x="2784488" y="2432679"/>
            <a:ext cx="2695489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1" grpId="1"/>
      <p:bldP spid="22" grpId="0"/>
      <p:bldP spid="23" grpId="0"/>
      <p:bldP spid="24" grpId="0"/>
      <p:bldP spid="25" grpId="0"/>
      <p:bldP spid="25" grpId="1"/>
      <p:bldP spid="26" grpId="0"/>
      <p:bldP spid="27" grpId="0" animBg="1"/>
      <p:bldP spid="27" grpId="1" animBg="1"/>
      <p:bldP spid="28" grpId="0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472157"/>
              </p:ext>
            </p:extLst>
          </p:nvPr>
        </p:nvGraphicFramePr>
        <p:xfrm>
          <a:off x="709179" y="348827"/>
          <a:ext cx="477234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1029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711317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Dogs seen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Monday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Tuesday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Wednesday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Thursday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Friday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968" y="830212"/>
            <a:ext cx="540594" cy="5714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834020"/>
            <a:ext cx="540594" cy="571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115" y="1360012"/>
            <a:ext cx="540594" cy="571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1877441"/>
            <a:ext cx="540594" cy="571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1886228"/>
            <a:ext cx="540594" cy="5714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838" y="1880913"/>
            <a:ext cx="540594" cy="57148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2903840"/>
            <a:ext cx="540594" cy="57148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605" y="2905778"/>
            <a:ext cx="540594" cy="57148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925" y="2884625"/>
            <a:ext cx="540594" cy="57148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780" y="2903840"/>
            <a:ext cx="540594" cy="57148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2387129"/>
            <a:ext cx="540594" cy="57148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8117" y="2408165"/>
            <a:ext cx="540594" cy="571485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3481902" y="2463088"/>
            <a:ext cx="421872" cy="43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09179" y="3468059"/>
            <a:ext cx="8304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How many more dogs were seen on Wednesday</a:t>
            </a:r>
          </a:p>
          <a:p>
            <a:r>
              <a:rPr lang="en-GB" sz="2800" dirty="0"/>
              <a:t>t</a:t>
            </a:r>
            <a:r>
              <a:rPr lang="en-GB" sz="2800" dirty="0" smtClean="0"/>
              <a:t>han Tuesday?                     </a:t>
            </a:r>
            <a:endParaRPr lang="en-GB" sz="2800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76" y="4692118"/>
            <a:ext cx="1334620" cy="1609923"/>
          </a:xfrm>
          <a:prstGeom prst="rect">
            <a:avLst/>
          </a:prstGeom>
        </p:spPr>
      </p:pic>
      <p:sp>
        <p:nvSpPr>
          <p:cNvPr id="31" name="Rounded Rectangular Callout 30"/>
          <p:cNvSpPr/>
          <p:nvPr/>
        </p:nvSpPr>
        <p:spPr>
          <a:xfrm>
            <a:off x="1768204" y="4673063"/>
            <a:ext cx="2886802" cy="919401"/>
          </a:xfrm>
          <a:prstGeom prst="wedgeRoundRectCallout">
            <a:avLst>
              <a:gd name="adj1" fmla="val -60486"/>
              <a:gd name="adj2" fmla="val 56421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7030A0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I will subtract to find the difference.</a:t>
            </a:r>
            <a:endParaRPr lang="en-GB" sz="2400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02518" y="4666143"/>
            <a:ext cx="1271288" cy="1533527"/>
          </a:xfrm>
          <a:prstGeom prst="rect">
            <a:avLst/>
          </a:prstGeom>
        </p:spPr>
      </p:pic>
      <p:sp>
        <p:nvSpPr>
          <p:cNvPr id="33" name="Rounded Rectangular Callout 32"/>
          <p:cNvSpPr/>
          <p:nvPr/>
        </p:nvSpPr>
        <p:spPr>
          <a:xfrm>
            <a:off x="4859383" y="4341306"/>
            <a:ext cx="2059344" cy="1328023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I know an easier way to compare.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569289" y="554543"/>
                <a:ext cx="275831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 smtClean="0"/>
                  <a:t>Key  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10 dogs</a:t>
                </a:r>
                <a:endParaRPr lang="en-GB" sz="2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289" y="554543"/>
                <a:ext cx="2758319" cy="523220"/>
              </a:xfrm>
              <a:prstGeom prst="rect">
                <a:avLst/>
              </a:prstGeom>
              <a:blipFill>
                <a:blip r:embed="rId8"/>
                <a:stretch>
                  <a:fillRect l="-4646" t="-11628" r="-3319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018" y="453332"/>
            <a:ext cx="590679" cy="62443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23874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180501"/>
              </p:ext>
            </p:extLst>
          </p:nvPr>
        </p:nvGraphicFramePr>
        <p:xfrm>
          <a:off x="709179" y="1285169"/>
          <a:ext cx="4772346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1029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711317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Tuesday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Wednesday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115" y="1271118"/>
            <a:ext cx="540594" cy="571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62" y="1788547"/>
            <a:ext cx="540594" cy="571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27" y="1797334"/>
            <a:ext cx="540594" cy="5714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838" y="1792019"/>
            <a:ext cx="540594" cy="57148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67512" y="228603"/>
            <a:ext cx="8304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How many more dogs were seen on Wednesday</a:t>
            </a:r>
          </a:p>
          <a:p>
            <a:r>
              <a:rPr lang="en-GB" sz="2800" dirty="0" smtClean="0"/>
              <a:t>Than Tuesday?                     </a:t>
            </a:r>
            <a:endParaRPr lang="en-GB" sz="2800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30" y="2267852"/>
            <a:ext cx="1334620" cy="160992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02132" y="2494605"/>
            <a:ext cx="5408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30 dogs were seen on Wednesday.</a:t>
            </a:r>
            <a:endParaRPr lang="en-GB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2002132" y="3008462"/>
            <a:ext cx="5408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  <a:r>
              <a:rPr lang="en-GB" sz="2400" dirty="0" smtClean="0"/>
              <a:t>0 dogs were seen on Tuesday.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033335" y="3495121"/>
                <a:ext cx="54080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30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 smtClean="0"/>
                  <a:t> 10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 smtClean="0"/>
                  <a:t> 20</a:t>
                </a:r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335" y="3495121"/>
                <a:ext cx="5408022" cy="461665"/>
              </a:xfrm>
              <a:prstGeom prst="rect">
                <a:avLst/>
              </a:prstGeom>
              <a:blipFill>
                <a:blip r:embed="rId7"/>
                <a:stretch>
                  <a:fillRect l="-1804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1005379" y="3967294"/>
            <a:ext cx="7187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20 more dogs were seen on Wednesday than Tuesday.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65" y="4804547"/>
            <a:ext cx="1168772" cy="1409864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2002132" y="4661512"/>
            <a:ext cx="2059344" cy="1328023"/>
          </a:xfrm>
          <a:prstGeom prst="wedgeRoundRectCallout">
            <a:avLst>
              <a:gd name="adj1" fmla="val -72244"/>
              <a:gd name="adj2" fmla="val 32223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I can use the pictogram to compare.</a:t>
            </a:r>
            <a:endParaRPr lang="en-GB" sz="2400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3277053" y="1105399"/>
            <a:ext cx="0" cy="1326486"/>
          </a:xfrm>
          <a:prstGeom prst="line">
            <a:avLst/>
          </a:prstGeom>
          <a:ln w="38100">
            <a:solidFill>
              <a:srgbClr val="E856B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ular Callout 34"/>
          <p:cNvSpPr/>
          <p:nvPr/>
        </p:nvSpPr>
        <p:spPr>
          <a:xfrm>
            <a:off x="2062906" y="4686506"/>
            <a:ext cx="2733523" cy="1328023"/>
          </a:xfrm>
          <a:prstGeom prst="wedgeRoundRectCallout">
            <a:avLst>
              <a:gd name="adj1" fmla="val -72244"/>
              <a:gd name="adj2" fmla="val 32223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I can see there are 20 more dogs on Wednesday.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543074" y="1285169"/>
                <a:ext cx="267656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 smtClean="0"/>
                  <a:t>Key 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10 dogs</a:t>
                </a:r>
                <a:endParaRPr lang="en-GB" sz="2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3074" y="1285169"/>
                <a:ext cx="2676567" cy="523220"/>
              </a:xfrm>
              <a:prstGeom prst="rect">
                <a:avLst/>
              </a:prstGeom>
              <a:blipFill>
                <a:blip r:embed="rId9"/>
                <a:stretch>
                  <a:fillRect l="-4556" t="-11628" r="-364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803" y="1183958"/>
            <a:ext cx="590679" cy="62443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0861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6" grpId="0"/>
      <p:bldP spid="27" grpId="0"/>
      <p:bldP spid="29" grpId="0" animBg="1"/>
      <p:bldP spid="29" grpId="1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0594" y="527185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43438" y="541454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605245"/>
              </p:ext>
            </p:extLst>
          </p:nvPr>
        </p:nvGraphicFramePr>
        <p:xfrm>
          <a:off x="918028" y="455359"/>
          <a:ext cx="3968272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8900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409372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Player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Goals scored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Alex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Jack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Mo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Rosie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Whitney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pic>
        <p:nvPicPr>
          <p:cNvPr id="7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155" y="1026642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795" y="1026641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270" y="2583665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404" y="2582652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415" y="2582651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271" y="205903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061" y="205627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269" y="307912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 rot="5400000">
            <a:off x="4139682" y="4686323"/>
            <a:ext cx="189514" cy="460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2551155" y="1526056"/>
            <a:ext cx="438249" cy="444822"/>
            <a:chOff x="2551155" y="1526056"/>
            <a:chExt cx="438249" cy="444822"/>
          </a:xfrm>
        </p:grpSpPr>
        <p:pic>
          <p:nvPicPr>
            <p:cNvPr id="16" name="Picture 2" descr="Datei:Soccer ball animated.svg – Wikipedia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1155" y="1526056"/>
              <a:ext cx="438249" cy="4382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Rectangle 20"/>
            <p:cNvSpPr/>
            <p:nvPr/>
          </p:nvSpPr>
          <p:spPr>
            <a:xfrm>
              <a:off x="2741396" y="1538878"/>
              <a:ext cx="248008" cy="43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503931" y="2049706"/>
            <a:ext cx="438249" cy="444822"/>
            <a:chOff x="2551155" y="1526056"/>
            <a:chExt cx="438249" cy="444822"/>
          </a:xfrm>
        </p:grpSpPr>
        <p:pic>
          <p:nvPicPr>
            <p:cNvPr id="23" name="Picture 2" descr="Datei:Soccer ball animated.svg – Wikipedia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1155" y="1526056"/>
              <a:ext cx="438249" cy="4382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Rectangle 23"/>
            <p:cNvSpPr/>
            <p:nvPr/>
          </p:nvSpPr>
          <p:spPr>
            <a:xfrm>
              <a:off x="2741396" y="1538878"/>
              <a:ext cx="248008" cy="43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998061" y="3075842"/>
            <a:ext cx="438249" cy="444822"/>
            <a:chOff x="2551155" y="1526056"/>
            <a:chExt cx="438249" cy="444822"/>
          </a:xfrm>
        </p:grpSpPr>
        <p:pic>
          <p:nvPicPr>
            <p:cNvPr id="26" name="Picture 2" descr="Datei:Soccer ball animated.svg – Wikipedia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1155" y="1526056"/>
              <a:ext cx="438249" cy="4382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Rectangle 26"/>
            <p:cNvSpPr/>
            <p:nvPr/>
          </p:nvSpPr>
          <p:spPr>
            <a:xfrm>
              <a:off x="2741396" y="1538878"/>
              <a:ext cx="248008" cy="43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136816" y="401694"/>
                <a:ext cx="279718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Key   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2 goals</a:t>
                </a:r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816" y="401694"/>
                <a:ext cx="2797182" cy="523220"/>
              </a:xfrm>
              <a:prstGeom prst="rect">
                <a:avLst/>
              </a:prstGeom>
              <a:blipFill>
                <a:blip r:embed="rId7"/>
                <a:stretch>
                  <a:fillRect l="-4575" t="-11628" r="-43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288" y="44417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918028" y="3801291"/>
            <a:ext cx="6820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What do you notice?</a:t>
            </a:r>
            <a:endParaRPr lang="en-GB" sz="2800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8892" y="1463689"/>
            <a:ext cx="1314647" cy="1444343"/>
          </a:xfrm>
          <a:prstGeom prst="rect">
            <a:avLst/>
          </a:prstGeom>
        </p:spPr>
      </p:pic>
      <p:sp>
        <p:nvSpPr>
          <p:cNvPr id="33" name="Rounded Rectangular Callout 32"/>
          <p:cNvSpPr/>
          <p:nvPr/>
        </p:nvSpPr>
        <p:spPr>
          <a:xfrm>
            <a:off x="4948025" y="1138852"/>
            <a:ext cx="2063896" cy="1328023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I scored 6. That’s the most goals!</a:t>
            </a:r>
            <a:endParaRPr lang="en-GB" sz="2400" dirty="0"/>
          </a:p>
        </p:txBody>
      </p:sp>
      <p:sp>
        <p:nvSpPr>
          <p:cNvPr id="35" name="Rounded Rectangular Callout 34"/>
          <p:cNvSpPr/>
          <p:nvPr/>
        </p:nvSpPr>
        <p:spPr>
          <a:xfrm>
            <a:off x="6040735" y="2967879"/>
            <a:ext cx="2059344" cy="919401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Jack scored 1 goal.</a:t>
            </a:r>
            <a:endParaRPr lang="en-GB" sz="2400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34906" y="2412175"/>
            <a:ext cx="1256082" cy="154898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2024" y="4301625"/>
            <a:ext cx="1186560" cy="1303620"/>
          </a:xfrm>
          <a:prstGeom prst="rect">
            <a:avLst/>
          </a:prstGeom>
        </p:spPr>
      </p:pic>
      <p:sp>
        <p:nvSpPr>
          <p:cNvPr id="38" name="Rounded Rectangular Callout 37"/>
          <p:cNvSpPr/>
          <p:nvPr/>
        </p:nvSpPr>
        <p:spPr>
          <a:xfrm>
            <a:off x="2075518" y="4432217"/>
            <a:ext cx="2059344" cy="1328023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Mo scored 2 more goals than Whitney.</a:t>
            </a:r>
            <a:endParaRPr lang="en-GB" sz="2400" dirty="0"/>
          </a:p>
        </p:txBody>
      </p:sp>
      <p:sp>
        <p:nvSpPr>
          <p:cNvPr id="39" name="Rounded Rectangular Callout 38"/>
          <p:cNvSpPr/>
          <p:nvPr/>
        </p:nvSpPr>
        <p:spPr>
          <a:xfrm>
            <a:off x="4634906" y="4134171"/>
            <a:ext cx="2063896" cy="1328023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 smtClean="0"/>
              <a:t>19 goals were scored altogether.</a:t>
            </a:r>
            <a:endParaRPr lang="en-GB" sz="2400" dirty="0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547" y="4542641"/>
            <a:ext cx="1427798" cy="17223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8" grpId="0"/>
      <p:bldP spid="31" grpId="0"/>
      <p:bldP spid="33" grpId="0" animBg="1"/>
      <p:bldP spid="35" grpId="0" animBg="1"/>
      <p:bldP spid="38" grpId="0" animBg="1"/>
      <p:bldP spid="3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.3|2.9|0.7|0.7|1.5|0.8|5.7|0.8|0.4|0.5|0.7|1|0.5|0.5|3|0.5|0.3|0.3|0.4|0.7|0.3|0.2|0.4|0.3|1|0.3|0.3|0.2|0.4|1.1|4.1|5.3|0.8|2.6|0.7|4.3|0.8|4.4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|6.1|9.2|9.2|4.2|3.6|11.6|1.6|15.3|2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7|4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0.7|3.1|0.7|2.8|4.3|10.1|5.2|2|1|5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2|7.1|5.3|5.1|10.4|4.6|1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3|12.2|3.1|5.3|10.5|0.9|0.5|0.8|2.3|0.8|3.4|12.2|0.9|0.6|1.1|1.1|0.8|0.8|5.6|18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8411</TotalTime>
  <Words>277</Words>
  <Application>Microsoft Office PowerPoint</Application>
  <PresentationFormat>On-screen Show (4:3)</PresentationFormat>
  <Paragraphs>113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Smurthwaite, Andrew</cp:lastModifiedBy>
  <cp:revision>222</cp:revision>
  <dcterms:created xsi:type="dcterms:W3CDTF">2019-07-05T11:02:13Z</dcterms:created>
  <dcterms:modified xsi:type="dcterms:W3CDTF">2021-02-05T08:58:37Z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