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9" r:id="rId4"/>
    <p:sldId id="260" r:id="rId5"/>
    <p:sldId id="263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CC1CE6-DC17-4735-9195-506E12973706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043465-F029-4EA9-9A45-EE6E0D38C5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0954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This is the first time the children have engaged with their times tables so please do not worry they will not know them yet. This is an introduction.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617FA-DF6E-46B2-95E0-702B39E94B78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7883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BDF4A-E0B8-40BB-96C0-1CD94BF811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D01D1-DE16-4473-9F97-2D2D5A7402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5670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BDF4A-E0B8-40BB-96C0-1CD94BF811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D01D1-DE16-4473-9F97-2D2D5A7402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3477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BDF4A-E0B8-40BB-96C0-1CD94BF811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D01D1-DE16-4473-9F97-2D2D5A7402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2394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BDF4A-E0B8-40BB-96C0-1CD94BF811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D01D1-DE16-4473-9F97-2D2D5A7402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8392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BDF4A-E0B8-40BB-96C0-1CD94BF811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D01D1-DE16-4473-9F97-2D2D5A7402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544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BDF4A-E0B8-40BB-96C0-1CD94BF811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D01D1-DE16-4473-9F97-2D2D5A7402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3670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BDF4A-E0B8-40BB-96C0-1CD94BF811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D01D1-DE16-4473-9F97-2D2D5A7402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9956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BDF4A-E0B8-40BB-96C0-1CD94BF811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D01D1-DE16-4473-9F97-2D2D5A7402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607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BDF4A-E0B8-40BB-96C0-1CD94BF811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D01D1-DE16-4473-9F97-2D2D5A7402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98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BDF4A-E0B8-40BB-96C0-1CD94BF811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D01D1-DE16-4473-9F97-2D2D5A7402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8826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BDF4A-E0B8-40BB-96C0-1CD94BF811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D01D1-DE16-4473-9F97-2D2D5A7402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042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DF4A-E0B8-40BB-96C0-1CD94BF811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BD01D1-DE16-4473-9F97-2D2D5A7402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7800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2KyDZ7f1Rf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3222" y="4637314"/>
            <a:ext cx="9144793" cy="1731414"/>
          </a:xfrm>
          <a:prstGeom prst="rect">
            <a:avLst/>
          </a:prstGeom>
        </p:spPr>
      </p:pic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1524000" y="913992"/>
            <a:ext cx="9144000" cy="2387600"/>
          </a:xfrm>
        </p:spPr>
        <p:txBody>
          <a:bodyPr/>
          <a:lstStyle/>
          <a:p>
            <a:r>
              <a:rPr lang="en-GB" dirty="0" smtClean="0">
                <a:latin typeface="HfW precursive" panose="00000500000000000000" pitchFamily="2" charset="0"/>
              </a:rPr>
              <a:t>Maths 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8724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104606" y="2520723"/>
            <a:ext cx="5438503" cy="10585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7200" dirty="0" smtClean="0">
                <a:latin typeface="HfW precursive" panose="00000500000000000000" pitchFamily="2" charset="0"/>
              </a:rPr>
              <a:t>Wednesday</a:t>
            </a:r>
            <a:r>
              <a:rPr lang="en-GB" dirty="0" smtClean="0">
                <a:latin typeface="HfW precursive" panose="00000500000000000000" pitchFamily="2" charset="0"/>
              </a:rPr>
              <a:t>  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138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4198" y="1084787"/>
            <a:ext cx="9214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fW precursive" panose="00000500000000000000" pitchFamily="2" charset="0"/>
                <a:ea typeface="+mn-ea"/>
                <a:cs typeface="+mn-cs"/>
              </a:rPr>
              <a:t>Lets listen to our 5 times tables song </a:t>
            </a:r>
            <a:r>
              <a:rPr kumimoji="0" lang="en-GB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fW precursive" panose="00000500000000000000" pitchFamily="2" charset="0"/>
                <a:ea typeface="+mn-ea"/>
                <a:cs typeface="+mn-cs"/>
              </a:rPr>
              <a:t> </a:t>
            </a: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fW precursive" panose="00000500000000000000" pitchFamily="2" charset="0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98021" y="2738057"/>
            <a:ext cx="704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dirty="0">
                <a:solidFill>
                  <a:prstClr val="black"/>
                </a:solidFill>
                <a:latin typeface="HfW precursive" panose="00000500000000000000" pitchFamily="2" charset="0"/>
              </a:rPr>
              <a:t>5</a:t>
            </a: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fW precursive" panose="00000500000000000000" pitchFamily="2" charset="0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78777" y="3938013"/>
            <a:ext cx="704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dirty="0" smtClean="0">
                <a:solidFill>
                  <a:prstClr val="black"/>
                </a:solidFill>
                <a:latin typeface="HfW precursive" panose="00000500000000000000" pitchFamily="2" charset="0"/>
              </a:rPr>
              <a:t>10</a:t>
            </a: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fW precursive" panose="00000500000000000000" pitchFamily="2" charset="0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83391" y="5615675"/>
            <a:ext cx="704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dirty="0" smtClean="0">
                <a:solidFill>
                  <a:prstClr val="black"/>
                </a:solidFill>
                <a:latin typeface="HfW precursive" panose="00000500000000000000" pitchFamily="2" charset="0"/>
              </a:rPr>
              <a:t>15</a:t>
            </a: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fW precursive" panose="00000500000000000000" pitchFamily="2" charset="0"/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43355" y="2085963"/>
            <a:ext cx="473978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fW precursive" panose="00000500000000000000" pitchFamily="2" charset="0"/>
                <a:ea typeface="+mn-ea"/>
                <a:cs typeface="+mn-cs"/>
              </a:rPr>
              <a:t>Can you continue your five times tables?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fW precursive" panose="00000500000000000000" pitchFamily="2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fW precursive" panose="00000500000000000000" pitchFamily="2" charset="0"/>
                <a:ea typeface="+mn-ea"/>
                <a:cs typeface="+mn-cs"/>
              </a:rPr>
              <a:t>Which number comes next?  </a:t>
            </a: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fW precursive" panose="00000500000000000000" pitchFamily="2" charset="0"/>
              <a:ea typeface="+mn-ea"/>
              <a:cs typeface="+mn-c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94198" y="232092"/>
            <a:ext cx="22168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fW precursive" panose="00000500000000000000" pitchFamily="2" charset="0"/>
                <a:ea typeface="+mn-ea"/>
                <a:cs typeface="+mn-cs"/>
              </a:rPr>
              <a:t>Starter-</a:t>
            </a: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fW precursive" panose="00000500000000000000" pitchFamily="2" charset="0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78548" y="1716043"/>
            <a:ext cx="49589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hlinkClick r:id="rId3"/>
              </a:rPr>
              <a:t>https://www.youtube.com/watch?v=2KyDZ7f1RfE</a:t>
            </a:r>
            <a:r>
              <a:rPr lang="en-GB" dirty="0" smtClean="0"/>
              <a:t>  </a:t>
            </a:r>
            <a:endParaRPr lang="en-GB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286" y="2258953"/>
            <a:ext cx="810701" cy="1219099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26" y="3794123"/>
            <a:ext cx="810701" cy="1219099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815" y="3794123"/>
            <a:ext cx="810701" cy="1219099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4369" y="5297196"/>
            <a:ext cx="810701" cy="1219099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2636" y="5329292"/>
            <a:ext cx="810701" cy="1219099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548" y="5329293"/>
            <a:ext cx="810701" cy="1219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4833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05247" y="5825626"/>
            <a:ext cx="10637520" cy="88868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HfW precursive" panose="00000500000000000000" pitchFamily="2" charset="0"/>
              </a:rPr>
              <a:t>Which number is one more and one less – use the number line to help you </a:t>
            </a:r>
            <a:endParaRPr lang="en-GB" sz="2800" dirty="0">
              <a:latin typeface="HfW precursive" panose="00000500000000000000" pitchFamily="2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722812" y="609192"/>
            <a:ext cx="10637520" cy="10585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 dirty="0" smtClean="0">
                <a:latin typeface="HfW precursive" panose="00000500000000000000" pitchFamily="2" charset="0"/>
              </a:rPr>
              <a:t>I’m thinking of a number </a:t>
            </a:r>
            <a:r>
              <a:rPr lang="en-GB" sz="2800" dirty="0" smtClean="0">
                <a:latin typeface="HfW precursive" panose="00000500000000000000" pitchFamily="2" charset="0"/>
              </a:rPr>
              <a:t>  </a:t>
            </a:r>
            <a:endParaRPr lang="en-GB" sz="2800" dirty="0">
              <a:latin typeface="HfW precursive" panose="00000500000000000000" pitchFamily="2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189849"/>
              </p:ext>
            </p:extLst>
          </p:nvPr>
        </p:nvGraphicFramePr>
        <p:xfrm>
          <a:off x="1430202" y="1850277"/>
          <a:ext cx="8654324" cy="239515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884568">
                  <a:extLst>
                    <a:ext uri="{9D8B030D-6E8A-4147-A177-3AD203B41FA5}">
                      <a16:colId xmlns:a16="http://schemas.microsoft.com/office/drawing/2014/main" val="1380074948"/>
                    </a:ext>
                  </a:extLst>
                </a:gridCol>
                <a:gridCol w="2884568">
                  <a:extLst>
                    <a:ext uri="{9D8B030D-6E8A-4147-A177-3AD203B41FA5}">
                      <a16:colId xmlns:a16="http://schemas.microsoft.com/office/drawing/2014/main" val="3669963001"/>
                    </a:ext>
                  </a:extLst>
                </a:gridCol>
                <a:gridCol w="2885188">
                  <a:extLst>
                    <a:ext uri="{9D8B030D-6E8A-4147-A177-3AD203B41FA5}">
                      <a16:colId xmlns:a16="http://schemas.microsoft.com/office/drawing/2014/main" val="1062718526"/>
                    </a:ext>
                  </a:extLst>
                </a:gridCol>
              </a:tblGrid>
              <a:tr h="11975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000" dirty="0" smtClean="0">
                        <a:effectLst/>
                        <a:latin typeface="HfW precursive bold" panose="00000500000000000000" pitchFamily="2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HfW precursive bold" panose="00000500000000000000" pitchFamily="2" charset="0"/>
                        </a:rPr>
                        <a:t> </a:t>
                      </a:r>
                      <a:r>
                        <a:rPr lang="en-GB" sz="2000" dirty="0" smtClean="0">
                          <a:effectLst/>
                          <a:latin typeface="HfW precursive bold" panose="00000500000000000000" pitchFamily="2" charset="0"/>
                        </a:rPr>
                        <a:t>1 less </a:t>
                      </a:r>
                      <a:endParaRPr lang="en-GB" sz="2800" dirty="0">
                        <a:effectLst/>
                        <a:latin typeface="HfW precursive bold" panose="000005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HfW precursive bold" panose="00000500000000000000" pitchFamily="2" charset="0"/>
                        </a:rPr>
                        <a:t> </a:t>
                      </a:r>
                      <a:endParaRPr lang="en-GB" sz="2000" dirty="0" smtClean="0">
                        <a:effectLst/>
                        <a:latin typeface="HfW precursive bold" panose="00000500000000000000" pitchFamily="2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HfW precursive bold" panose="00000500000000000000" pitchFamily="2" charset="0"/>
                        </a:rPr>
                        <a:t>Magic Number </a:t>
                      </a:r>
                      <a:endParaRPr lang="en-GB" sz="2800" dirty="0">
                        <a:effectLst/>
                        <a:latin typeface="HfW precursive bold" panose="000005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000" dirty="0" smtClean="0">
                        <a:effectLst/>
                        <a:latin typeface="HfW precursive bold" panose="00000500000000000000" pitchFamily="2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HfW precursive bold" panose="00000500000000000000" pitchFamily="2" charset="0"/>
                        </a:rPr>
                        <a:t> </a:t>
                      </a:r>
                      <a:r>
                        <a:rPr lang="en-GB" sz="2000" dirty="0" smtClean="0">
                          <a:effectLst/>
                          <a:latin typeface="HfW precursive bold" panose="00000500000000000000" pitchFamily="2" charset="0"/>
                        </a:rPr>
                        <a:t>1 more </a:t>
                      </a:r>
                      <a:endParaRPr lang="en-GB" sz="2800" dirty="0">
                        <a:effectLst/>
                        <a:latin typeface="HfW precursive bold" panose="000005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9578974"/>
                  </a:ext>
                </a:extLst>
              </a:tr>
              <a:tr h="11975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HfW precursive bold" panose="00000500000000000000" pitchFamily="2" charset="0"/>
                        </a:rPr>
                        <a:t> </a:t>
                      </a:r>
                      <a:endParaRPr lang="en-GB" sz="2800">
                        <a:effectLst/>
                        <a:latin typeface="HfW precursive bold" panose="000005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000" dirty="0" smtClean="0">
                        <a:effectLst/>
                        <a:latin typeface="HfW precursive bold" panose="00000500000000000000" pitchFamily="2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HfW precursive bold" panose="00000500000000000000" pitchFamily="2" charset="0"/>
                        </a:rPr>
                        <a:t> </a:t>
                      </a:r>
                      <a:r>
                        <a:rPr lang="en-GB" sz="2000" dirty="0" smtClean="0">
                          <a:effectLst/>
                          <a:latin typeface="HfW precursive bold" panose="00000500000000000000" pitchFamily="2" charset="0"/>
                        </a:rPr>
                        <a:t>7</a:t>
                      </a:r>
                      <a:endParaRPr lang="en-GB" sz="2800" dirty="0">
                        <a:effectLst/>
                        <a:latin typeface="HfW precursive bold" panose="000005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HfW precursive bold" panose="00000500000000000000" pitchFamily="2" charset="0"/>
                        </a:rPr>
                        <a:t> </a:t>
                      </a:r>
                      <a:endParaRPr lang="en-GB" sz="2800" dirty="0">
                        <a:effectLst/>
                        <a:latin typeface="HfW precursive bold" panose="000005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96897499"/>
                  </a:ext>
                </a:extLst>
              </a:tr>
            </a:tbl>
          </a:graphicData>
        </a:graphic>
      </p:graphicFrame>
      <p:pic>
        <p:nvPicPr>
          <p:cNvPr id="6" name="Picture 5" descr="https://images.twinkl.co.uk/tw1n/image/private/t_630_eco/image_repo/32/e0/t-n-7007-020-number-line-display-banner-_ver_1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711"/>
          <a:stretch/>
        </p:blipFill>
        <p:spPr bwMode="auto">
          <a:xfrm>
            <a:off x="3226889" y="4413227"/>
            <a:ext cx="5060950" cy="12446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9757954" y="235132"/>
            <a:ext cx="22293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HfW precursive" panose="00000500000000000000" pitchFamily="2" charset="0"/>
              </a:rPr>
              <a:t>This activity is getting you prepared for your </a:t>
            </a:r>
            <a:r>
              <a:rPr lang="en-GB" dirty="0">
                <a:latin typeface="HfW precursive" panose="00000500000000000000" pitchFamily="2" charset="0"/>
              </a:rPr>
              <a:t>M</a:t>
            </a:r>
            <a:r>
              <a:rPr lang="en-GB" dirty="0" smtClean="0">
                <a:latin typeface="HfW precursive" panose="00000500000000000000" pitchFamily="2" charset="0"/>
              </a:rPr>
              <a:t>ain Activity. 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6650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05247" y="5825626"/>
            <a:ext cx="10637520" cy="88868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HfW precursive" panose="00000500000000000000" pitchFamily="2" charset="0"/>
              </a:rPr>
              <a:t>Which number is one more and one less – use the number line to help you </a:t>
            </a:r>
            <a:endParaRPr lang="en-GB" sz="2800" dirty="0">
              <a:latin typeface="HfW precursive" panose="00000500000000000000" pitchFamily="2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722812" y="609192"/>
            <a:ext cx="10637520" cy="10585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 dirty="0" smtClean="0">
                <a:latin typeface="HfW precursive" panose="00000500000000000000" pitchFamily="2" charset="0"/>
              </a:rPr>
              <a:t>I’m thinking of a number </a:t>
            </a:r>
            <a:r>
              <a:rPr lang="en-GB" sz="2800" dirty="0" smtClean="0">
                <a:latin typeface="HfW precursive" panose="00000500000000000000" pitchFamily="2" charset="0"/>
              </a:rPr>
              <a:t>  </a:t>
            </a:r>
            <a:endParaRPr lang="en-GB" sz="2800" dirty="0">
              <a:latin typeface="HfW precursive" panose="00000500000000000000" pitchFamily="2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2563504"/>
              </p:ext>
            </p:extLst>
          </p:nvPr>
        </p:nvGraphicFramePr>
        <p:xfrm>
          <a:off x="1430202" y="1850277"/>
          <a:ext cx="8654324" cy="239515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884568">
                  <a:extLst>
                    <a:ext uri="{9D8B030D-6E8A-4147-A177-3AD203B41FA5}">
                      <a16:colId xmlns:a16="http://schemas.microsoft.com/office/drawing/2014/main" val="1380074948"/>
                    </a:ext>
                  </a:extLst>
                </a:gridCol>
                <a:gridCol w="2884568">
                  <a:extLst>
                    <a:ext uri="{9D8B030D-6E8A-4147-A177-3AD203B41FA5}">
                      <a16:colId xmlns:a16="http://schemas.microsoft.com/office/drawing/2014/main" val="3669963001"/>
                    </a:ext>
                  </a:extLst>
                </a:gridCol>
                <a:gridCol w="2885188">
                  <a:extLst>
                    <a:ext uri="{9D8B030D-6E8A-4147-A177-3AD203B41FA5}">
                      <a16:colId xmlns:a16="http://schemas.microsoft.com/office/drawing/2014/main" val="1062718526"/>
                    </a:ext>
                  </a:extLst>
                </a:gridCol>
              </a:tblGrid>
              <a:tr h="11975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000" dirty="0" smtClean="0">
                        <a:effectLst/>
                        <a:latin typeface="HfW precursive bold" panose="00000500000000000000" pitchFamily="2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HfW precursive bold" panose="00000500000000000000" pitchFamily="2" charset="0"/>
                        </a:rPr>
                        <a:t> </a:t>
                      </a:r>
                      <a:r>
                        <a:rPr lang="en-GB" sz="2000" dirty="0" smtClean="0">
                          <a:effectLst/>
                          <a:latin typeface="HfW precursive bold" panose="00000500000000000000" pitchFamily="2" charset="0"/>
                        </a:rPr>
                        <a:t>1 less </a:t>
                      </a:r>
                      <a:endParaRPr lang="en-GB" sz="2800" dirty="0">
                        <a:effectLst/>
                        <a:latin typeface="HfW precursive bold" panose="000005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HfW precursive bold" panose="00000500000000000000" pitchFamily="2" charset="0"/>
                        </a:rPr>
                        <a:t> </a:t>
                      </a:r>
                      <a:endParaRPr lang="en-GB" sz="2000" dirty="0" smtClean="0">
                        <a:effectLst/>
                        <a:latin typeface="HfW precursive bold" panose="00000500000000000000" pitchFamily="2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HfW precursive bold" panose="00000500000000000000" pitchFamily="2" charset="0"/>
                        </a:rPr>
                        <a:t>Magic Number </a:t>
                      </a:r>
                      <a:endParaRPr lang="en-GB" sz="2800" dirty="0">
                        <a:effectLst/>
                        <a:latin typeface="HfW precursive bold" panose="000005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000" dirty="0" smtClean="0">
                        <a:effectLst/>
                        <a:latin typeface="HfW precursive bold" panose="00000500000000000000" pitchFamily="2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HfW precursive bold" panose="00000500000000000000" pitchFamily="2" charset="0"/>
                        </a:rPr>
                        <a:t> </a:t>
                      </a:r>
                      <a:r>
                        <a:rPr lang="en-GB" sz="2000" dirty="0" smtClean="0">
                          <a:effectLst/>
                          <a:latin typeface="HfW precursive bold" panose="00000500000000000000" pitchFamily="2" charset="0"/>
                        </a:rPr>
                        <a:t>1 more </a:t>
                      </a:r>
                      <a:endParaRPr lang="en-GB" sz="2800" dirty="0">
                        <a:effectLst/>
                        <a:latin typeface="HfW precursive bold" panose="000005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9578974"/>
                  </a:ext>
                </a:extLst>
              </a:tr>
              <a:tr h="11975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HfW precursive bold" panose="00000500000000000000" pitchFamily="2" charset="0"/>
                        </a:rPr>
                        <a:t> </a:t>
                      </a:r>
                      <a:endParaRPr lang="en-GB" sz="2800">
                        <a:effectLst/>
                        <a:latin typeface="HfW precursive bold" panose="000005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000" dirty="0" smtClean="0">
                        <a:effectLst/>
                        <a:latin typeface="HfW precursive bold" panose="00000500000000000000" pitchFamily="2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HfW precursive bold" panose="00000500000000000000" pitchFamily="2" charset="0"/>
                        </a:rPr>
                        <a:t> </a:t>
                      </a:r>
                      <a:r>
                        <a:rPr lang="en-GB" sz="2000" dirty="0" smtClean="0">
                          <a:effectLst/>
                          <a:latin typeface="HfW precursive bold" panose="00000500000000000000" pitchFamily="2" charset="0"/>
                        </a:rPr>
                        <a:t>3</a:t>
                      </a:r>
                      <a:endParaRPr lang="en-GB" sz="2800" dirty="0">
                        <a:effectLst/>
                        <a:latin typeface="HfW precursive bold" panose="000005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HfW precursive bold" panose="00000500000000000000" pitchFamily="2" charset="0"/>
                        </a:rPr>
                        <a:t> </a:t>
                      </a:r>
                      <a:endParaRPr lang="en-GB" sz="2800" dirty="0">
                        <a:effectLst/>
                        <a:latin typeface="HfW precursive bold" panose="000005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96897499"/>
                  </a:ext>
                </a:extLst>
              </a:tr>
            </a:tbl>
          </a:graphicData>
        </a:graphic>
      </p:graphicFrame>
      <p:pic>
        <p:nvPicPr>
          <p:cNvPr id="6" name="Picture 5" descr="https://images.twinkl.co.uk/tw1n/image/private/t_630_eco/image_repo/32/e0/t-n-7007-020-number-line-display-banner-_ver_1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711"/>
          <a:stretch/>
        </p:blipFill>
        <p:spPr bwMode="auto">
          <a:xfrm>
            <a:off x="3226889" y="4413227"/>
            <a:ext cx="5060950" cy="12446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9757954" y="235132"/>
            <a:ext cx="22293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HfW precursive" panose="00000500000000000000" pitchFamily="2" charset="0"/>
              </a:rPr>
              <a:t>This activity is getting you prepared for your </a:t>
            </a:r>
            <a:r>
              <a:rPr lang="en-GB" dirty="0">
                <a:latin typeface="HfW precursive" panose="00000500000000000000" pitchFamily="2" charset="0"/>
              </a:rPr>
              <a:t>M</a:t>
            </a:r>
            <a:r>
              <a:rPr lang="en-GB" dirty="0" smtClean="0">
                <a:latin typeface="HfW precursive" panose="00000500000000000000" pitchFamily="2" charset="0"/>
              </a:rPr>
              <a:t>ain Activity. 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335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05247" y="5825626"/>
            <a:ext cx="10637520" cy="88868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HfW precursive" panose="00000500000000000000" pitchFamily="2" charset="0"/>
              </a:rPr>
              <a:t>Which number is one more and one less – use the number line to help you </a:t>
            </a:r>
            <a:endParaRPr lang="en-GB" sz="2800" dirty="0">
              <a:latin typeface="HfW precursive" panose="00000500000000000000" pitchFamily="2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722812" y="609192"/>
            <a:ext cx="10637520" cy="10585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 dirty="0" smtClean="0">
                <a:latin typeface="HfW precursive" panose="00000500000000000000" pitchFamily="2" charset="0"/>
              </a:rPr>
              <a:t>I’m thinking of a number </a:t>
            </a:r>
            <a:r>
              <a:rPr lang="en-GB" sz="2800" dirty="0" smtClean="0">
                <a:latin typeface="HfW precursive" panose="00000500000000000000" pitchFamily="2" charset="0"/>
              </a:rPr>
              <a:t>  </a:t>
            </a:r>
            <a:endParaRPr lang="en-GB" sz="2800" dirty="0">
              <a:latin typeface="HfW precursive" panose="00000500000000000000" pitchFamily="2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0280985"/>
              </p:ext>
            </p:extLst>
          </p:nvPr>
        </p:nvGraphicFramePr>
        <p:xfrm>
          <a:off x="1430202" y="1850277"/>
          <a:ext cx="8654324" cy="239515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884568">
                  <a:extLst>
                    <a:ext uri="{9D8B030D-6E8A-4147-A177-3AD203B41FA5}">
                      <a16:colId xmlns:a16="http://schemas.microsoft.com/office/drawing/2014/main" val="1380074948"/>
                    </a:ext>
                  </a:extLst>
                </a:gridCol>
                <a:gridCol w="2884568">
                  <a:extLst>
                    <a:ext uri="{9D8B030D-6E8A-4147-A177-3AD203B41FA5}">
                      <a16:colId xmlns:a16="http://schemas.microsoft.com/office/drawing/2014/main" val="3669963001"/>
                    </a:ext>
                  </a:extLst>
                </a:gridCol>
                <a:gridCol w="2885188">
                  <a:extLst>
                    <a:ext uri="{9D8B030D-6E8A-4147-A177-3AD203B41FA5}">
                      <a16:colId xmlns:a16="http://schemas.microsoft.com/office/drawing/2014/main" val="1062718526"/>
                    </a:ext>
                  </a:extLst>
                </a:gridCol>
              </a:tblGrid>
              <a:tr h="11975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000" dirty="0" smtClean="0">
                        <a:effectLst/>
                        <a:latin typeface="HfW precursive bold" panose="00000500000000000000" pitchFamily="2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HfW precursive bold" panose="00000500000000000000" pitchFamily="2" charset="0"/>
                        </a:rPr>
                        <a:t> </a:t>
                      </a:r>
                      <a:r>
                        <a:rPr lang="en-GB" sz="2000" dirty="0" smtClean="0">
                          <a:effectLst/>
                          <a:latin typeface="HfW precursive bold" panose="00000500000000000000" pitchFamily="2" charset="0"/>
                        </a:rPr>
                        <a:t>1 less </a:t>
                      </a:r>
                      <a:endParaRPr lang="en-GB" sz="2800" dirty="0">
                        <a:effectLst/>
                        <a:latin typeface="HfW precursive bold" panose="000005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HfW precursive bold" panose="00000500000000000000" pitchFamily="2" charset="0"/>
                        </a:rPr>
                        <a:t> </a:t>
                      </a:r>
                      <a:endParaRPr lang="en-GB" sz="2000" dirty="0" smtClean="0">
                        <a:effectLst/>
                        <a:latin typeface="HfW precursive bold" panose="00000500000000000000" pitchFamily="2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HfW precursive bold" panose="00000500000000000000" pitchFamily="2" charset="0"/>
                        </a:rPr>
                        <a:t>Magic Number </a:t>
                      </a:r>
                      <a:endParaRPr lang="en-GB" sz="2800" dirty="0">
                        <a:effectLst/>
                        <a:latin typeface="HfW precursive bold" panose="000005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000" dirty="0" smtClean="0">
                        <a:effectLst/>
                        <a:latin typeface="HfW precursive bold" panose="00000500000000000000" pitchFamily="2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HfW precursive bold" panose="00000500000000000000" pitchFamily="2" charset="0"/>
                        </a:rPr>
                        <a:t> </a:t>
                      </a:r>
                      <a:r>
                        <a:rPr lang="en-GB" sz="2000" dirty="0" smtClean="0">
                          <a:effectLst/>
                          <a:latin typeface="HfW precursive bold" panose="00000500000000000000" pitchFamily="2" charset="0"/>
                        </a:rPr>
                        <a:t>1 more </a:t>
                      </a:r>
                      <a:endParaRPr lang="en-GB" sz="2800" dirty="0">
                        <a:effectLst/>
                        <a:latin typeface="HfW precursive bold" panose="000005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9578974"/>
                  </a:ext>
                </a:extLst>
              </a:tr>
              <a:tr h="11975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HfW precursive bold" panose="00000500000000000000" pitchFamily="2" charset="0"/>
                        </a:rPr>
                        <a:t> </a:t>
                      </a:r>
                      <a:endParaRPr lang="en-GB" sz="2800">
                        <a:effectLst/>
                        <a:latin typeface="HfW precursive bold" panose="000005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000" dirty="0" smtClean="0">
                        <a:effectLst/>
                        <a:latin typeface="HfW precursive bold" panose="00000500000000000000" pitchFamily="2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HfW precursive bold" panose="00000500000000000000" pitchFamily="2" charset="0"/>
                        </a:rPr>
                        <a:t> </a:t>
                      </a:r>
                      <a:r>
                        <a:rPr lang="en-GB" sz="2000" smtClean="0">
                          <a:effectLst/>
                          <a:latin typeface="HfW precursive bold" panose="00000500000000000000" pitchFamily="2" charset="0"/>
                        </a:rPr>
                        <a:t>10</a:t>
                      </a:r>
                      <a:endParaRPr lang="en-GB" sz="2800" dirty="0">
                        <a:effectLst/>
                        <a:latin typeface="HfW precursive bold" panose="000005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HfW precursive bold" panose="00000500000000000000" pitchFamily="2" charset="0"/>
                        </a:rPr>
                        <a:t> </a:t>
                      </a:r>
                      <a:endParaRPr lang="en-GB" sz="2800" dirty="0">
                        <a:effectLst/>
                        <a:latin typeface="HfW precursive bold" panose="000005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96897499"/>
                  </a:ext>
                </a:extLst>
              </a:tr>
            </a:tbl>
          </a:graphicData>
        </a:graphic>
      </p:graphicFrame>
      <p:pic>
        <p:nvPicPr>
          <p:cNvPr id="6" name="Picture 5" descr="https://images.twinkl.co.uk/tw1n/image/private/t_630_eco/image_repo/32/e0/t-n-7007-020-number-line-display-banner-_ver_1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711"/>
          <a:stretch/>
        </p:blipFill>
        <p:spPr bwMode="auto">
          <a:xfrm>
            <a:off x="3226889" y="4413227"/>
            <a:ext cx="5060950" cy="12446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9757954" y="235132"/>
            <a:ext cx="22293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HfW precursive" panose="00000500000000000000" pitchFamily="2" charset="0"/>
              </a:rPr>
              <a:t>This activity is getting you prepared for your </a:t>
            </a:r>
            <a:r>
              <a:rPr lang="en-GB" dirty="0">
                <a:latin typeface="HfW precursive" panose="00000500000000000000" pitchFamily="2" charset="0"/>
              </a:rPr>
              <a:t>M</a:t>
            </a:r>
            <a:r>
              <a:rPr lang="en-GB" dirty="0" smtClean="0">
                <a:latin typeface="HfW precursive" panose="00000500000000000000" pitchFamily="2" charset="0"/>
              </a:rPr>
              <a:t>ain Activity. 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89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05247" y="5825626"/>
            <a:ext cx="10637520" cy="88868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HfW precursive" panose="00000500000000000000" pitchFamily="2" charset="0"/>
              </a:rPr>
              <a:t>Which number is one more and one less – use the number line to help you </a:t>
            </a:r>
            <a:endParaRPr lang="en-GB" sz="2800" dirty="0">
              <a:latin typeface="HfW precursive" panose="00000500000000000000" pitchFamily="2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722812" y="609192"/>
            <a:ext cx="10637520" cy="10585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 dirty="0" smtClean="0">
                <a:latin typeface="HfW precursive" panose="00000500000000000000" pitchFamily="2" charset="0"/>
              </a:rPr>
              <a:t>I’m thinking of a number </a:t>
            </a:r>
            <a:r>
              <a:rPr lang="en-GB" sz="2800" dirty="0" smtClean="0">
                <a:latin typeface="HfW precursive" panose="00000500000000000000" pitchFamily="2" charset="0"/>
              </a:rPr>
              <a:t>  </a:t>
            </a:r>
            <a:endParaRPr lang="en-GB" sz="2800" dirty="0">
              <a:latin typeface="HfW precursive" panose="00000500000000000000" pitchFamily="2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2108822"/>
              </p:ext>
            </p:extLst>
          </p:nvPr>
        </p:nvGraphicFramePr>
        <p:xfrm>
          <a:off x="1430202" y="1850277"/>
          <a:ext cx="8654324" cy="239515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884568">
                  <a:extLst>
                    <a:ext uri="{9D8B030D-6E8A-4147-A177-3AD203B41FA5}">
                      <a16:colId xmlns:a16="http://schemas.microsoft.com/office/drawing/2014/main" val="1380074948"/>
                    </a:ext>
                  </a:extLst>
                </a:gridCol>
                <a:gridCol w="2884568">
                  <a:extLst>
                    <a:ext uri="{9D8B030D-6E8A-4147-A177-3AD203B41FA5}">
                      <a16:colId xmlns:a16="http://schemas.microsoft.com/office/drawing/2014/main" val="3669963001"/>
                    </a:ext>
                  </a:extLst>
                </a:gridCol>
                <a:gridCol w="2885188">
                  <a:extLst>
                    <a:ext uri="{9D8B030D-6E8A-4147-A177-3AD203B41FA5}">
                      <a16:colId xmlns:a16="http://schemas.microsoft.com/office/drawing/2014/main" val="1062718526"/>
                    </a:ext>
                  </a:extLst>
                </a:gridCol>
              </a:tblGrid>
              <a:tr h="11975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000" dirty="0" smtClean="0">
                        <a:effectLst/>
                        <a:latin typeface="HfW precursive bold" panose="00000500000000000000" pitchFamily="2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HfW precursive bold" panose="00000500000000000000" pitchFamily="2" charset="0"/>
                        </a:rPr>
                        <a:t> </a:t>
                      </a:r>
                      <a:r>
                        <a:rPr lang="en-GB" sz="2000" dirty="0" smtClean="0">
                          <a:effectLst/>
                          <a:latin typeface="HfW precursive bold" panose="00000500000000000000" pitchFamily="2" charset="0"/>
                        </a:rPr>
                        <a:t>1 less </a:t>
                      </a:r>
                      <a:endParaRPr lang="en-GB" sz="2800" dirty="0">
                        <a:effectLst/>
                        <a:latin typeface="HfW precursive bold" panose="000005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HfW precursive bold" panose="00000500000000000000" pitchFamily="2" charset="0"/>
                        </a:rPr>
                        <a:t> </a:t>
                      </a:r>
                      <a:endParaRPr lang="en-GB" sz="2000" dirty="0" smtClean="0">
                        <a:effectLst/>
                        <a:latin typeface="HfW precursive bold" panose="00000500000000000000" pitchFamily="2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HfW precursive bold" panose="00000500000000000000" pitchFamily="2" charset="0"/>
                        </a:rPr>
                        <a:t>Magic Number </a:t>
                      </a:r>
                      <a:endParaRPr lang="en-GB" sz="2800" dirty="0">
                        <a:effectLst/>
                        <a:latin typeface="HfW precursive bold" panose="000005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000" dirty="0" smtClean="0">
                        <a:effectLst/>
                        <a:latin typeface="HfW precursive bold" panose="00000500000000000000" pitchFamily="2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HfW precursive bold" panose="00000500000000000000" pitchFamily="2" charset="0"/>
                        </a:rPr>
                        <a:t> </a:t>
                      </a:r>
                      <a:r>
                        <a:rPr lang="en-GB" sz="2000" dirty="0" smtClean="0">
                          <a:effectLst/>
                          <a:latin typeface="HfW precursive bold" panose="00000500000000000000" pitchFamily="2" charset="0"/>
                        </a:rPr>
                        <a:t>1 more </a:t>
                      </a:r>
                      <a:endParaRPr lang="en-GB" sz="2800" dirty="0">
                        <a:effectLst/>
                        <a:latin typeface="HfW precursive bold" panose="000005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9578974"/>
                  </a:ext>
                </a:extLst>
              </a:tr>
              <a:tr h="11975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HfW precursive bold" panose="00000500000000000000" pitchFamily="2" charset="0"/>
                        </a:rPr>
                        <a:t> </a:t>
                      </a:r>
                      <a:endParaRPr lang="en-GB" sz="2800">
                        <a:effectLst/>
                        <a:latin typeface="HfW precursive bold" panose="000005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000" dirty="0" smtClean="0">
                        <a:effectLst/>
                        <a:latin typeface="HfW precursive bold" panose="00000500000000000000" pitchFamily="2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HfW precursive bold" panose="00000500000000000000" pitchFamily="2" charset="0"/>
                        </a:rPr>
                        <a:t> </a:t>
                      </a:r>
                      <a:r>
                        <a:rPr lang="en-GB" sz="2000" dirty="0" smtClean="0">
                          <a:effectLst/>
                          <a:latin typeface="HfW precursive bold" panose="00000500000000000000" pitchFamily="2" charset="0"/>
                        </a:rPr>
                        <a:t>5</a:t>
                      </a:r>
                      <a:endParaRPr lang="en-GB" sz="2800" dirty="0">
                        <a:effectLst/>
                        <a:latin typeface="HfW precursive bold" panose="000005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HfW precursive bold" panose="00000500000000000000" pitchFamily="2" charset="0"/>
                        </a:rPr>
                        <a:t> </a:t>
                      </a:r>
                      <a:endParaRPr lang="en-GB" sz="2800" dirty="0">
                        <a:effectLst/>
                        <a:latin typeface="HfW precursive bold" panose="000005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96897499"/>
                  </a:ext>
                </a:extLst>
              </a:tr>
            </a:tbl>
          </a:graphicData>
        </a:graphic>
      </p:graphicFrame>
      <p:pic>
        <p:nvPicPr>
          <p:cNvPr id="6" name="Picture 5" descr="https://images.twinkl.co.uk/tw1n/image/private/t_630_eco/image_repo/32/e0/t-n-7007-020-number-line-display-banner-_ver_1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711"/>
          <a:stretch/>
        </p:blipFill>
        <p:spPr bwMode="auto">
          <a:xfrm>
            <a:off x="3226889" y="4413227"/>
            <a:ext cx="5060950" cy="12446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757954" y="235132"/>
            <a:ext cx="22293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HfW precursive" panose="00000500000000000000" pitchFamily="2" charset="0"/>
              </a:rPr>
              <a:t>This activity is getting you prepared for your </a:t>
            </a:r>
            <a:r>
              <a:rPr lang="en-GB" dirty="0">
                <a:latin typeface="HfW precursive" panose="00000500000000000000" pitchFamily="2" charset="0"/>
              </a:rPr>
              <a:t>M</a:t>
            </a:r>
            <a:r>
              <a:rPr lang="en-GB" dirty="0" smtClean="0">
                <a:latin typeface="HfW precursive" panose="00000500000000000000" pitchFamily="2" charset="0"/>
              </a:rPr>
              <a:t>ain Activity. 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9278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189</Words>
  <Application>Microsoft Office PowerPoint</Application>
  <PresentationFormat>Widescreen</PresentationFormat>
  <Paragraphs>65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HfW precursive</vt:lpstr>
      <vt:lpstr>HfW precursive bold</vt:lpstr>
      <vt:lpstr>Times New Roman</vt:lpstr>
      <vt:lpstr>Office Theme</vt:lpstr>
      <vt:lpstr>Maths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Maths</dc:title>
  <dc:creator>Puttick, Lauren</dc:creator>
  <cp:lastModifiedBy>Puttick, Lauren</cp:lastModifiedBy>
  <cp:revision>5</cp:revision>
  <dcterms:created xsi:type="dcterms:W3CDTF">2021-01-07T18:16:09Z</dcterms:created>
  <dcterms:modified xsi:type="dcterms:W3CDTF">2021-01-11T09:05:20Z</dcterms:modified>
</cp:coreProperties>
</file>