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73" r:id="rId7"/>
    <p:sldId id="272" r:id="rId8"/>
    <p:sldId id="261" r:id="rId9"/>
    <p:sldId id="277" r:id="rId10"/>
    <p:sldId id="268" r:id="rId11"/>
    <p:sldId id="278" r:id="rId12"/>
    <p:sldId id="265" r:id="rId13"/>
    <p:sldId id="267" r:id="rId14"/>
    <p:sldId id="269" r:id="rId15"/>
    <p:sldId id="275" r:id="rId16"/>
    <p:sldId id="271" r:id="rId17"/>
    <p:sldId id="270" r:id="rId18"/>
    <p:sldId id="276" r:id="rId19"/>
    <p:sldId id="263" r:id="rId20"/>
    <p:sldId id="26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5C2621-4873-4765-AD4D-7D59565017A6}" v="2" dt="2021-01-27T20:42:19.6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4660"/>
  </p:normalViewPr>
  <p:slideViewPr>
    <p:cSldViewPr snapToGrid="0">
      <p:cViewPr varScale="1">
        <p:scale>
          <a:sx n="109" d="100"/>
          <a:sy n="109" d="100"/>
        </p:scale>
        <p:origin x="66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iott Berry" userId="6e245fb96d73efd9" providerId="LiveId" clId="{83F440F8-D9B9-854B-8FBB-5E2C70A5CD75}"/>
    <pc:docChg chg="custSel modSld">
      <pc:chgData name="Elliott Berry" userId="6e245fb96d73efd9" providerId="LiveId" clId="{83F440F8-D9B9-854B-8FBB-5E2C70A5CD75}" dt="2021-01-27T13:29:12.078" v="35" actId="20577"/>
      <pc:docMkLst>
        <pc:docMk/>
      </pc:docMkLst>
      <pc:sldChg chg="modSp">
        <pc:chgData name="Elliott Berry" userId="6e245fb96d73efd9" providerId="LiveId" clId="{83F440F8-D9B9-854B-8FBB-5E2C70A5CD75}" dt="2021-01-27T13:28:49.985" v="10" actId="20577"/>
        <pc:sldMkLst>
          <pc:docMk/>
          <pc:sldMk cId="1141503424" sldId="260"/>
        </pc:sldMkLst>
        <pc:spChg chg="mod">
          <ac:chgData name="Elliott Berry" userId="6e245fb96d73efd9" providerId="LiveId" clId="{83F440F8-D9B9-854B-8FBB-5E2C70A5CD75}" dt="2021-01-27T13:28:49.985" v="10" actId="20577"/>
          <ac:spMkLst>
            <pc:docMk/>
            <pc:sldMk cId="1141503424" sldId="260"/>
            <ac:spMk id="2" creationId="{B64C5D03-061C-0C4E-82FD-498682C4716E}"/>
          </ac:spMkLst>
        </pc:spChg>
      </pc:sldChg>
      <pc:sldChg chg="modSp">
        <pc:chgData name="Elliott Berry" userId="6e245fb96d73efd9" providerId="LiveId" clId="{83F440F8-D9B9-854B-8FBB-5E2C70A5CD75}" dt="2021-01-27T13:29:12.078" v="35" actId="20577"/>
        <pc:sldMkLst>
          <pc:docMk/>
          <pc:sldMk cId="2010130989" sldId="277"/>
        </pc:sldMkLst>
        <pc:spChg chg="mod">
          <ac:chgData name="Elliott Berry" userId="6e245fb96d73efd9" providerId="LiveId" clId="{83F440F8-D9B9-854B-8FBB-5E2C70A5CD75}" dt="2021-01-27T13:29:12.078" v="35" actId="20577"/>
          <ac:spMkLst>
            <pc:docMk/>
            <pc:sldMk cId="2010130989" sldId="277"/>
            <ac:spMk id="5" creationId="{858DDDC4-8290-4848-B861-03551342CC87}"/>
          </ac:spMkLst>
        </pc:spChg>
      </pc:sldChg>
    </pc:docChg>
  </pc:docChgLst>
  <pc:docChgLst>
    <pc:chgData name="Elliott Berry" userId="6e245fb96d73efd9" providerId="LiveId" clId="{3C5C2621-4873-4765-AD4D-7D59565017A6}"/>
    <pc:docChg chg="undo custSel mod addSld delSld modSld sldOrd">
      <pc:chgData name="Elliott Berry" userId="6e245fb96d73efd9" providerId="LiveId" clId="{3C5C2621-4873-4765-AD4D-7D59565017A6}" dt="2021-01-27T20:42:19.681" v="29"/>
      <pc:docMkLst>
        <pc:docMk/>
      </pc:docMkLst>
      <pc:sldChg chg="addSp delSp modSp mod ord setBg setClrOvrMap">
        <pc:chgData name="Elliott Berry" userId="6e245fb96d73efd9" providerId="LiveId" clId="{3C5C2621-4873-4765-AD4D-7D59565017A6}" dt="2021-01-27T20:40:12.317" v="23" actId="27636"/>
        <pc:sldMkLst>
          <pc:docMk/>
          <pc:sldMk cId="1141503424" sldId="260"/>
        </pc:sldMkLst>
        <pc:spChg chg="mod">
          <ac:chgData name="Elliott Berry" userId="6e245fb96d73efd9" providerId="LiveId" clId="{3C5C2621-4873-4765-AD4D-7D59565017A6}" dt="2021-01-27T20:39:41.598" v="10" actId="26606"/>
          <ac:spMkLst>
            <pc:docMk/>
            <pc:sldMk cId="1141503424" sldId="260"/>
            <ac:spMk id="2" creationId="{B64C5D03-061C-0C4E-82FD-498682C4716E}"/>
          </ac:spMkLst>
        </pc:spChg>
        <pc:spChg chg="mod">
          <ac:chgData name="Elliott Berry" userId="6e245fb96d73efd9" providerId="LiveId" clId="{3C5C2621-4873-4765-AD4D-7D59565017A6}" dt="2021-01-27T20:40:12.317" v="23" actId="27636"/>
          <ac:spMkLst>
            <pc:docMk/>
            <pc:sldMk cId="1141503424" sldId="260"/>
            <ac:spMk id="4" creationId="{CB09CAED-4A20-D243-9000-BD5302F09651}"/>
          </ac:spMkLst>
        </pc:spChg>
        <pc:spChg chg="del">
          <ac:chgData name="Elliott Berry" userId="6e245fb96d73efd9" providerId="LiveId" clId="{3C5C2621-4873-4765-AD4D-7D59565017A6}" dt="2021-01-27T20:34:44.788" v="2" actId="26606"/>
          <ac:spMkLst>
            <pc:docMk/>
            <pc:sldMk cId="1141503424" sldId="260"/>
            <ac:spMk id="19" creationId="{04D65EFB-5E87-4639-A481-956B52E9D27C}"/>
          </ac:spMkLst>
        </pc:spChg>
        <pc:spChg chg="del">
          <ac:chgData name="Elliott Berry" userId="6e245fb96d73efd9" providerId="LiveId" clId="{3C5C2621-4873-4765-AD4D-7D59565017A6}" dt="2021-01-27T20:34:44.788" v="2" actId="26606"/>
          <ac:spMkLst>
            <pc:docMk/>
            <pc:sldMk cId="1141503424" sldId="260"/>
            <ac:spMk id="21" creationId="{2A3781C0-206F-4038-93FF-4CDA80B1D99C}"/>
          </ac:spMkLst>
        </pc:spChg>
        <pc:spChg chg="add del">
          <ac:chgData name="Elliott Berry" userId="6e245fb96d73efd9" providerId="LiveId" clId="{3C5C2621-4873-4765-AD4D-7D59565017A6}" dt="2021-01-27T20:39:41.598" v="10" actId="26606"/>
          <ac:spMkLst>
            <pc:docMk/>
            <pc:sldMk cId="1141503424" sldId="260"/>
            <ac:spMk id="26" creationId="{6B2275DD-736C-472F-9D1B-3BA6016BFD7F}"/>
          </ac:spMkLst>
        </pc:spChg>
        <pc:spChg chg="add">
          <ac:chgData name="Elliott Berry" userId="6e245fb96d73efd9" providerId="LiveId" clId="{3C5C2621-4873-4765-AD4D-7D59565017A6}" dt="2021-01-27T20:39:41.598" v="10" actId="26606"/>
          <ac:spMkLst>
            <pc:docMk/>
            <pc:sldMk cId="1141503424" sldId="260"/>
            <ac:spMk id="28" creationId="{04D65EFB-5E87-4639-A481-956B52E9D27C}"/>
          </ac:spMkLst>
        </pc:spChg>
        <pc:spChg chg="add">
          <ac:chgData name="Elliott Berry" userId="6e245fb96d73efd9" providerId="LiveId" clId="{3C5C2621-4873-4765-AD4D-7D59565017A6}" dt="2021-01-27T20:39:41.598" v="10" actId="26606"/>
          <ac:spMkLst>
            <pc:docMk/>
            <pc:sldMk cId="1141503424" sldId="260"/>
            <ac:spMk id="29" creationId="{2A3781C0-206F-4038-93FF-4CDA80B1D99C}"/>
          </ac:spMkLst>
        </pc:spChg>
        <pc:spChg chg="add del">
          <ac:chgData name="Elliott Berry" userId="6e245fb96d73efd9" providerId="LiveId" clId="{3C5C2621-4873-4765-AD4D-7D59565017A6}" dt="2021-01-27T20:39:07.415" v="5" actId="26606"/>
          <ac:spMkLst>
            <pc:docMk/>
            <pc:sldMk cId="1141503424" sldId="260"/>
            <ac:spMk id="31" creationId="{05325879-C4B2-475E-B853-DC8F21A63351}"/>
          </ac:spMkLst>
        </pc:spChg>
        <pc:spChg chg="add del">
          <ac:chgData name="Elliott Berry" userId="6e245fb96d73efd9" providerId="LiveId" clId="{3C5C2621-4873-4765-AD4D-7D59565017A6}" dt="2021-01-27T20:39:07.415" v="5" actId="26606"/>
          <ac:spMkLst>
            <pc:docMk/>
            <pc:sldMk cId="1141503424" sldId="260"/>
            <ac:spMk id="33" creationId="{012C085F-3B19-420D-902A-B55695F5036C}"/>
          </ac:spMkLst>
        </pc:spChg>
        <pc:spChg chg="add del">
          <ac:chgData name="Elliott Berry" userId="6e245fb96d73efd9" providerId="LiveId" clId="{3C5C2621-4873-4765-AD4D-7D59565017A6}" dt="2021-01-27T20:39:14.689" v="7" actId="26606"/>
          <ac:spMkLst>
            <pc:docMk/>
            <pc:sldMk cId="1141503424" sldId="260"/>
            <ac:spMk id="35" creationId="{229B61F6-561C-44B1-809D-51A2F295F329}"/>
          </ac:spMkLst>
        </pc:spChg>
        <pc:picChg chg="add mod ord">
          <ac:chgData name="Elliott Berry" userId="6e245fb96d73efd9" providerId="LiveId" clId="{3C5C2621-4873-4765-AD4D-7D59565017A6}" dt="2021-01-27T20:39:56.772" v="14" actId="14100"/>
          <ac:picMkLst>
            <pc:docMk/>
            <pc:sldMk cId="1141503424" sldId="260"/>
            <ac:picMk id="5" creationId="{D661732E-4B0C-4812-A4EC-F2A2FC9820C4}"/>
          </ac:picMkLst>
        </pc:picChg>
        <pc:picChg chg="del">
          <ac:chgData name="Elliott Berry" userId="6e245fb96d73efd9" providerId="LiveId" clId="{3C5C2621-4873-4765-AD4D-7D59565017A6}" dt="2021-01-27T20:34:32.005" v="1" actId="478"/>
          <ac:picMkLst>
            <pc:docMk/>
            <pc:sldMk cId="1141503424" sldId="260"/>
            <ac:picMk id="6" creationId="{67C412A3-C251-F346-B4E4-A03B4FD1CEF3}"/>
          </ac:picMkLst>
        </pc:picChg>
      </pc:sldChg>
      <pc:sldChg chg="add del">
        <pc:chgData name="Elliott Berry" userId="6e245fb96d73efd9" providerId="LiveId" clId="{3C5C2621-4873-4765-AD4D-7D59565017A6}" dt="2021-01-27T20:42:19.681" v="29"/>
        <pc:sldMkLst>
          <pc:docMk/>
          <pc:sldMk cId="920766944" sldId="269"/>
        </pc:sldMkLst>
      </pc:sldChg>
      <pc:sldChg chg="modSp mod">
        <pc:chgData name="Elliott Berry" userId="6e245fb96d73efd9" providerId="LiveId" clId="{3C5C2621-4873-4765-AD4D-7D59565017A6}" dt="2021-01-27T18:31:00.741" v="0" actId="33524"/>
        <pc:sldMkLst>
          <pc:docMk/>
          <pc:sldMk cId="2010130989" sldId="277"/>
        </pc:sldMkLst>
        <pc:spChg chg="mod">
          <ac:chgData name="Elliott Berry" userId="6e245fb96d73efd9" providerId="LiveId" clId="{3C5C2621-4873-4765-AD4D-7D59565017A6}" dt="2021-01-27T18:31:00.741" v="0" actId="33524"/>
          <ac:spMkLst>
            <pc:docMk/>
            <pc:sldMk cId="2010130989" sldId="277"/>
            <ac:spMk id="12" creationId="{D99E8259-B8B1-6E4E-BFB1-62DB0CC8BEA6}"/>
          </ac:spMkLst>
        </pc:spChg>
      </pc:sldChg>
      <pc:sldChg chg="addSp delSp modSp mod">
        <pc:chgData name="Elliott Berry" userId="6e245fb96d73efd9" providerId="LiveId" clId="{3C5C2621-4873-4765-AD4D-7D59565017A6}" dt="2021-01-27T20:40:37.997" v="27" actId="27614"/>
        <pc:sldMkLst>
          <pc:docMk/>
          <pc:sldMk cId="2925660071" sldId="278"/>
        </pc:sldMkLst>
        <pc:spChg chg="mod">
          <ac:chgData name="Elliott Berry" userId="6e245fb96d73efd9" providerId="LiveId" clId="{3C5C2621-4873-4765-AD4D-7D59565017A6}" dt="2021-01-27T20:40:35.293" v="26" actId="26606"/>
          <ac:spMkLst>
            <pc:docMk/>
            <pc:sldMk cId="2925660071" sldId="278"/>
            <ac:spMk id="2" creationId="{9FEC88FB-2257-5741-BADD-71FDA144D626}"/>
          </ac:spMkLst>
        </pc:spChg>
        <pc:spChg chg="mod">
          <ac:chgData name="Elliott Berry" userId="6e245fb96d73efd9" providerId="LiveId" clId="{3C5C2621-4873-4765-AD4D-7D59565017A6}" dt="2021-01-27T20:40:35.293" v="26" actId="26606"/>
          <ac:spMkLst>
            <pc:docMk/>
            <pc:sldMk cId="2925660071" sldId="278"/>
            <ac:spMk id="6" creationId="{96CF4F22-5386-3B44-A6AA-BBE16CFC4B6C}"/>
          </ac:spMkLst>
        </pc:spChg>
        <pc:spChg chg="del">
          <ac:chgData name="Elliott Berry" userId="6e245fb96d73efd9" providerId="LiveId" clId="{3C5C2621-4873-4765-AD4D-7D59565017A6}" dt="2021-01-27T20:40:35.293" v="26" actId="26606"/>
          <ac:spMkLst>
            <pc:docMk/>
            <pc:sldMk cId="2925660071" sldId="278"/>
            <ac:spMk id="14" creationId="{593A179E-9739-4A6A-BFC0-9792A47FF15B}"/>
          </ac:spMkLst>
        </pc:spChg>
        <pc:spChg chg="del">
          <ac:chgData name="Elliott Berry" userId="6e245fb96d73efd9" providerId="LiveId" clId="{3C5C2621-4873-4765-AD4D-7D59565017A6}" dt="2021-01-27T20:40:35.293" v="26" actId="26606"/>
          <ac:spMkLst>
            <pc:docMk/>
            <pc:sldMk cId="2925660071" sldId="278"/>
            <ac:spMk id="16" creationId="{64B5D730-0F03-4E18-B5E2-A3AFEE4CB1D0}"/>
          </ac:spMkLst>
        </pc:spChg>
        <pc:spChg chg="del">
          <ac:chgData name="Elliott Berry" userId="6e245fb96d73efd9" providerId="LiveId" clId="{3C5C2621-4873-4765-AD4D-7D59565017A6}" dt="2021-01-27T20:40:35.293" v="26" actId="26606"/>
          <ac:spMkLst>
            <pc:docMk/>
            <pc:sldMk cId="2925660071" sldId="278"/>
            <ac:spMk id="18" creationId="{99BCAAE7-0794-4AF7-8A50-AB589BEC99E0}"/>
          </ac:spMkLst>
        </pc:spChg>
        <pc:spChg chg="del">
          <ac:chgData name="Elliott Berry" userId="6e245fb96d73efd9" providerId="LiveId" clId="{3C5C2621-4873-4765-AD4D-7D59565017A6}" dt="2021-01-27T20:40:35.293" v="26" actId="26606"/>
          <ac:spMkLst>
            <pc:docMk/>
            <pc:sldMk cId="2925660071" sldId="278"/>
            <ac:spMk id="20" creationId="{89D3435D-9A48-4791-925E-91DC45F7930C}"/>
          </ac:spMkLst>
        </pc:spChg>
        <pc:spChg chg="del">
          <ac:chgData name="Elliott Berry" userId="6e245fb96d73efd9" providerId="LiveId" clId="{3C5C2621-4873-4765-AD4D-7D59565017A6}" dt="2021-01-27T20:40:35.293" v="26" actId="26606"/>
          <ac:spMkLst>
            <pc:docMk/>
            <pc:sldMk cId="2925660071" sldId="278"/>
            <ac:spMk id="22" creationId="{D1D20898-4E05-4678-AF40-ADD3390C0669}"/>
          </ac:spMkLst>
        </pc:spChg>
        <pc:spChg chg="add">
          <ac:chgData name="Elliott Berry" userId="6e245fb96d73efd9" providerId="LiveId" clId="{3C5C2621-4873-4765-AD4D-7D59565017A6}" dt="2021-01-27T20:40:35.293" v="26" actId="26606"/>
          <ac:spMkLst>
            <pc:docMk/>
            <pc:sldMk cId="2925660071" sldId="278"/>
            <ac:spMk id="27" creationId="{9B0AFE09-C432-44D9-ADEF-CA287E692E5C}"/>
          </ac:spMkLst>
        </pc:spChg>
        <pc:picChg chg="del">
          <ac:chgData name="Elliott Berry" userId="6e245fb96d73efd9" providerId="LiveId" clId="{3C5C2621-4873-4765-AD4D-7D59565017A6}" dt="2021-01-27T20:40:25.391" v="25" actId="478"/>
          <ac:picMkLst>
            <pc:docMk/>
            <pc:sldMk cId="2925660071" sldId="278"/>
            <ac:picMk id="9" creationId="{BD33B2A4-F46B-8847-BB91-D1AA34CEE757}"/>
          </ac:picMkLst>
        </pc:picChg>
        <pc:picChg chg="mod ord">
          <ac:chgData name="Elliott Berry" userId="6e245fb96d73efd9" providerId="LiveId" clId="{3C5C2621-4873-4765-AD4D-7D59565017A6}" dt="2021-01-27T20:40:35.293" v="26" actId="26606"/>
          <ac:picMkLst>
            <pc:docMk/>
            <pc:sldMk cId="2925660071" sldId="278"/>
            <ac:picMk id="11" creationId="{B609ECDD-2BDB-4447-9F32-89BE83EF6222}"/>
          </ac:picMkLst>
        </pc:picChg>
        <pc:picChg chg="mod ord">
          <ac:chgData name="Elliott Berry" userId="6e245fb96d73efd9" providerId="LiveId" clId="{3C5C2621-4873-4765-AD4D-7D59565017A6}" dt="2021-01-27T20:40:37.997" v="27" actId="27614"/>
          <ac:picMkLst>
            <pc:docMk/>
            <pc:sldMk cId="2925660071" sldId="278"/>
            <ac:picMk id="12" creationId="{1DED7D13-A2E5-2B4A-B642-FA7E54D687EB}"/>
          </ac:picMkLst>
        </pc:picChg>
        <pc:picChg chg="del">
          <ac:chgData name="Elliott Berry" userId="6e245fb96d73efd9" providerId="LiveId" clId="{3C5C2621-4873-4765-AD4D-7D59565017A6}" dt="2021-01-27T20:40:23.635" v="24" actId="478"/>
          <ac:picMkLst>
            <pc:docMk/>
            <pc:sldMk cId="2925660071" sldId="278"/>
            <ac:picMk id="13" creationId="{54FDEBB9-3FD7-1D46-9AAB-50CABFECB7FB}"/>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GB"/>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1/28/2021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1014787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47179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89673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GB"/>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9105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GB"/>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3757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GB"/>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GB"/>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GB"/>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1/28/2021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86980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GB"/>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1/28/2021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54021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47579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25977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39984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GB"/>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69097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5657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GB"/>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1/28/2021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88784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1/28/2021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64961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1/28/2021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39115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77544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25744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1/28/2021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67404575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channel/UCAxW1XT0iEJo0TYlRfn6rYQ"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bbc.co.uk/teach/supermover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93xlxmH3_3U" TargetMode="External"/><Relationship Id="rId2" Type="http://schemas.openxmlformats.org/officeDocument/2006/relationships/hyperlink" Target="https://www.youtube.com/watch?v=2GePCYSF6nY" TargetMode="External"/><Relationship Id="rId1" Type="http://schemas.openxmlformats.org/officeDocument/2006/relationships/slideLayout" Target="../slideLayouts/slideLayout2.xml"/><Relationship Id="rId4" Type="http://schemas.openxmlformats.org/officeDocument/2006/relationships/hyperlink" Target="https://www.youtube.com/watch?v=hD49MCZAcV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QM8NjfCfOg0&amp;list=PL8snGkhBF7nhEquR7wXbzIXjFrlXsze_H&amp;index=16"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DcGFteFryoA"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08AIvWfmJlo"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5MBEyQIlrfo&amp;list=PLyCLoPd4VxBvPHOpzoEk5onAEbq40g2-k&amp;index=8" TargetMode="External"/><Relationship Id="rId2" Type="http://schemas.openxmlformats.org/officeDocument/2006/relationships/hyperlink" Target="https://www.youtube.com/watch?v=uqLNxJe4L2I&amp;list=PLyCLoPd4VxBvPHOpzoEk5onAEbq40g2-k&amp;index=6" TargetMode="External"/><Relationship Id="rId1" Type="http://schemas.openxmlformats.org/officeDocument/2006/relationships/slideLayout" Target="../slideLayouts/slideLayout2.xml"/><Relationship Id="rId4" Type="http://schemas.openxmlformats.org/officeDocument/2006/relationships/hyperlink" Target="https://www.youtube.com/watch?v=fAUckPMJKSY&amp;list=PLyCLoPd4VxBvPHOpzoEk5onAEbq40g2-k&amp;index=9"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4C33-4A15-B943-8298-509906B90D7D}"/>
              </a:ext>
            </a:extLst>
          </p:cNvPr>
          <p:cNvSpPr>
            <a:spLocks noGrp="1"/>
          </p:cNvSpPr>
          <p:nvPr>
            <p:ph type="ctrTitle"/>
          </p:nvPr>
        </p:nvSpPr>
        <p:spPr>
          <a:xfrm>
            <a:off x="1120346" y="4464028"/>
            <a:ext cx="9951308" cy="1641490"/>
          </a:xfrm>
        </p:spPr>
        <p:txBody>
          <a:bodyPr>
            <a:normAutofit/>
          </a:bodyPr>
          <a:lstStyle/>
          <a:p>
            <a:pPr algn="ctr"/>
            <a:r>
              <a:rPr lang="en-GB" b="1"/>
              <a:t>P.E from Home KS1</a:t>
            </a:r>
            <a:endParaRPr lang="en-US" b="1"/>
          </a:p>
        </p:txBody>
      </p:sp>
      <p:sp>
        <p:nvSpPr>
          <p:cNvPr id="10" name="Rounded Rectangle 12">
            <a:extLst>
              <a:ext uri="{FF2B5EF4-FFF2-40B4-BE49-F238E27FC236}">
                <a16:creationId xmlns:a16="http://schemas.microsoft.com/office/drawing/2014/main" id="{EBE49024-1142-44B2-ADCE-4BC7EC2399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5501" y="645981"/>
            <a:ext cx="3150480" cy="3048394"/>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55A4EA0F-1F46-EF48-965F-3A9799915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5540" y="1101079"/>
            <a:ext cx="2535414" cy="2140605"/>
          </a:xfrm>
          <a:prstGeom prst="rect">
            <a:avLst/>
          </a:prstGeom>
        </p:spPr>
      </p:pic>
      <p:sp>
        <p:nvSpPr>
          <p:cNvPr id="12" name="Rounded Rectangle 9">
            <a:extLst>
              <a:ext uri="{FF2B5EF4-FFF2-40B4-BE49-F238E27FC236}">
                <a16:creationId xmlns:a16="http://schemas.microsoft.com/office/drawing/2014/main" id="{54D32B87-54C0-481E-88AE-0B45882D6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020" y="645981"/>
            <a:ext cx="3150480" cy="3048394"/>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0BC1873B-F547-CC47-A968-D9B442ED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40012" y="969928"/>
            <a:ext cx="2382496" cy="2400500"/>
          </a:xfrm>
          <a:prstGeom prst="rect">
            <a:avLst/>
          </a:prstGeom>
        </p:spPr>
      </p:pic>
    </p:spTree>
    <p:extLst>
      <p:ext uri="{BB962C8B-B14F-4D97-AF65-F5344CB8AC3E}">
        <p14:creationId xmlns:p14="http://schemas.microsoft.com/office/powerpoint/2010/main" val="1927280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A98170B-16B4-8644-A1E2-64A6AA7A21B8}"/>
              </a:ext>
            </a:extLst>
          </p:cNvPr>
          <p:cNvSpPr txBox="1">
            <a:spLocks noGrp="1"/>
          </p:cNvSpPr>
          <p:nvPr>
            <p:ph type="title"/>
          </p:nvPr>
        </p:nvSpPr>
        <p:spPr>
          <a:xfrm>
            <a:off x="380999" y="365125"/>
            <a:ext cx="11451167" cy="1325563"/>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t>Activities to Keep You Moving This Half-term</a:t>
            </a:r>
            <a:endParaRPr lang="en-US" b="1" dirty="0"/>
          </a:p>
        </p:txBody>
      </p:sp>
      <p:pic>
        <p:nvPicPr>
          <p:cNvPr id="11" name="Graphic 10" descr="Basketball">
            <a:extLst>
              <a:ext uri="{FF2B5EF4-FFF2-40B4-BE49-F238E27FC236}">
                <a16:creationId xmlns:a16="http://schemas.microsoft.com/office/drawing/2014/main" id="{15D76CBA-1A09-4F1F-87AC-08CAA22904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22922" y="1924505"/>
            <a:ext cx="3354676" cy="3354676"/>
          </a:xfrm>
          <a:prstGeom prst="rect">
            <a:avLst/>
          </a:prstGeom>
        </p:spPr>
      </p:pic>
      <p:sp>
        <p:nvSpPr>
          <p:cNvPr id="3" name="Content Placeholder 2">
            <a:extLst>
              <a:ext uri="{FF2B5EF4-FFF2-40B4-BE49-F238E27FC236}">
                <a16:creationId xmlns:a16="http://schemas.microsoft.com/office/drawing/2014/main" id="{4D338E23-53DD-844D-869C-4D62BB8BE1A0}"/>
              </a:ext>
            </a:extLst>
          </p:cNvPr>
          <p:cNvSpPr>
            <a:spLocks noGrp="1"/>
          </p:cNvSpPr>
          <p:nvPr>
            <p:ph idx="1"/>
          </p:nvPr>
        </p:nvSpPr>
        <p:spPr/>
        <p:txBody>
          <a:bodyPr>
            <a:normAutofit fontScale="92500"/>
          </a:bodyPr>
          <a:lstStyle/>
          <a:p>
            <a:pPr marL="0" indent="0" algn="just">
              <a:buNone/>
            </a:pPr>
            <a:r>
              <a:rPr lang="en-GB" dirty="0"/>
              <a:t>Remember there are lots of other ways you can keep active this half term. These next few activities are ones you can complete week by week during lockdown. All the activities from previous weeks are there in case you haven’t had chance to start them yet. Some have been updated with a few bonus challenges as well so look out for them. </a:t>
            </a:r>
          </a:p>
          <a:p>
            <a:pPr marL="0" indent="0" algn="just">
              <a:buNone/>
            </a:pPr>
            <a:endParaRPr lang="en-GB" dirty="0"/>
          </a:p>
          <a:p>
            <a:pPr marL="0" indent="0" algn="just">
              <a:buNone/>
            </a:pPr>
            <a:r>
              <a:rPr lang="en-GB" dirty="0"/>
              <a:t>This week I’ve added another resource you can use this term at home. The NHS Change 4 life website has loads of “10 minute shake-ups” that are  all Disney themed games based around your favourite characters that are really easy to do at home with minimal equipment and are really fun.</a:t>
            </a:r>
            <a:endParaRPr lang="en-US" dirty="0"/>
          </a:p>
        </p:txBody>
      </p:sp>
    </p:spTree>
    <p:extLst>
      <p:ext uri="{BB962C8B-B14F-4D97-AF65-F5344CB8AC3E}">
        <p14:creationId xmlns:p14="http://schemas.microsoft.com/office/powerpoint/2010/main" val="3063973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2" descr="Text&#10;&#10;Description automatically generated">
            <a:extLst>
              <a:ext uri="{FF2B5EF4-FFF2-40B4-BE49-F238E27FC236}">
                <a16:creationId xmlns:a16="http://schemas.microsoft.com/office/drawing/2014/main" id="{1DED7D13-A2E5-2B4A-B642-FA7E54D687EB}"/>
              </a:ext>
            </a:extLst>
          </p:cNvPr>
          <p:cNvPicPr>
            <a:picLocks noChangeAspect="1"/>
          </p:cNvPicPr>
          <p:nvPr/>
        </p:nvPicPr>
        <p:blipFill rotWithShape="1">
          <a:blip r:embed="rId3">
            <a:extLst>
              <a:ext uri="{28A0092B-C50C-407E-A947-70E740481C1C}">
                <a14:useLocalDpi xmlns:a14="http://schemas.microsoft.com/office/drawing/2010/main" val="0"/>
              </a:ext>
            </a:extLst>
          </a:blip>
          <a:srcRect l="755" r="162" b="-1"/>
          <a:stretch/>
        </p:blipFill>
        <p:spPr>
          <a:xfrm>
            <a:off x="20" y="1"/>
            <a:ext cx="4343380" cy="2926080"/>
          </a:xfrm>
          <a:prstGeom prst="rect">
            <a:avLst/>
          </a:prstGeom>
        </p:spPr>
      </p:pic>
      <p:pic>
        <p:nvPicPr>
          <p:cNvPr id="11" name="Picture 11">
            <a:extLst>
              <a:ext uri="{FF2B5EF4-FFF2-40B4-BE49-F238E27FC236}">
                <a16:creationId xmlns:a16="http://schemas.microsoft.com/office/drawing/2014/main" id="{B609ECDD-2BDB-4447-9F32-89BE83EF6222}"/>
              </a:ext>
            </a:extLst>
          </p:cNvPr>
          <p:cNvPicPr>
            <a:picLocks noChangeAspect="1"/>
          </p:cNvPicPr>
          <p:nvPr/>
        </p:nvPicPr>
        <p:blipFill rotWithShape="1">
          <a:blip r:embed="rId4">
            <a:extLst>
              <a:ext uri="{28A0092B-C50C-407E-A947-70E740481C1C}">
                <a14:useLocalDpi xmlns:a14="http://schemas.microsoft.com/office/drawing/2010/main" val="0"/>
              </a:ext>
            </a:extLst>
          </a:blip>
          <a:srcRect t="5401" r="-1" b="34850"/>
          <a:stretch/>
        </p:blipFill>
        <p:spPr>
          <a:xfrm>
            <a:off x="20" y="2926080"/>
            <a:ext cx="4343380" cy="3931920"/>
          </a:xfrm>
          <a:prstGeom prst="rect">
            <a:avLst/>
          </a:prstGeom>
        </p:spPr>
      </p:pic>
      <p:sp useBgFill="1">
        <p:nvSpPr>
          <p:cNvPr id="27" name="Rectangle 26">
            <a:extLst>
              <a:ext uri="{FF2B5EF4-FFF2-40B4-BE49-F238E27FC236}">
                <a16:creationId xmlns:a16="http://schemas.microsoft.com/office/drawing/2014/main" id="{9B0AFE09-C432-44D9-ADEF-CA287E692E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3400" y="1"/>
            <a:ext cx="7848600" cy="6858000"/>
          </a:xfrm>
          <a:prstGeom prst="rect">
            <a:avLst/>
          </a:prstGeom>
          <a:ln>
            <a:noFill/>
          </a:ln>
          <a:effectLst>
            <a:outerShdw blurRad="139700" dist="50800" dir="1080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EC88FB-2257-5741-BADD-71FDA144D626}"/>
              </a:ext>
            </a:extLst>
          </p:cNvPr>
          <p:cNvSpPr>
            <a:spLocks noGrp="1"/>
          </p:cNvSpPr>
          <p:nvPr>
            <p:ph type="title"/>
          </p:nvPr>
        </p:nvSpPr>
        <p:spPr>
          <a:xfrm>
            <a:off x="4702628" y="365125"/>
            <a:ext cx="6651171" cy="1325563"/>
          </a:xfrm>
        </p:spPr>
        <p:txBody>
          <a:bodyPr>
            <a:normAutofit/>
          </a:bodyPr>
          <a:lstStyle/>
          <a:p>
            <a:r>
              <a:rPr lang="en-GB"/>
              <a:t>10 Minute Shake Up </a:t>
            </a:r>
            <a:endParaRPr lang="en-US"/>
          </a:p>
        </p:txBody>
      </p:sp>
      <p:sp>
        <p:nvSpPr>
          <p:cNvPr id="6" name="Content Placeholder 5">
            <a:extLst>
              <a:ext uri="{FF2B5EF4-FFF2-40B4-BE49-F238E27FC236}">
                <a16:creationId xmlns:a16="http://schemas.microsoft.com/office/drawing/2014/main" id="{96CF4F22-5386-3B44-A6AA-BBE16CFC4B6C}"/>
              </a:ext>
            </a:extLst>
          </p:cNvPr>
          <p:cNvSpPr>
            <a:spLocks noGrp="1"/>
          </p:cNvSpPr>
          <p:nvPr>
            <p:ph idx="1"/>
          </p:nvPr>
        </p:nvSpPr>
        <p:spPr>
          <a:xfrm>
            <a:off x="4702628" y="1825625"/>
            <a:ext cx="6768738" cy="4351338"/>
          </a:xfrm>
        </p:spPr>
        <p:txBody>
          <a:bodyPr>
            <a:normAutofit/>
          </a:bodyPr>
          <a:lstStyle/>
          <a:p>
            <a:pPr marL="0" indent="0">
              <a:buNone/>
            </a:pPr>
            <a:r>
              <a:rPr lang="en-GB" sz="2200" b="0" i="0" u="none" strike="noStrike">
                <a:effectLst/>
              </a:rPr>
              <a:t>Change4Life and Disney have teamed up to bring you play-along games inspired by your favourite Disney and Pixar characters. These 10-minute bursts of fun will really get kids moving and count towards the 60 active minutes they need every day!</a:t>
            </a:r>
          </a:p>
          <a:p>
            <a:pPr marL="0" indent="0">
              <a:buNone/>
            </a:pPr>
            <a:endParaRPr lang="en-GB" sz="2200"/>
          </a:p>
          <a:p>
            <a:pPr marL="0" indent="0">
              <a:buNone/>
            </a:pPr>
            <a:r>
              <a:rPr lang="en-GB" sz="2200"/>
              <a:t>There are 10 minute games for absolutely everyone. So if you want to play on your own or with a brother and sister or someone else at home you can. If you want to play a ball based game or a game with no equipment they’ve got them all. So if your favourite character is Elsa or your more a Buzz Lightyear fan that’s fine go and have a look what game your most loved character recommends.</a:t>
            </a:r>
          </a:p>
        </p:txBody>
      </p:sp>
    </p:spTree>
    <p:extLst>
      <p:ext uri="{BB962C8B-B14F-4D97-AF65-F5344CB8AC3E}">
        <p14:creationId xmlns:p14="http://schemas.microsoft.com/office/powerpoint/2010/main" val="2925660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2AE13-4900-4F4A-BEEE-A36F818CA0F8}"/>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t>Lockdown Bingo!</a:t>
            </a:r>
          </a:p>
        </p:txBody>
      </p:sp>
      <p:sp>
        <p:nvSpPr>
          <p:cNvPr id="11" name="Rounded Rectangle 17">
            <a:extLst>
              <a:ext uri="{FF2B5EF4-FFF2-40B4-BE49-F238E27FC236}">
                <a16:creationId xmlns:a16="http://schemas.microsoft.com/office/drawing/2014/main" id="{15045B1D-AED4-407C-BC82-BF20E4E4FF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948070"/>
            <a:ext cx="4773166" cy="3896140"/>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B91CA84-1D1D-0748-B720-9A37C11434F8}"/>
              </a:ext>
            </a:extLst>
          </p:cNvPr>
          <p:cNvSpPr txBox="1"/>
          <p:nvPr/>
        </p:nvSpPr>
        <p:spPr>
          <a:xfrm>
            <a:off x="6096000" y="1690688"/>
            <a:ext cx="5171180" cy="4228893"/>
          </a:xfrm>
          <a:prstGeom prst="rect">
            <a:avLst/>
          </a:prstGeom>
        </p:spPr>
        <p:txBody>
          <a:bodyPr vert="horz" lIns="91440" tIns="45720" rIns="91440" bIns="45720" rtlCol="0">
            <a:normAutofit lnSpcReduction="10000"/>
          </a:bodyPr>
          <a:lstStyle/>
          <a:p>
            <a:pPr algn="just">
              <a:lnSpc>
                <a:spcPct val="90000"/>
              </a:lnSpc>
              <a:spcAft>
                <a:spcPts val="600"/>
              </a:spcAft>
            </a:pPr>
            <a:r>
              <a:rPr lang="en-US" sz="2400" b="1"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a:t>
            </a: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Staying active is extremely important, we should aim to do physical activity everyday for 60 minutes if you are aged between 5-18. </a:t>
            </a:r>
          </a:p>
          <a:p>
            <a:pPr algn="just">
              <a:lnSpc>
                <a:spcPct val="90000"/>
              </a:lnSpc>
              <a:spcAft>
                <a:spcPts val="600"/>
              </a:spcAft>
            </a:pPr>
            <a:endPar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algn="just">
              <a:lnSpc>
                <a:spcPct val="90000"/>
              </a:lnSpc>
              <a:spcAft>
                <a:spcPts val="600"/>
              </a:spcAft>
            </a:pP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Try these great ideas on our bingo sheet and see if you can complete a line a week or better yet complete the entire sheet by the end of lockdown and celebrate getting BINGO!!!</a:t>
            </a:r>
            <a:endParaRPr lang="en-GB"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algn="just">
              <a:lnSpc>
                <a:spcPct val="90000"/>
              </a:lnSpc>
              <a:spcAft>
                <a:spcPts val="600"/>
              </a:spcAft>
            </a:pPr>
            <a:endParaRPr lang="en-GB"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algn="just">
              <a:lnSpc>
                <a:spcPct val="90000"/>
              </a:lnSpc>
              <a:spcAft>
                <a:spcPts val="600"/>
              </a:spcAft>
            </a:pPr>
            <a:r>
              <a:rPr lang="en-GB"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Has anyone got a line yet? Or even bingo?!</a:t>
            </a:r>
            <a:endPar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p:txBody>
      </p:sp>
      <p:pic>
        <p:nvPicPr>
          <p:cNvPr id="15" name="Picture 16">
            <a:extLst>
              <a:ext uri="{FF2B5EF4-FFF2-40B4-BE49-F238E27FC236}">
                <a16:creationId xmlns:a16="http://schemas.microsoft.com/office/drawing/2014/main" id="{858EB66A-5F13-794E-B11C-22AF854D1BD7}"/>
              </a:ext>
            </a:extLst>
          </p:cNvPr>
          <p:cNvPicPr>
            <a:picLocks noChangeAspect="1"/>
          </p:cNvPicPr>
          <p:nvPr/>
        </p:nvPicPr>
        <p:blipFill rotWithShape="1">
          <a:blip r:embed="rId3">
            <a:extLst>
              <a:ext uri="{28A0092B-C50C-407E-A947-70E740481C1C}">
                <a14:useLocalDpi xmlns:a14="http://schemas.microsoft.com/office/drawing/2010/main" val="0"/>
              </a:ext>
            </a:extLst>
          </a:blip>
          <a:srcRect r="37917"/>
          <a:stretch/>
        </p:blipFill>
        <p:spPr>
          <a:xfrm>
            <a:off x="961005" y="2063750"/>
            <a:ext cx="4522926" cy="3704166"/>
          </a:xfrm>
          <a:prstGeom prst="rect">
            <a:avLst/>
          </a:prstGeom>
        </p:spPr>
      </p:pic>
    </p:spTree>
    <p:extLst>
      <p:ext uri="{BB962C8B-B14F-4D97-AF65-F5344CB8AC3E}">
        <p14:creationId xmlns:p14="http://schemas.microsoft.com/office/powerpoint/2010/main" val="482295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8249CB01-C82B-D34D-93CA-D1B7D7F99B58}"/>
              </a:ext>
            </a:extLst>
          </p:cNvPr>
          <p:cNvPicPr>
            <a:picLocks noChangeAspect="1"/>
          </p:cNvPicPr>
          <p:nvPr/>
        </p:nvPicPr>
        <p:blipFill rotWithShape="1">
          <a:blip r:embed="rId3">
            <a:extLst>
              <a:ext uri="{28A0092B-C50C-407E-A947-70E740481C1C}">
                <a14:useLocalDpi xmlns:a14="http://schemas.microsoft.com/office/drawing/2010/main" val="0"/>
              </a:ext>
            </a:extLst>
          </a:blip>
          <a:srcRect l="10619" r="39381"/>
          <a:stretch/>
        </p:blipFill>
        <p:spPr>
          <a:xfrm>
            <a:off x="6096000" y="10"/>
            <a:ext cx="6096000" cy="6857990"/>
          </a:xfrm>
          <a:prstGeom prst="rect">
            <a:avLst/>
          </a:prstGeom>
        </p:spPr>
      </p:pic>
      <p:sp useBgFill="1">
        <p:nvSpPr>
          <p:cNvPr id="9" name="Rectangle 10">
            <a:extLst>
              <a:ext uri="{FF2B5EF4-FFF2-40B4-BE49-F238E27FC236}">
                <a16:creationId xmlns:a16="http://schemas.microsoft.com/office/drawing/2014/main" id="{229B61F6-561C-44B1-809D-51A2F295F3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62AE13-4900-4F4A-BEEE-A36F818CA0F8}"/>
              </a:ext>
            </a:extLst>
          </p:cNvPr>
          <p:cNvSpPr>
            <a:spLocks noGrp="1"/>
          </p:cNvSpPr>
          <p:nvPr>
            <p:ph type="title"/>
          </p:nvPr>
        </p:nvSpPr>
        <p:spPr>
          <a:xfrm>
            <a:off x="684162" y="92604"/>
            <a:ext cx="4854676" cy="1325563"/>
          </a:xfrm>
        </p:spPr>
        <p:txBody>
          <a:bodyPr>
            <a:normAutofit/>
          </a:bodyPr>
          <a:lstStyle/>
          <a:p>
            <a:r>
              <a:rPr lang="en-GB" sz="4200" b="1"/>
              <a:t>Mountain Climbers</a:t>
            </a:r>
            <a:endParaRPr lang="en-US" sz="4200" b="1"/>
          </a:p>
        </p:txBody>
      </p:sp>
      <p:sp>
        <p:nvSpPr>
          <p:cNvPr id="3" name="Content Placeholder 2">
            <a:extLst>
              <a:ext uri="{FF2B5EF4-FFF2-40B4-BE49-F238E27FC236}">
                <a16:creationId xmlns:a16="http://schemas.microsoft.com/office/drawing/2014/main" id="{1E65DE2A-ED7E-FD44-86DF-FE6E542A4AB3}"/>
              </a:ext>
            </a:extLst>
          </p:cNvPr>
          <p:cNvSpPr>
            <a:spLocks noGrp="1"/>
          </p:cNvSpPr>
          <p:nvPr>
            <p:ph idx="1"/>
          </p:nvPr>
        </p:nvSpPr>
        <p:spPr>
          <a:xfrm>
            <a:off x="127000" y="984250"/>
            <a:ext cx="5969000" cy="5873749"/>
          </a:xfrm>
        </p:spPr>
        <p:txBody>
          <a:bodyPr>
            <a:noAutofit/>
          </a:bodyPr>
          <a:lstStyle/>
          <a:p>
            <a:pPr marL="0" indent="0" algn="just">
              <a:buNone/>
            </a:pPr>
            <a:r>
              <a:rPr lang="en-GB" sz="1400" dirty="0"/>
              <a:t>Let’s climb a mountain! Using your stairs or just walking around the rooms in your house.</a:t>
            </a:r>
          </a:p>
          <a:p>
            <a:pPr marL="0" indent="0" algn="just">
              <a:buNone/>
            </a:pPr>
            <a:endParaRPr lang="en-GB" sz="1400" dirty="0"/>
          </a:p>
          <a:p>
            <a:pPr marL="0" indent="0" algn="just">
              <a:buNone/>
            </a:pPr>
            <a:r>
              <a:rPr lang="en-GB" sz="1400" dirty="0"/>
              <a:t>Every day this year we’ve been doing our daily mile and we don’t want to stop now just because of lockdown. So here’s a simple and challenging idea to keep it going. You climb the height of your chosen mountain by taking steps up your staircase. The current record for vertical height climbed by going up stairs is 18585m in 24 hours. We will be impressed if anyone beats that!</a:t>
            </a:r>
          </a:p>
          <a:p>
            <a:pPr marL="0" indent="0" algn="just">
              <a:buNone/>
            </a:pPr>
            <a:endParaRPr lang="en-GB" sz="1400" dirty="0"/>
          </a:p>
          <a:p>
            <a:pPr marL="0" indent="0" algn="just">
              <a:buNone/>
            </a:pPr>
            <a:r>
              <a:rPr lang="en-GB" sz="1400" dirty="0"/>
              <a:t>Your challenge is to pick a mountain you want to climb this lockdown find some facts about the mountain and work out how many steps you need to do to climb that mountain. Here’s a few already worked out for you:</a:t>
            </a:r>
          </a:p>
          <a:p>
            <a:pPr marL="0" indent="0" algn="just">
              <a:buNone/>
            </a:pPr>
            <a:r>
              <a:rPr lang="en-GB" sz="1400" dirty="0" err="1"/>
              <a:t>Scarfell</a:t>
            </a:r>
            <a:r>
              <a:rPr lang="en-GB" sz="1400" dirty="0"/>
              <a:t> Pike: 6,180 steps </a:t>
            </a:r>
          </a:p>
          <a:p>
            <a:pPr marL="0" indent="0" algn="just">
              <a:buNone/>
            </a:pPr>
            <a:r>
              <a:rPr lang="en-GB" sz="1400" dirty="0"/>
              <a:t>Snowdon: 7,120 steps</a:t>
            </a:r>
          </a:p>
          <a:p>
            <a:pPr marL="0" indent="0" algn="just">
              <a:buNone/>
            </a:pPr>
            <a:r>
              <a:rPr lang="en-GB" sz="1400" dirty="0"/>
              <a:t>Ben Nevis: 8,810 steps </a:t>
            </a:r>
          </a:p>
          <a:p>
            <a:pPr marL="0" indent="0" algn="just">
              <a:buNone/>
            </a:pPr>
            <a:r>
              <a:rPr lang="en-GB" sz="1400" dirty="0"/>
              <a:t>Whereas Mount Everest will take 58,070 steps!!!</a:t>
            </a:r>
          </a:p>
          <a:p>
            <a:pPr marL="0" indent="0" algn="just">
              <a:buNone/>
            </a:pPr>
            <a:r>
              <a:rPr lang="en-GB" sz="1400" dirty="0"/>
              <a:t>*BONUS* Before lockdown I climbed </a:t>
            </a:r>
            <a:r>
              <a:rPr lang="en-GB" sz="1400" dirty="0" err="1"/>
              <a:t>Helvelyn</a:t>
            </a:r>
            <a:r>
              <a:rPr lang="en-GB" sz="1400" dirty="0"/>
              <a:t> in the Lake District. It is around 3500 steps to get from the bottom to the top on the route I took. Can anyone beat my time of 2 hours 30 minutes to get from the bottom to the top. </a:t>
            </a:r>
          </a:p>
          <a:p>
            <a:pPr marL="0" indent="0" algn="just">
              <a:buNone/>
            </a:pPr>
            <a:endParaRPr lang="en-GB" sz="1400" dirty="0"/>
          </a:p>
          <a:p>
            <a:pPr marL="0" indent="0" algn="just">
              <a:buNone/>
            </a:pPr>
            <a:r>
              <a:rPr lang="en-GB" sz="1400" dirty="0"/>
              <a:t>Don’t forget if you complete one you could always climb another there are plenty of mountains to climb.</a:t>
            </a:r>
          </a:p>
        </p:txBody>
      </p:sp>
    </p:spTree>
    <p:extLst>
      <p:ext uri="{BB962C8B-B14F-4D97-AF65-F5344CB8AC3E}">
        <p14:creationId xmlns:p14="http://schemas.microsoft.com/office/powerpoint/2010/main" val="3295264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4573A-ED52-B540-AC10-C92B52AE28FA}"/>
              </a:ext>
            </a:extLst>
          </p:cNvPr>
          <p:cNvSpPr>
            <a:spLocks noGrp="1"/>
          </p:cNvSpPr>
          <p:nvPr>
            <p:ph type="title"/>
          </p:nvPr>
        </p:nvSpPr>
        <p:spPr/>
        <p:txBody>
          <a:bodyPr/>
          <a:lstStyle/>
          <a:p>
            <a:r>
              <a:rPr lang="en-GB" dirty="0"/>
              <a:t>Scavenger Hunt </a:t>
            </a:r>
            <a:endParaRPr lang="en-US" dirty="0"/>
          </a:p>
        </p:txBody>
      </p:sp>
      <p:pic>
        <p:nvPicPr>
          <p:cNvPr id="4" name="Picture 4">
            <a:extLst>
              <a:ext uri="{FF2B5EF4-FFF2-40B4-BE49-F238E27FC236}">
                <a16:creationId xmlns:a16="http://schemas.microsoft.com/office/drawing/2014/main" id="{AC96E45A-04E2-A145-8754-AE57FADC93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67789" y="2514285"/>
            <a:ext cx="4486011" cy="2523381"/>
          </a:xfrm>
        </p:spPr>
      </p:pic>
      <p:sp>
        <p:nvSpPr>
          <p:cNvPr id="5" name="TextBox 4">
            <a:extLst>
              <a:ext uri="{FF2B5EF4-FFF2-40B4-BE49-F238E27FC236}">
                <a16:creationId xmlns:a16="http://schemas.microsoft.com/office/drawing/2014/main" id="{E1E5E843-0804-F746-916C-ADDFF3297597}"/>
              </a:ext>
            </a:extLst>
          </p:cNvPr>
          <p:cNvSpPr txBox="1"/>
          <p:nvPr/>
        </p:nvSpPr>
        <p:spPr>
          <a:xfrm>
            <a:off x="838200" y="1502688"/>
            <a:ext cx="6029589" cy="5355312"/>
          </a:xfrm>
          <a:prstGeom prst="rect">
            <a:avLst/>
          </a:prstGeom>
          <a:noFill/>
        </p:spPr>
        <p:txBody>
          <a:bodyPr wrap="square" rtlCol="0">
            <a:spAutoFit/>
          </a:bodyPr>
          <a:lstStyle/>
          <a:p>
            <a:pPr algn="just"/>
            <a:r>
              <a:rPr lang="en-GB" dirty="0"/>
              <a:t>Indoor scavenger hunt is the perfect challenge for being stuck inside. </a:t>
            </a:r>
          </a:p>
          <a:p>
            <a:pPr algn="just"/>
            <a:endParaRPr lang="en-GB" dirty="0"/>
          </a:p>
          <a:p>
            <a:pPr marL="342900" indent="-342900" algn="just">
              <a:buAutoNum type="arabicPeriod"/>
            </a:pPr>
            <a:r>
              <a:rPr lang="en-GB" dirty="0"/>
              <a:t>Find some small items that you could hide around the house.</a:t>
            </a:r>
          </a:p>
          <a:p>
            <a:pPr marL="342900" indent="-342900" algn="just">
              <a:buAutoNum type="arabicPeriod"/>
            </a:pPr>
            <a:r>
              <a:rPr lang="en-GB" dirty="0"/>
              <a:t>Get someone at home to hide them - you could start with just one room, or one item in each room. </a:t>
            </a:r>
          </a:p>
          <a:p>
            <a:pPr marL="342900" indent="-342900" algn="just">
              <a:buAutoNum type="arabicPeriod"/>
            </a:pPr>
            <a:r>
              <a:rPr lang="en-GB" dirty="0"/>
              <a:t>Time how long it takes to collect them all. </a:t>
            </a:r>
          </a:p>
          <a:p>
            <a:pPr marL="342900" indent="-342900" algn="just">
              <a:buAutoNum type="arabicPeriod"/>
            </a:pPr>
            <a:r>
              <a:rPr lang="en-GB" dirty="0"/>
              <a:t>Try it again and try and beat your time. </a:t>
            </a:r>
          </a:p>
          <a:p>
            <a:pPr marL="342900" indent="-342900" algn="just">
              <a:buAutoNum type="arabicPeriod"/>
            </a:pPr>
            <a:endParaRPr lang="en-GB" dirty="0"/>
          </a:p>
          <a:p>
            <a:pPr algn="just"/>
            <a:endParaRPr lang="en-GB" dirty="0"/>
          </a:p>
          <a:p>
            <a:pPr algn="just"/>
            <a:r>
              <a:rPr lang="en-GB" dirty="0"/>
              <a:t>Ways to make it more challenging;</a:t>
            </a:r>
          </a:p>
          <a:p>
            <a:pPr marL="342900" indent="-342900" algn="just">
              <a:buFont typeface="+mj-lt"/>
              <a:buAutoNum type="arabicPeriod"/>
            </a:pPr>
            <a:r>
              <a:rPr lang="en-GB" dirty="0"/>
              <a:t>Add more items and try and make them smaller and smaller so they’re harder to spot.</a:t>
            </a:r>
          </a:p>
          <a:p>
            <a:pPr marL="342900" indent="-342900" algn="just">
              <a:buFont typeface="+mj-lt"/>
              <a:buAutoNum type="arabicPeriod"/>
            </a:pPr>
            <a:r>
              <a:rPr lang="en-GB" dirty="0"/>
              <a:t>Add more rooms to the hunt so you have got a bigger area to search in.</a:t>
            </a:r>
          </a:p>
          <a:p>
            <a:pPr marL="342900" indent="-342900" algn="just">
              <a:buFont typeface="+mj-lt"/>
              <a:buAutoNum type="arabicPeriod"/>
            </a:pPr>
            <a:r>
              <a:rPr lang="en-GB" dirty="0"/>
              <a:t>Try to do complete the scavenger hunt moving in different ways. Have to move on all fours, only allowed to hop on one leg etc.</a:t>
            </a:r>
          </a:p>
        </p:txBody>
      </p:sp>
    </p:spTree>
    <p:extLst>
      <p:ext uri="{BB962C8B-B14F-4D97-AF65-F5344CB8AC3E}">
        <p14:creationId xmlns:p14="http://schemas.microsoft.com/office/powerpoint/2010/main" val="920766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A5D62-273B-134F-BC3E-C8DFC2877722}"/>
              </a:ext>
            </a:extLst>
          </p:cNvPr>
          <p:cNvSpPr>
            <a:spLocks noGrp="1"/>
          </p:cNvSpPr>
          <p:nvPr>
            <p:ph type="title"/>
          </p:nvPr>
        </p:nvSpPr>
        <p:spPr>
          <a:xfrm>
            <a:off x="838200" y="365125"/>
            <a:ext cx="4775230" cy="1325563"/>
          </a:xfrm>
        </p:spPr>
        <p:txBody>
          <a:bodyPr>
            <a:normAutofit/>
          </a:bodyPr>
          <a:lstStyle/>
          <a:p>
            <a:r>
              <a:rPr lang="en-GB" sz="4600" dirty="0"/>
              <a:t>Monopoly Fitness</a:t>
            </a:r>
            <a:endParaRPr lang="en-US" sz="4600" dirty="0"/>
          </a:p>
        </p:txBody>
      </p:sp>
      <p:pic>
        <p:nvPicPr>
          <p:cNvPr id="4" name="Picture 4">
            <a:extLst>
              <a:ext uri="{FF2B5EF4-FFF2-40B4-BE49-F238E27FC236}">
                <a16:creationId xmlns:a16="http://schemas.microsoft.com/office/drawing/2014/main" id="{E74279C7-EA53-E340-9B92-689B139BBB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540" r="12486"/>
          <a:stretch/>
        </p:blipFill>
        <p:spPr>
          <a:xfrm>
            <a:off x="5551561" y="185673"/>
            <a:ext cx="6459045" cy="6461403"/>
          </a:xfrm>
        </p:spPr>
      </p:pic>
      <p:sp>
        <p:nvSpPr>
          <p:cNvPr id="5" name="TextBox 4">
            <a:extLst>
              <a:ext uri="{FF2B5EF4-FFF2-40B4-BE49-F238E27FC236}">
                <a16:creationId xmlns:a16="http://schemas.microsoft.com/office/drawing/2014/main" id="{7607098A-17CB-404E-BABA-5DC08B49AACE}"/>
              </a:ext>
            </a:extLst>
          </p:cNvPr>
          <p:cNvSpPr txBox="1"/>
          <p:nvPr/>
        </p:nvSpPr>
        <p:spPr>
          <a:xfrm>
            <a:off x="838199" y="1587574"/>
            <a:ext cx="4410143" cy="4708981"/>
          </a:xfrm>
          <a:prstGeom prst="rect">
            <a:avLst/>
          </a:prstGeom>
          <a:noFill/>
        </p:spPr>
        <p:txBody>
          <a:bodyPr wrap="square" rtlCol="0">
            <a:spAutoFit/>
          </a:bodyPr>
          <a:lstStyle/>
          <a:p>
            <a:pPr algn="l"/>
            <a:r>
              <a:rPr lang="en-GB" sz="2000" dirty="0"/>
              <a:t>A fitness twist on the classic game. If you can, print off this slide and grab some coins as game pieces and some dice. </a:t>
            </a:r>
          </a:p>
          <a:p>
            <a:pPr algn="l"/>
            <a:endParaRPr lang="en-GB" sz="2000" dirty="0"/>
          </a:p>
          <a:p>
            <a:pPr algn="l"/>
            <a:r>
              <a:rPr lang="en-GB" sz="2000" dirty="0"/>
              <a:t>Roll the dice, move your game piece and complete each activity.</a:t>
            </a:r>
          </a:p>
          <a:p>
            <a:pPr algn="l"/>
            <a:endParaRPr lang="en-GB" sz="2000" dirty="0"/>
          </a:p>
          <a:p>
            <a:pPr algn="l"/>
            <a:r>
              <a:rPr lang="en-GB" sz="2000" dirty="0"/>
              <a:t>When you pass go give yourself one point. You could say first to 5 or 10 points is the winner. For a longer workout you could even do first to 20 points.</a:t>
            </a:r>
          </a:p>
          <a:p>
            <a:pPr algn="l"/>
            <a:endParaRPr lang="en-GB" sz="2000" dirty="0"/>
          </a:p>
          <a:p>
            <a:pPr algn="l"/>
            <a:r>
              <a:rPr lang="en-GB" sz="2000" dirty="0"/>
              <a:t>Good luck and have FUN!</a:t>
            </a:r>
            <a:endParaRPr lang="en-US" sz="2000" dirty="0"/>
          </a:p>
        </p:txBody>
      </p:sp>
    </p:spTree>
    <p:extLst>
      <p:ext uri="{BB962C8B-B14F-4D97-AF65-F5344CB8AC3E}">
        <p14:creationId xmlns:p14="http://schemas.microsoft.com/office/powerpoint/2010/main" val="314583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8EFBD-3383-944F-821D-A7FAE4B03EA1}"/>
              </a:ext>
            </a:extLst>
          </p:cNvPr>
          <p:cNvSpPr>
            <a:spLocks noGrp="1"/>
          </p:cNvSpPr>
          <p:nvPr>
            <p:ph type="title"/>
          </p:nvPr>
        </p:nvSpPr>
        <p:spPr/>
        <p:txBody>
          <a:bodyPr>
            <a:normAutofit/>
          </a:bodyPr>
          <a:lstStyle/>
          <a:p>
            <a:r>
              <a:rPr lang="en-GB" b="1" dirty="0"/>
              <a:t>Create your own workout</a:t>
            </a:r>
            <a:endParaRPr lang="en-US" b="1" dirty="0"/>
          </a:p>
        </p:txBody>
      </p:sp>
      <p:sp>
        <p:nvSpPr>
          <p:cNvPr id="3" name="Content Placeholder 2">
            <a:extLst>
              <a:ext uri="{FF2B5EF4-FFF2-40B4-BE49-F238E27FC236}">
                <a16:creationId xmlns:a16="http://schemas.microsoft.com/office/drawing/2014/main" id="{7E528C7E-A1D9-C141-9DA8-08561F3A3412}"/>
              </a:ext>
            </a:extLst>
          </p:cNvPr>
          <p:cNvSpPr>
            <a:spLocks noGrp="1"/>
          </p:cNvSpPr>
          <p:nvPr>
            <p:ph idx="1"/>
          </p:nvPr>
        </p:nvSpPr>
        <p:spPr>
          <a:xfrm>
            <a:off x="838199" y="1492250"/>
            <a:ext cx="5903383" cy="5000625"/>
          </a:xfrm>
        </p:spPr>
        <p:txBody>
          <a:bodyPr>
            <a:noAutofit/>
          </a:bodyPr>
          <a:lstStyle/>
          <a:p>
            <a:pPr marL="0" indent="0" algn="just">
              <a:buNone/>
            </a:pPr>
            <a:r>
              <a:rPr lang="en-GB" sz="2000" dirty="0"/>
              <a:t>Following on from everyone enjoying creating their own workouts in the first week. I’ve added it to the half term activities so that you can carry on perfecting your work out routines. Keep working at them and hopefully when we are all back in school and we can use them as a warmups.</a:t>
            </a:r>
          </a:p>
          <a:p>
            <a:pPr marL="0" indent="0" algn="just">
              <a:buNone/>
            </a:pPr>
            <a:endParaRPr lang="en-GB" sz="2000" dirty="0"/>
          </a:p>
          <a:p>
            <a:pPr marL="0" indent="0" algn="just">
              <a:buNone/>
            </a:pPr>
            <a:r>
              <a:rPr lang="en-GB" sz="2000" dirty="0"/>
              <a:t>Try these extension tasks if your really enjoying this one:</a:t>
            </a:r>
          </a:p>
          <a:p>
            <a:pPr marL="457200" indent="-457200" algn="just">
              <a:buFont typeface="+mj-lt"/>
              <a:buAutoNum type="arabicPeriod"/>
            </a:pPr>
            <a:r>
              <a:rPr lang="en-GB" sz="2000" dirty="0"/>
              <a:t>Create your own list of movements to try.</a:t>
            </a:r>
          </a:p>
          <a:p>
            <a:pPr marL="457200" indent="-457200" algn="just">
              <a:buFont typeface="+mj-lt"/>
              <a:buAutoNum type="arabicPeriod"/>
            </a:pPr>
            <a:r>
              <a:rPr lang="en-GB" sz="2000" dirty="0"/>
              <a:t>Add some music to your routine and perform it for someone.</a:t>
            </a:r>
          </a:p>
          <a:p>
            <a:pPr marL="457200" indent="-457200" algn="just">
              <a:buFont typeface="+mj-lt"/>
              <a:buAutoNum type="arabicPeriod"/>
            </a:pPr>
            <a:r>
              <a:rPr lang="en-GB" sz="2000" dirty="0"/>
              <a:t>Choose 3 different balances and link each balance with a movement from your list e.g. a twist, a jump, a roll. Try and hold each balance for 3-5 seconds.</a:t>
            </a:r>
          </a:p>
        </p:txBody>
      </p:sp>
      <p:pic>
        <p:nvPicPr>
          <p:cNvPr id="4" name="Picture 4">
            <a:extLst>
              <a:ext uri="{FF2B5EF4-FFF2-40B4-BE49-F238E27FC236}">
                <a16:creationId xmlns:a16="http://schemas.microsoft.com/office/drawing/2014/main" id="{8609059C-FB64-0B46-8959-3DEE04B67696}"/>
              </a:ext>
            </a:extLst>
          </p:cNvPr>
          <p:cNvPicPr>
            <a:picLocks noChangeAspect="1"/>
          </p:cNvPicPr>
          <p:nvPr/>
        </p:nvPicPr>
        <p:blipFill rotWithShape="1">
          <a:blip r:embed="rId2">
            <a:extLst>
              <a:ext uri="{28A0092B-C50C-407E-A947-70E740481C1C}">
                <a14:useLocalDpi xmlns:a14="http://schemas.microsoft.com/office/drawing/2010/main" val="0"/>
              </a:ext>
            </a:extLst>
          </a:blip>
          <a:srcRect l="8944" t="32707" r="53510" b="16352"/>
          <a:stretch/>
        </p:blipFill>
        <p:spPr>
          <a:xfrm>
            <a:off x="6866467" y="1717589"/>
            <a:ext cx="4487333" cy="4567410"/>
          </a:xfrm>
          <a:prstGeom prst="rect">
            <a:avLst/>
          </a:prstGeom>
        </p:spPr>
      </p:pic>
    </p:spTree>
    <p:extLst>
      <p:ext uri="{BB962C8B-B14F-4D97-AF65-F5344CB8AC3E}">
        <p14:creationId xmlns:p14="http://schemas.microsoft.com/office/powerpoint/2010/main" val="316014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F31B9-7F40-4740-96E7-B81FA9CE15AC}"/>
              </a:ext>
            </a:extLst>
          </p:cNvPr>
          <p:cNvSpPr>
            <a:spLocks noGrp="1"/>
          </p:cNvSpPr>
          <p:nvPr>
            <p:ph type="title"/>
          </p:nvPr>
        </p:nvSpPr>
        <p:spPr>
          <a:xfrm>
            <a:off x="838200" y="365125"/>
            <a:ext cx="10515600" cy="1325563"/>
          </a:xfrm>
        </p:spPr>
        <p:txBody>
          <a:bodyPr>
            <a:normAutofit/>
          </a:bodyPr>
          <a:lstStyle/>
          <a:p>
            <a:r>
              <a:rPr lang="en-GB" dirty="0"/>
              <a:t>Joe Wicks: P.E at home</a:t>
            </a:r>
            <a:endParaRPr lang="en-US" dirty="0"/>
          </a:p>
        </p:txBody>
      </p:sp>
      <p:sp>
        <p:nvSpPr>
          <p:cNvPr id="3" name="Content Placeholder 2">
            <a:extLst>
              <a:ext uri="{FF2B5EF4-FFF2-40B4-BE49-F238E27FC236}">
                <a16:creationId xmlns:a16="http://schemas.microsoft.com/office/drawing/2014/main" id="{AFDC6641-DC86-8040-A60F-5ED227DF4A2D}"/>
              </a:ext>
            </a:extLst>
          </p:cNvPr>
          <p:cNvSpPr>
            <a:spLocks noGrp="1"/>
          </p:cNvSpPr>
          <p:nvPr>
            <p:ph idx="1"/>
          </p:nvPr>
        </p:nvSpPr>
        <p:spPr>
          <a:xfrm>
            <a:off x="1120000" y="1825625"/>
            <a:ext cx="6358486" cy="4351338"/>
          </a:xfrm>
        </p:spPr>
        <p:txBody>
          <a:bodyPr>
            <a:normAutofit/>
          </a:bodyPr>
          <a:lstStyle/>
          <a:p>
            <a:pPr marL="0" indent="0">
              <a:buNone/>
            </a:pPr>
            <a:r>
              <a:rPr lang="en-GB" sz="1800"/>
              <a:t>If you are still looking for more workout-based activities, Joe Wicks’ weekly workouts are great for kids of all ages.</a:t>
            </a:r>
          </a:p>
          <a:p>
            <a:pPr marL="0" indent="0">
              <a:buNone/>
            </a:pPr>
            <a:endParaRPr lang="en-GB" sz="1800"/>
          </a:p>
          <a:p>
            <a:pPr marL="0" indent="0">
              <a:buNone/>
            </a:pPr>
            <a:r>
              <a:rPr lang="en-GB" sz="1800"/>
              <a:t>They are three times a week: Monday, Wednesday and Friday live streamed from 9am. </a:t>
            </a:r>
          </a:p>
          <a:p>
            <a:pPr marL="0" indent="0">
              <a:buNone/>
            </a:pPr>
            <a:endParaRPr lang="en-GB" sz="1800"/>
          </a:p>
          <a:p>
            <a:pPr marL="0" indent="0">
              <a:buNone/>
            </a:pPr>
            <a:r>
              <a:rPr lang="en-GB" sz="1800"/>
              <a:t>YouTube channel link: </a:t>
            </a:r>
            <a:r>
              <a:rPr lang="en-GB" sz="1800">
                <a:hlinkClick r:id="rId3"/>
              </a:rPr>
              <a:t>https://www.youtube.com/channel/</a:t>
            </a:r>
            <a:r>
              <a:rPr lang="en-GB" sz="1800" err="1">
                <a:hlinkClick r:id="rId3"/>
              </a:rPr>
              <a:t>UCAxW1XT0iEJo0TYlRfn6rYQ</a:t>
            </a:r>
            <a:endParaRPr lang="en-GB" sz="1800"/>
          </a:p>
          <a:p>
            <a:pPr marL="0" indent="0">
              <a:buNone/>
            </a:pPr>
            <a:endParaRPr lang="en-GB" sz="1800"/>
          </a:p>
          <a:p>
            <a:pPr marL="0" indent="0">
              <a:buNone/>
            </a:pPr>
            <a:r>
              <a:rPr lang="en-GB" sz="1800"/>
              <a:t>These videos are an excellent tool to use both at school and at home that many schools just like ours are taking advantage off and thankful for. </a:t>
            </a:r>
            <a:endParaRPr lang="en-US" sz="1800"/>
          </a:p>
        </p:txBody>
      </p:sp>
      <p:pic>
        <p:nvPicPr>
          <p:cNvPr id="4" name="Picture 4">
            <a:extLst>
              <a:ext uri="{FF2B5EF4-FFF2-40B4-BE49-F238E27FC236}">
                <a16:creationId xmlns:a16="http://schemas.microsoft.com/office/drawing/2014/main" id="{C8BE9EDF-3009-C44E-B2C8-E40BE7F1B611}"/>
              </a:ext>
            </a:extLst>
          </p:cNvPr>
          <p:cNvPicPr>
            <a:picLocks noChangeAspect="1"/>
          </p:cNvPicPr>
          <p:nvPr/>
        </p:nvPicPr>
        <p:blipFill rotWithShape="1">
          <a:blip r:embed="rId4">
            <a:extLst>
              <a:ext uri="{28A0092B-C50C-407E-A947-70E740481C1C}">
                <a14:useLocalDpi xmlns:a14="http://schemas.microsoft.com/office/drawing/2010/main" val="0"/>
              </a:ext>
            </a:extLst>
          </a:blip>
          <a:srcRect l="1293" r="6" b="6"/>
          <a:stretch/>
        </p:blipFill>
        <p:spPr>
          <a:xfrm>
            <a:off x="7552569" y="1240340"/>
            <a:ext cx="4320732" cy="4377319"/>
          </a:xfrm>
          <a:prstGeom prst="rect">
            <a:avLst/>
          </a:prstGeom>
        </p:spPr>
      </p:pic>
    </p:spTree>
    <p:extLst>
      <p:ext uri="{BB962C8B-B14F-4D97-AF65-F5344CB8AC3E}">
        <p14:creationId xmlns:p14="http://schemas.microsoft.com/office/powerpoint/2010/main" val="311679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130003-5222-4875-8738-1217755C7A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9F31B9-7F40-4740-96E7-B81FA9CE15AC}"/>
              </a:ext>
            </a:extLst>
          </p:cNvPr>
          <p:cNvSpPr>
            <a:spLocks noGrp="1"/>
          </p:cNvSpPr>
          <p:nvPr>
            <p:ph type="title"/>
          </p:nvPr>
        </p:nvSpPr>
        <p:spPr>
          <a:xfrm>
            <a:off x="838200" y="365125"/>
            <a:ext cx="10515600" cy="1325563"/>
          </a:xfrm>
        </p:spPr>
        <p:txBody>
          <a:bodyPr>
            <a:normAutofit/>
          </a:bodyPr>
          <a:lstStyle/>
          <a:p>
            <a:r>
              <a:rPr lang="en-GB">
                <a:gradFill flip="none" rotWithShape="1">
                  <a:gsLst>
                    <a:gs pos="28000">
                      <a:srgbClr val="EDEDED"/>
                    </a:gs>
                    <a:gs pos="0">
                      <a:srgbClr val="BFBFBF"/>
                    </a:gs>
                    <a:gs pos="100000">
                      <a:srgbClr val="FFFFFF"/>
                    </a:gs>
                  </a:gsLst>
                  <a:lin ang="4800000" scaled="0"/>
                  <a:tileRect/>
                </a:gradFill>
              </a:rPr>
              <a:t>BBC Supermovers for KS1 and KS2</a:t>
            </a:r>
            <a:endParaRPr lang="en-US">
              <a:gradFill flip="none" rotWithShape="1">
                <a:gsLst>
                  <a:gs pos="28000">
                    <a:srgbClr val="EDEDED"/>
                  </a:gs>
                  <a:gs pos="0">
                    <a:srgbClr val="BFBFBF"/>
                  </a:gs>
                  <a:gs pos="100000">
                    <a:srgbClr val="FFFFFF"/>
                  </a:gs>
                </a:gsLst>
                <a:lin ang="4800000" scaled="0"/>
                <a:tileRect/>
              </a:gradFill>
            </a:endParaRPr>
          </a:p>
        </p:txBody>
      </p:sp>
      <p:sp>
        <p:nvSpPr>
          <p:cNvPr id="11" name="Rounded Rectangle 17">
            <a:extLst>
              <a:ext uri="{FF2B5EF4-FFF2-40B4-BE49-F238E27FC236}">
                <a16:creationId xmlns:a16="http://schemas.microsoft.com/office/drawing/2014/main" id="{3E388DCC-9257-412E-811D-30F74D4CB7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948070"/>
            <a:ext cx="4773166" cy="3896140"/>
          </a:xfrm>
          <a:prstGeom prst="roundRect">
            <a:avLst>
              <a:gd name="adj" fmla="val 2028"/>
            </a:avLst>
          </a:prstGeom>
          <a:solidFill>
            <a:schemeClr val="bg1"/>
          </a:solidFill>
          <a:ln>
            <a:no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6288A770-803C-C54E-A06A-5900C3740E2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31172" y="2964484"/>
            <a:ext cx="4187222" cy="1863313"/>
          </a:xfrm>
          <a:prstGeom prst="rect">
            <a:avLst/>
          </a:prstGeom>
        </p:spPr>
      </p:pic>
      <p:sp>
        <p:nvSpPr>
          <p:cNvPr id="3" name="Content Placeholder 2">
            <a:extLst>
              <a:ext uri="{FF2B5EF4-FFF2-40B4-BE49-F238E27FC236}">
                <a16:creationId xmlns:a16="http://schemas.microsoft.com/office/drawing/2014/main" id="{AFDC6641-DC86-8040-A60F-5ED227DF4A2D}"/>
              </a:ext>
            </a:extLst>
          </p:cNvPr>
          <p:cNvSpPr>
            <a:spLocks noGrp="1"/>
          </p:cNvSpPr>
          <p:nvPr>
            <p:ph idx="1"/>
          </p:nvPr>
        </p:nvSpPr>
        <p:spPr>
          <a:xfrm>
            <a:off x="6096000" y="1948069"/>
            <a:ext cx="5257799" cy="4228893"/>
          </a:xfrm>
        </p:spPr>
        <p:txBody>
          <a:bodyPr>
            <a:normAutofit/>
          </a:bodyPr>
          <a:lstStyle/>
          <a:p>
            <a:pPr marL="0" indent="0" algn="just">
              <a:buNone/>
            </a:pPr>
            <a:r>
              <a:rPr lang="en-GB" sz="2000">
                <a:gradFill>
                  <a:gsLst>
                    <a:gs pos="34000">
                      <a:srgbClr val="EDEDED"/>
                    </a:gs>
                    <a:gs pos="0">
                      <a:srgbClr val="BFBFBF"/>
                    </a:gs>
                    <a:gs pos="100000">
                      <a:srgbClr val="FFFFFF"/>
                    </a:gs>
                  </a:gsLst>
                  <a:lin ang="4800000" scaled="0"/>
                </a:gradFill>
              </a:rPr>
              <a:t>BBC </a:t>
            </a:r>
            <a:r>
              <a:rPr lang="en-GB" sz="2000" dirty="0" err="1">
                <a:gradFill>
                  <a:gsLst>
                    <a:gs pos="34000">
                      <a:srgbClr val="EDEDED"/>
                    </a:gs>
                    <a:gs pos="0">
                      <a:srgbClr val="BFBFBF"/>
                    </a:gs>
                    <a:gs pos="100000">
                      <a:srgbClr val="FFFFFF"/>
                    </a:gs>
                  </a:gsLst>
                  <a:lin ang="4800000" scaled="0"/>
                </a:gradFill>
              </a:rPr>
              <a:t>Supermovers</a:t>
            </a:r>
            <a:r>
              <a:rPr lang="en-GB" sz="2000">
                <a:gradFill>
                  <a:gsLst>
                    <a:gs pos="34000">
                      <a:srgbClr val="EDEDED"/>
                    </a:gs>
                    <a:gs pos="0">
                      <a:srgbClr val="BFBFBF"/>
                    </a:gs>
                    <a:gs pos="100000">
                      <a:srgbClr val="FFFFFF"/>
                    </a:gs>
                  </a:gsLst>
                  <a:lin ang="4800000" scaled="0"/>
                </a:gradFill>
              </a:rPr>
              <a:t> if a fun filled resource for all primary school ages both KS1 and KS2. It is packed with loads of ways to keep young people moving and active but at the same time learning and practicing other key subjects like Maths, English and Science.</a:t>
            </a:r>
            <a:endParaRPr lang="en-GB" sz="2000" dirty="0">
              <a:gradFill>
                <a:gsLst>
                  <a:gs pos="34000">
                    <a:srgbClr val="EDEDED"/>
                  </a:gs>
                  <a:gs pos="0">
                    <a:srgbClr val="BFBFBF"/>
                  </a:gs>
                  <a:gs pos="100000">
                    <a:srgbClr val="FFFFFF"/>
                  </a:gs>
                </a:gsLst>
                <a:lin ang="4800000" scaled="0"/>
              </a:gradFill>
            </a:endParaRPr>
          </a:p>
          <a:p>
            <a:pPr marL="0" indent="0" algn="just">
              <a:buNone/>
            </a:pPr>
            <a:endParaRPr lang="en-GB" sz="2000" dirty="0">
              <a:gradFill>
                <a:gsLst>
                  <a:gs pos="34000">
                    <a:srgbClr val="EDEDED"/>
                  </a:gs>
                  <a:gs pos="0">
                    <a:srgbClr val="BFBFBF"/>
                  </a:gs>
                  <a:gs pos="100000">
                    <a:srgbClr val="FFFFFF"/>
                  </a:gs>
                </a:gsLst>
                <a:lin ang="4800000" scaled="0"/>
              </a:gradFill>
            </a:endParaRPr>
          </a:p>
          <a:p>
            <a:pPr marL="0" indent="0">
              <a:buNone/>
            </a:pPr>
            <a:r>
              <a:rPr lang="en-GB" sz="2000">
                <a:gradFill>
                  <a:gsLst>
                    <a:gs pos="34000">
                      <a:srgbClr val="EDEDED"/>
                    </a:gs>
                    <a:gs pos="0">
                      <a:srgbClr val="BFBFBF"/>
                    </a:gs>
                    <a:gs pos="100000">
                      <a:srgbClr val="FFFFFF"/>
                    </a:gs>
                  </a:gsLst>
                  <a:lin ang="4800000" scaled="0"/>
                </a:gradFill>
              </a:rPr>
              <a:t>The webpage link is: </a:t>
            </a:r>
            <a:r>
              <a:rPr lang="en-GB" sz="2000">
                <a:gradFill>
                  <a:gsLst>
                    <a:gs pos="34000">
                      <a:srgbClr val="EDEDED"/>
                    </a:gs>
                    <a:gs pos="0">
                      <a:srgbClr val="BFBFBF"/>
                    </a:gs>
                    <a:gs pos="100000">
                      <a:srgbClr val="FFFFFF"/>
                    </a:gs>
                  </a:gsLst>
                  <a:lin ang="4800000" scaled="0"/>
                </a:gradFill>
                <a:hlinkClick r:id="rId4"/>
              </a:rPr>
              <a:t>https://www.bbc.co.uk/teach/supermovers</a:t>
            </a:r>
            <a:endParaRPr lang="en-GB" sz="2000">
              <a:gradFill>
                <a:gsLst>
                  <a:gs pos="34000">
                    <a:srgbClr val="EDEDED"/>
                  </a:gs>
                  <a:gs pos="0">
                    <a:srgbClr val="BFBFBF"/>
                  </a:gs>
                  <a:gs pos="100000">
                    <a:srgbClr val="FFFFFF"/>
                  </a:gs>
                </a:gsLst>
                <a:lin ang="4800000" scaled="0"/>
              </a:gradFill>
            </a:endParaRPr>
          </a:p>
          <a:p>
            <a:pPr marL="0" indent="0" algn="just">
              <a:buNone/>
            </a:pPr>
            <a:endParaRPr lang="en-GB" sz="2000" dirty="0">
              <a:gradFill>
                <a:gsLst>
                  <a:gs pos="34000">
                    <a:srgbClr val="EDEDED"/>
                  </a:gs>
                  <a:gs pos="0">
                    <a:srgbClr val="BFBFBF"/>
                  </a:gs>
                  <a:gs pos="100000">
                    <a:srgbClr val="FFFFFF"/>
                  </a:gs>
                </a:gsLst>
                <a:lin ang="4800000" scaled="0"/>
              </a:gradFill>
            </a:endParaRPr>
          </a:p>
          <a:p>
            <a:pPr marL="0" indent="0" algn="just">
              <a:buNone/>
            </a:pPr>
            <a:r>
              <a:rPr lang="en-GB" sz="2000">
                <a:gradFill>
                  <a:gsLst>
                    <a:gs pos="34000">
                      <a:srgbClr val="EDEDED"/>
                    </a:gs>
                    <a:gs pos="0">
                      <a:srgbClr val="BFBFBF"/>
                    </a:gs>
                    <a:gs pos="100000">
                      <a:srgbClr val="FFFFFF"/>
                    </a:gs>
                  </a:gsLst>
                  <a:lin ang="4800000" scaled="0"/>
                </a:gradFill>
              </a:rPr>
              <a:t>There </a:t>
            </a:r>
            <a:r>
              <a:rPr lang="en-GB" sz="2000" dirty="0">
                <a:gradFill>
                  <a:gsLst>
                    <a:gs pos="34000">
                      <a:srgbClr val="EDEDED"/>
                    </a:gs>
                    <a:gs pos="0">
                      <a:srgbClr val="BFBFBF"/>
                    </a:gs>
                    <a:gs pos="100000">
                      <a:srgbClr val="FFFFFF"/>
                    </a:gs>
                  </a:gsLst>
                  <a:lin ang="4800000" scaled="0"/>
                </a:gradFill>
              </a:rPr>
              <a:t>are</a:t>
            </a:r>
            <a:r>
              <a:rPr lang="en-GB" sz="2000">
                <a:gradFill>
                  <a:gsLst>
                    <a:gs pos="34000">
                      <a:srgbClr val="EDEDED"/>
                    </a:gs>
                    <a:gs pos="0">
                      <a:srgbClr val="BFBFBF"/>
                    </a:gs>
                    <a:gs pos="100000">
                      <a:srgbClr val="FFFFFF"/>
                    </a:gs>
                  </a:gsLst>
                  <a:lin ang="4800000" scaled="0"/>
                </a:gradFill>
              </a:rPr>
              <a:t> up to a 100 different videos to choose from so go have a look and find some fun new ways to learn and be active at the same time.</a:t>
            </a:r>
            <a:endParaRPr lang="en-GB" sz="2000" dirty="0">
              <a:gradFill>
                <a:gsLst>
                  <a:gs pos="34000">
                    <a:srgbClr val="EDEDED"/>
                  </a:gs>
                  <a:gs pos="0">
                    <a:srgbClr val="BFBFBF"/>
                  </a:gs>
                  <a:gs pos="100000">
                    <a:srgbClr val="FFFFFF"/>
                  </a:gs>
                </a:gsLst>
                <a:lin ang="4800000" scaled="0"/>
              </a:gradFill>
            </a:endParaRPr>
          </a:p>
        </p:txBody>
      </p:sp>
    </p:spTree>
    <p:extLst>
      <p:ext uri="{BB962C8B-B14F-4D97-AF65-F5344CB8AC3E}">
        <p14:creationId xmlns:p14="http://schemas.microsoft.com/office/powerpoint/2010/main" val="2058307379"/>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0C91C-70D6-CD41-9164-023454BF861C}"/>
              </a:ext>
            </a:extLst>
          </p:cNvPr>
          <p:cNvSpPr>
            <a:spLocks noGrp="1"/>
          </p:cNvSpPr>
          <p:nvPr>
            <p:ph type="title"/>
          </p:nvPr>
        </p:nvSpPr>
        <p:spPr/>
        <p:txBody>
          <a:bodyPr/>
          <a:lstStyle/>
          <a:p>
            <a:r>
              <a:rPr lang="en-GB" b="1" dirty="0"/>
              <a:t>Bonus Challenge</a:t>
            </a:r>
            <a:endParaRPr lang="en-US" b="1" dirty="0"/>
          </a:p>
        </p:txBody>
      </p:sp>
      <p:sp>
        <p:nvSpPr>
          <p:cNvPr id="3" name="Content Placeholder 2">
            <a:extLst>
              <a:ext uri="{FF2B5EF4-FFF2-40B4-BE49-F238E27FC236}">
                <a16:creationId xmlns:a16="http://schemas.microsoft.com/office/drawing/2014/main" id="{CF8FF66D-0BDB-6945-90FD-FE3CE4AABEA7}"/>
              </a:ext>
            </a:extLst>
          </p:cNvPr>
          <p:cNvSpPr>
            <a:spLocks noGrp="1"/>
          </p:cNvSpPr>
          <p:nvPr>
            <p:ph idx="1"/>
          </p:nvPr>
        </p:nvSpPr>
        <p:spPr>
          <a:xfrm>
            <a:off x="838200" y="1587500"/>
            <a:ext cx="7373216" cy="5111749"/>
          </a:xfrm>
        </p:spPr>
        <p:txBody>
          <a:bodyPr>
            <a:normAutofit fontScale="92500" lnSpcReduction="10000"/>
          </a:bodyPr>
          <a:lstStyle/>
          <a:p>
            <a:pPr marL="0" indent="0" algn="just">
              <a:buNone/>
            </a:pPr>
            <a:r>
              <a:rPr lang="en-GB" dirty="0"/>
              <a:t>If you haven’t already get creating your own hockey stick!</a:t>
            </a:r>
          </a:p>
          <a:p>
            <a:pPr marL="0" indent="0" algn="just">
              <a:buNone/>
            </a:pPr>
            <a:r>
              <a:rPr lang="en-GB" dirty="0"/>
              <a:t>In anticipation of coming back to school you could be practicing your hockey skills. But to do this you’ll need a hockey stick. As a challenge over the next few weeks try and create one yourself and decorate it how you like. Here’s a few examples for you. Submit a picture of yours to your class dojo so we can see your creations.</a:t>
            </a:r>
          </a:p>
          <a:p>
            <a:pPr marL="0" indent="0" algn="just">
              <a:buNone/>
            </a:pPr>
            <a:r>
              <a:rPr lang="en-GB" dirty="0"/>
              <a:t>On the next slide I have updated the hockey videos so if you’ve already made yours check them out and see if you can give some of them a go. If not just give them a watch to help with your Hockey development and learning. </a:t>
            </a:r>
          </a:p>
          <a:p>
            <a:pPr marL="0" indent="0" algn="just">
              <a:buNone/>
            </a:pPr>
            <a:endParaRPr lang="en-US" dirty="0"/>
          </a:p>
        </p:txBody>
      </p:sp>
      <p:grpSp>
        <p:nvGrpSpPr>
          <p:cNvPr id="4" name="Group 3">
            <a:extLst>
              <a:ext uri="{FF2B5EF4-FFF2-40B4-BE49-F238E27FC236}">
                <a16:creationId xmlns:a16="http://schemas.microsoft.com/office/drawing/2014/main" id="{1B681F6F-0FA5-D649-B6EB-521E92C686EC}"/>
              </a:ext>
            </a:extLst>
          </p:cNvPr>
          <p:cNvGrpSpPr/>
          <p:nvPr/>
        </p:nvGrpSpPr>
        <p:grpSpPr>
          <a:xfrm>
            <a:off x="8505447" y="1587500"/>
            <a:ext cx="3161951" cy="4887912"/>
            <a:chOff x="8304363" y="1150813"/>
            <a:chExt cx="3161951" cy="4887912"/>
          </a:xfrm>
        </p:grpSpPr>
        <p:pic>
          <p:nvPicPr>
            <p:cNvPr id="5" name="Picture 5">
              <a:extLst>
                <a:ext uri="{FF2B5EF4-FFF2-40B4-BE49-F238E27FC236}">
                  <a16:creationId xmlns:a16="http://schemas.microsoft.com/office/drawing/2014/main" id="{4031021E-6EC0-C543-B8D7-68531BA51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364" y="1150813"/>
              <a:ext cx="3161950" cy="3144352"/>
            </a:xfrm>
            <a:prstGeom prst="rect">
              <a:avLst/>
            </a:prstGeom>
            <a:ln>
              <a:noFill/>
            </a:ln>
          </p:spPr>
        </p:pic>
        <p:pic>
          <p:nvPicPr>
            <p:cNvPr id="6" name="Picture 6">
              <a:extLst>
                <a:ext uri="{FF2B5EF4-FFF2-40B4-BE49-F238E27FC236}">
                  <a16:creationId xmlns:a16="http://schemas.microsoft.com/office/drawing/2014/main" id="{E75DE30C-80B6-284D-AF31-C4D12D358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4363" y="4295164"/>
              <a:ext cx="3156759" cy="1743561"/>
            </a:xfrm>
            <a:prstGeom prst="rect">
              <a:avLst/>
            </a:prstGeom>
            <a:ln>
              <a:noFill/>
            </a:ln>
          </p:spPr>
        </p:pic>
      </p:grpSp>
    </p:spTree>
    <p:extLst>
      <p:ext uri="{BB962C8B-B14F-4D97-AF65-F5344CB8AC3E}">
        <p14:creationId xmlns:p14="http://schemas.microsoft.com/office/powerpoint/2010/main" val="1489603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C9EEE-5BB5-EE4B-A95C-A6EB9CCB06BD}"/>
              </a:ext>
            </a:extLst>
          </p:cNvPr>
          <p:cNvSpPr>
            <a:spLocks noGrp="1"/>
          </p:cNvSpPr>
          <p:nvPr>
            <p:ph type="title"/>
          </p:nvPr>
        </p:nvSpPr>
        <p:spPr/>
        <p:txBody>
          <a:bodyPr/>
          <a:lstStyle/>
          <a:p>
            <a:r>
              <a:rPr lang="en-GB" b="1" dirty="0"/>
              <a:t>Introduction</a:t>
            </a:r>
            <a:endParaRPr lang="en-US" b="1" dirty="0"/>
          </a:p>
        </p:txBody>
      </p:sp>
      <p:sp>
        <p:nvSpPr>
          <p:cNvPr id="3" name="Content Placeholder 2">
            <a:extLst>
              <a:ext uri="{FF2B5EF4-FFF2-40B4-BE49-F238E27FC236}">
                <a16:creationId xmlns:a16="http://schemas.microsoft.com/office/drawing/2014/main" id="{39270981-6FC1-0E43-88FF-22653BEEBA9D}"/>
              </a:ext>
            </a:extLst>
          </p:cNvPr>
          <p:cNvSpPr>
            <a:spLocks noGrp="1"/>
          </p:cNvSpPr>
          <p:nvPr>
            <p:ph idx="1"/>
          </p:nvPr>
        </p:nvSpPr>
        <p:spPr>
          <a:xfrm>
            <a:off x="838200" y="1690688"/>
            <a:ext cx="10515600" cy="4351338"/>
          </a:xfrm>
        </p:spPr>
        <p:txBody>
          <a:bodyPr>
            <a:normAutofit fontScale="85000" lnSpcReduction="20000"/>
          </a:bodyPr>
          <a:lstStyle/>
          <a:p>
            <a:pPr marL="0" indent="0" algn="just">
              <a:buNone/>
            </a:pPr>
            <a:r>
              <a:rPr lang="en-GB" sz="2400" dirty="0"/>
              <a:t>Physical activity can be lots of things. It can mean all bodily movements that use energy. It includes all types of physical exercise, sports and dance activities. But it also includes indoor and outdoor play, work-related activity, outdoor and adventurous activities, active travel (walking, cycling, scooting) and even something as simple as using the stairs in your home. </a:t>
            </a:r>
          </a:p>
          <a:p>
            <a:pPr marL="0" indent="0" algn="just">
              <a:buNone/>
            </a:pPr>
            <a:endParaRPr lang="en-GB" sz="2400" dirty="0"/>
          </a:p>
          <a:p>
            <a:pPr marL="0" indent="0" algn="just">
              <a:buNone/>
            </a:pPr>
            <a:r>
              <a:rPr lang="en-GB" sz="2400" dirty="0"/>
              <a:t>For everyone, not just children, who are stuck at home this lockdown it’s important to maintain a physical exercise routine and where possible try and stay as active as you can be. It may even be a great time to increase how active you are if you have more available time. </a:t>
            </a: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Staying active is extremely important, we should aim to do physical activity everyday for 60 minutes if you are aged between 5-18. </a:t>
            </a:r>
            <a:endParaRPr lang="en-GB" sz="2400" dirty="0"/>
          </a:p>
          <a:p>
            <a:pPr marL="0" indent="0" algn="just">
              <a:buNone/>
            </a:pPr>
            <a:endParaRPr lang="en-GB" sz="2400" dirty="0"/>
          </a:p>
          <a:p>
            <a:pPr marL="0" indent="0" algn="just">
              <a:buNone/>
            </a:pPr>
            <a:r>
              <a:rPr lang="en-GB" sz="2400" dirty="0"/>
              <a:t>The following PowerPoint is our third instalment for P.E. at home and has some new ways in which your child can stay active this week as well as those challenges for across this half term. Hopefully you are making a start at those longer activities for this half term. Maybe some of you have already climbed many mountains or even got Bingo? Remember if you have let us know on class dojo. </a:t>
            </a:r>
          </a:p>
          <a:p>
            <a:pPr marL="0" indent="0" algn="just">
              <a:buNone/>
            </a:pPr>
            <a:r>
              <a:rPr lang="en-GB" sz="2400" dirty="0"/>
              <a:t>Thanks Elliott</a:t>
            </a:r>
          </a:p>
        </p:txBody>
      </p:sp>
    </p:spTree>
    <p:extLst>
      <p:ext uri="{BB962C8B-B14F-4D97-AF65-F5344CB8AC3E}">
        <p14:creationId xmlns:p14="http://schemas.microsoft.com/office/powerpoint/2010/main" val="2277997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9A1E0-8CB6-7E4B-8377-04A3EA3D0FD7}"/>
              </a:ext>
            </a:extLst>
          </p:cNvPr>
          <p:cNvSpPr>
            <a:spLocks noGrp="1"/>
          </p:cNvSpPr>
          <p:nvPr>
            <p:ph type="title"/>
          </p:nvPr>
        </p:nvSpPr>
        <p:spPr/>
        <p:txBody>
          <a:bodyPr>
            <a:noAutofit/>
          </a:bodyPr>
          <a:lstStyle/>
          <a:p>
            <a:r>
              <a:rPr lang="en-GB" sz="4400" b="1" dirty="0"/>
              <a:t>Extra videos for inspiration for HOCKEY</a:t>
            </a:r>
            <a:endParaRPr lang="en-US" sz="4400" b="1" dirty="0"/>
          </a:p>
        </p:txBody>
      </p:sp>
      <p:sp>
        <p:nvSpPr>
          <p:cNvPr id="3" name="Content Placeholder 2">
            <a:extLst>
              <a:ext uri="{FF2B5EF4-FFF2-40B4-BE49-F238E27FC236}">
                <a16:creationId xmlns:a16="http://schemas.microsoft.com/office/drawing/2014/main" id="{471C1645-1F0F-554D-A585-19766F5A52D5}"/>
              </a:ext>
            </a:extLst>
          </p:cNvPr>
          <p:cNvSpPr>
            <a:spLocks noGrp="1"/>
          </p:cNvSpPr>
          <p:nvPr>
            <p:ph idx="1"/>
          </p:nvPr>
        </p:nvSpPr>
        <p:spPr/>
        <p:txBody>
          <a:bodyPr>
            <a:normAutofit fontScale="85000" lnSpcReduction="20000"/>
          </a:bodyPr>
          <a:lstStyle/>
          <a:p>
            <a:pPr marL="0" indent="0">
              <a:buNone/>
            </a:pPr>
            <a:r>
              <a:rPr lang="en-GB" dirty="0"/>
              <a:t>If you have created your own Hockey stick you could try following these videos for practice or just watch to help understand how we play the sport.</a:t>
            </a:r>
          </a:p>
          <a:p>
            <a:pPr marL="0" indent="0">
              <a:buNone/>
            </a:pPr>
            <a:endParaRPr lang="en-GB" dirty="0"/>
          </a:p>
          <a:p>
            <a:pPr marL="0" indent="0">
              <a:buNone/>
            </a:pPr>
            <a:r>
              <a:rPr lang="en-GB" b="0" i="0" u="none" strike="noStrike" dirty="0">
                <a:effectLst/>
              </a:rPr>
              <a:t>Hockey Core Skills: Grips - Double V Grip:</a:t>
            </a:r>
            <a:endParaRPr lang="en-GB" dirty="0"/>
          </a:p>
          <a:p>
            <a:pPr marL="0" indent="0">
              <a:buNone/>
            </a:pPr>
            <a:r>
              <a:rPr lang="en-GB" dirty="0">
                <a:hlinkClick r:id="rId2"/>
              </a:rPr>
              <a:t>https://www.youtube.com/watch?v=2GePCYSF6nY</a:t>
            </a:r>
            <a:endParaRPr lang="en-GB" dirty="0"/>
          </a:p>
          <a:p>
            <a:pPr marL="0" indent="0">
              <a:buNone/>
            </a:pPr>
            <a:endParaRPr lang="en-GB" dirty="0"/>
          </a:p>
          <a:p>
            <a:pPr marL="0" indent="0">
              <a:buNone/>
            </a:pPr>
            <a:r>
              <a:rPr lang="en-GB" b="0" i="0" u="none" strike="noStrike" dirty="0">
                <a:effectLst/>
              </a:rPr>
              <a:t>Hockey Core Skills: Passing Skills - </a:t>
            </a:r>
            <a:r>
              <a:rPr lang="en-GB" dirty="0"/>
              <a:t>Hit:</a:t>
            </a:r>
          </a:p>
          <a:p>
            <a:pPr marL="0" indent="0">
              <a:buNone/>
            </a:pPr>
            <a:r>
              <a:rPr lang="en-GB" dirty="0">
                <a:hlinkClick r:id="rId3"/>
              </a:rPr>
              <a:t>https://www.youtube.com/watch?v=93xlxmH3_3U</a:t>
            </a:r>
            <a:endParaRPr lang="en-GB" dirty="0"/>
          </a:p>
          <a:p>
            <a:pPr marL="0" indent="0">
              <a:buNone/>
            </a:pPr>
            <a:endParaRPr lang="en-GB" dirty="0"/>
          </a:p>
          <a:p>
            <a:pPr marL="0" indent="0">
              <a:buNone/>
            </a:pPr>
            <a:r>
              <a:rPr lang="en-GB" b="0" i="0" u="none" strike="noStrike" dirty="0">
                <a:effectLst/>
              </a:rPr>
              <a:t>Hockey Core Skills: Passing Skills - Forehand Sweep:</a:t>
            </a:r>
            <a:endParaRPr lang="en-GB" dirty="0"/>
          </a:p>
          <a:p>
            <a:pPr marL="0" indent="0">
              <a:buNone/>
            </a:pPr>
            <a:r>
              <a:rPr lang="en-GB" dirty="0">
                <a:hlinkClick r:id="rId4"/>
              </a:rPr>
              <a:t>https://www.youtube.com/watch?v=hD49MCZAcV0</a:t>
            </a: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US" dirty="0"/>
          </a:p>
        </p:txBody>
      </p:sp>
    </p:spTree>
    <p:extLst>
      <p:ext uri="{BB962C8B-B14F-4D97-AF65-F5344CB8AC3E}">
        <p14:creationId xmlns:p14="http://schemas.microsoft.com/office/powerpoint/2010/main" val="1593772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106FD-E54C-3C4F-8549-156F380E05E6}"/>
              </a:ext>
            </a:extLst>
          </p:cNvPr>
          <p:cNvSpPr>
            <a:spLocks noGrp="1"/>
          </p:cNvSpPr>
          <p:nvPr>
            <p:ph type="title"/>
          </p:nvPr>
        </p:nvSpPr>
        <p:spPr/>
        <p:txBody>
          <a:bodyPr/>
          <a:lstStyle/>
          <a:p>
            <a:r>
              <a:rPr lang="en-GB" b="1" dirty="0"/>
              <a:t>Warm-up: Cosmic Yoga </a:t>
            </a:r>
            <a:endParaRPr lang="en-US" b="1" dirty="0"/>
          </a:p>
        </p:txBody>
      </p:sp>
      <p:sp>
        <p:nvSpPr>
          <p:cNvPr id="3" name="Content Placeholder 2">
            <a:extLst>
              <a:ext uri="{FF2B5EF4-FFF2-40B4-BE49-F238E27FC236}">
                <a16:creationId xmlns:a16="http://schemas.microsoft.com/office/drawing/2014/main" id="{65763EF4-62C6-CC40-B351-037BBC4395DF}"/>
              </a:ext>
            </a:extLst>
          </p:cNvPr>
          <p:cNvSpPr>
            <a:spLocks noGrp="1"/>
          </p:cNvSpPr>
          <p:nvPr>
            <p:ph idx="1"/>
          </p:nvPr>
        </p:nvSpPr>
        <p:spPr/>
        <p:txBody>
          <a:bodyPr>
            <a:normAutofit lnSpcReduction="10000"/>
          </a:bodyPr>
          <a:lstStyle/>
          <a:p>
            <a:pPr marL="0" indent="0" algn="just">
              <a:buNone/>
            </a:pPr>
            <a:r>
              <a:rPr lang="en-GB" dirty="0"/>
              <a:t>It’s always important to stretch and warm up before doing any sport to get us ready for our activities.</a:t>
            </a:r>
          </a:p>
          <a:p>
            <a:pPr marL="0" indent="0" algn="just">
              <a:buNone/>
            </a:pPr>
            <a:endParaRPr lang="en-GB" dirty="0"/>
          </a:p>
          <a:p>
            <a:pPr marL="0" indent="0" algn="just">
              <a:buNone/>
            </a:pPr>
            <a:r>
              <a:rPr lang="en-GB" dirty="0"/>
              <a:t>This weeks cosmic yoga warm-up is a special yoga adventure inspired by the Sonic the Hedgehog movie. Step into Sonic’s sneakers and find out how it feels to be the coolest hedgehog in the universe. </a:t>
            </a:r>
          </a:p>
          <a:p>
            <a:pPr marL="0" indent="0" algn="just">
              <a:buNone/>
            </a:pPr>
            <a:endParaRPr lang="en-GB" dirty="0"/>
          </a:p>
          <a:p>
            <a:pPr marL="0" indent="0" algn="just">
              <a:buNone/>
            </a:pPr>
            <a:r>
              <a:rPr lang="en-GB" dirty="0">
                <a:hlinkClick r:id="rId2"/>
              </a:rPr>
              <a:t>https://www.youtube.com/watch?v=</a:t>
            </a:r>
            <a:r>
              <a:rPr lang="en-GB" dirty="0" err="1">
                <a:hlinkClick r:id="rId2"/>
              </a:rPr>
              <a:t>QM8NjfCfOg0</a:t>
            </a:r>
            <a:r>
              <a:rPr lang="en-GB" dirty="0">
                <a:hlinkClick r:id="rId2"/>
              </a:rPr>
              <a:t>&amp;list=PL8snGkhBF7nhEquR7wXbzIXjFrlXsze_H&amp;index=16</a:t>
            </a:r>
            <a:endParaRPr lang="en-GB" dirty="0"/>
          </a:p>
          <a:p>
            <a:pPr marL="0" indent="0" algn="just">
              <a:buNone/>
            </a:pPr>
            <a:endParaRPr lang="en-GB" dirty="0"/>
          </a:p>
          <a:p>
            <a:pPr marL="0" indent="0" algn="just">
              <a:buNone/>
            </a:pPr>
            <a:endParaRPr lang="en-US" dirty="0"/>
          </a:p>
        </p:txBody>
      </p:sp>
      <p:pic>
        <p:nvPicPr>
          <p:cNvPr id="4" name="Picture 4">
            <a:extLst>
              <a:ext uri="{FF2B5EF4-FFF2-40B4-BE49-F238E27FC236}">
                <a16:creationId xmlns:a16="http://schemas.microsoft.com/office/drawing/2014/main" id="{FF471C5C-227A-EA4A-B3CC-ABFE81FA3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300" y="361157"/>
            <a:ext cx="3810000" cy="1397000"/>
          </a:xfrm>
          <a:prstGeom prst="rect">
            <a:avLst/>
          </a:prstGeom>
        </p:spPr>
      </p:pic>
      <p:pic>
        <p:nvPicPr>
          <p:cNvPr id="11" name="Picture 11">
            <a:extLst>
              <a:ext uri="{FF2B5EF4-FFF2-40B4-BE49-F238E27FC236}">
                <a16:creationId xmlns:a16="http://schemas.microsoft.com/office/drawing/2014/main" id="{A28DC30D-6230-1144-9357-262A1DD19F9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55476">
            <a:off x="10207694" y="857920"/>
            <a:ext cx="1728611" cy="9723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119938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FEEDF-F22A-B34B-A288-4400065C151E}"/>
              </a:ext>
            </a:extLst>
          </p:cNvPr>
          <p:cNvSpPr>
            <a:spLocks noGrp="1"/>
          </p:cNvSpPr>
          <p:nvPr>
            <p:ph type="title"/>
          </p:nvPr>
        </p:nvSpPr>
        <p:spPr>
          <a:xfrm>
            <a:off x="838200" y="412750"/>
            <a:ext cx="10137794" cy="1277938"/>
          </a:xfrm>
        </p:spPr>
        <p:txBody>
          <a:bodyPr/>
          <a:lstStyle/>
          <a:p>
            <a:r>
              <a:rPr lang="en-GB" b="1" dirty="0"/>
              <a:t>This Weeks Activities</a:t>
            </a:r>
            <a:endParaRPr lang="en-US" b="1" dirty="0"/>
          </a:p>
        </p:txBody>
      </p:sp>
      <p:sp>
        <p:nvSpPr>
          <p:cNvPr id="3" name="Content Placeholder 2">
            <a:extLst>
              <a:ext uri="{FF2B5EF4-FFF2-40B4-BE49-F238E27FC236}">
                <a16:creationId xmlns:a16="http://schemas.microsoft.com/office/drawing/2014/main" id="{D21BBA1E-842F-A747-8CCE-C7378739256B}"/>
              </a:ext>
            </a:extLst>
          </p:cNvPr>
          <p:cNvSpPr>
            <a:spLocks noGrp="1"/>
          </p:cNvSpPr>
          <p:nvPr>
            <p:ph idx="1"/>
          </p:nvPr>
        </p:nvSpPr>
        <p:spPr>
          <a:xfrm>
            <a:off x="838199" y="1825625"/>
            <a:ext cx="6876495" cy="4351338"/>
          </a:xfrm>
        </p:spPr>
        <p:txBody>
          <a:bodyPr>
            <a:normAutofit lnSpcReduction="10000"/>
          </a:bodyPr>
          <a:lstStyle/>
          <a:p>
            <a:pPr marL="0" indent="0" algn="just">
              <a:buNone/>
            </a:pPr>
            <a:r>
              <a:rPr lang="en-GB" dirty="0"/>
              <a:t>This week one of our focuses is going to be on strength and balance through gymnastics. We will also focus on hand-eye coordination and reactions. Core strength and good balance are essential in any young child’s life and are required in the basic movements and activities they will do daily. Hand-eye coordination and reactions are just as important in daily life but apply to this half-terms sporting focus of Hockey, but are even more essential in our upcoming next half-term sports of Badminton and Tennis.</a:t>
            </a:r>
          </a:p>
        </p:txBody>
      </p:sp>
      <p:grpSp>
        <p:nvGrpSpPr>
          <p:cNvPr id="13" name="Group 12">
            <a:extLst>
              <a:ext uri="{FF2B5EF4-FFF2-40B4-BE49-F238E27FC236}">
                <a16:creationId xmlns:a16="http://schemas.microsoft.com/office/drawing/2014/main" id="{A7D8A546-2FC7-0141-9FDE-2976EFFAE8D8}"/>
              </a:ext>
            </a:extLst>
          </p:cNvPr>
          <p:cNvGrpSpPr/>
          <p:nvPr/>
        </p:nvGrpSpPr>
        <p:grpSpPr>
          <a:xfrm>
            <a:off x="8039539" y="781235"/>
            <a:ext cx="2687336" cy="5523538"/>
            <a:chOff x="9284244" y="-480002"/>
            <a:chExt cx="2816430" cy="5596082"/>
          </a:xfrm>
        </p:grpSpPr>
        <p:pic>
          <p:nvPicPr>
            <p:cNvPr id="6" name="Picture 6">
              <a:extLst>
                <a:ext uri="{FF2B5EF4-FFF2-40B4-BE49-F238E27FC236}">
                  <a16:creationId xmlns:a16="http://schemas.microsoft.com/office/drawing/2014/main" id="{FDE17406-2AFA-5343-84EB-BF88AB3A1C9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8804"/>
            <a:stretch/>
          </p:blipFill>
          <p:spPr>
            <a:xfrm>
              <a:off x="9287120" y="3242840"/>
              <a:ext cx="2813554" cy="1873240"/>
            </a:xfrm>
            <a:prstGeom prst="rect">
              <a:avLst/>
            </a:prstGeom>
            <a:ln>
              <a:solidFill>
                <a:schemeClr val="tx1"/>
              </a:solidFill>
            </a:ln>
          </p:spPr>
        </p:pic>
        <p:grpSp>
          <p:nvGrpSpPr>
            <p:cNvPr id="8" name="Group 7">
              <a:extLst>
                <a:ext uri="{FF2B5EF4-FFF2-40B4-BE49-F238E27FC236}">
                  <a16:creationId xmlns:a16="http://schemas.microsoft.com/office/drawing/2014/main" id="{AB16BE56-8F10-564B-AA81-CE9B1BA706E7}"/>
                </a:ext>
              </a:extLst>
            </p:cNvPr>
            <p:cNvGrpSpPr/>
            <p:nvPr/>
          </p:nvGrpSpPr>
          <p:grpSpPr>
            <a:xfrm>
              <a:off x="9284244" y="-480002"/>
              <a:ext cx="2816430" cy="3722842"/>
              <a:chOff x="9284244" y="-480002"/>
              <a:chExt cx="2816430" cy="3722842"/>
            </a:xfrm>
          </p:grpSpPr>
          <p:pic>
            <p:nvPicPr>
              <p:cNvPr id="4" name="Picture 4">
                <a:extLst>
                  <a:ext uri="{FF2B5EF4-FFF2-40B4-BE49-F238E27FC236}">
                    <a16:creationId xmlns:a16="http://schemas.microsoft.com/office/drawing/2014/main" id="{0410CB0B-8670-734A-A982-8937E0AD646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84244" y="-480002"/>
                <a:ext cx="2816430" cy="1872294"/>
              </a:xfrm>
              <a:prstGeom prst="rect">
                <a:avLst/>
              </a:prstGeom>
              <a:ln>
                <a:solidFill>
                  <a:schemeClr val="tx1"/>
                </a:solidFill>
              </a:ln>
            </p:spPr>
          </p:pic>
          <p:pic>
            <p:nvPicPr>
              <p:cNvPr id="5" name="Picture 5">
                <a:extLst>
                  <a:ext uri="{FF2B5EF4-FFF2-40B4-BE49-F238E27FC236}">
                    <a16:creationId xmlns:a16="http://schemas.microsoft.com/office/drawing/2014/main" id="{A65B45B0-1566-EB4A-966E-B43D3B288F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84244" y="1369600"/>
                <a:ext cx="2816430" cy="1873240"/>
              </a:xfrm>
              <a:prstGeom prst="rect">
                <a:avLst/>
              </a:prstGeom>
              <a:ln>
                <a:solidFill>
                  <a:schemeClr val="tx1"/>
                </a:solidFill>
              </a:ln>
            </p:spPr>
          </p:pic>
        </p:grpSp>
      </p:grpSp>
    </p:spTree>
    <p:extLst>
      <p:ext uri="{BB962C8B-B14F-4D97-AF65-F5344CB8AC3E}">
        <p14:creationId xmlns:p14="http://schemas.microsoft.com/office/powerpoint/2010/main" val="2710557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30">
            <a:extLst>
              <a:ext uri="{FF2B5EF4-FFF2-40B4-BE49-F238E27FC236}">
                <a16:creationId xmlns:a16="http://schemas.microsoft.com/office/drawing/2014/main" id="{04D65EFB-5E87-4639-A481-956B52E9D2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32">
            <a:extLst>
              <a:ext uri="{FF2B5EF4-FFF2-40B4-BE49-F238E27FC236}">
                <a16:creationId xmlns:a16="http://schemas.microsoft.com/office/drawing/2014/main" id="{2A3781C0-206F-4038-93FF-4CDA80B1D9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blipFill>
            <a:blip r:embed="rId2"/>
            <a:stretch>
              <a:fillRect r="-100000"/>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C5D03-061C-0C4E-82FD-498682C4716E}"/>
              </a:ext>
            </a:extLst>
          </p:cNvPr>
          <p:cNvSpPr>
            <a:spLocks noGrp="1"/>
          </p:cNvSpPr>
          <p:nvPr>
            <p:ph type="title"/>
          </p:nvPr>
        </p:nvSpPr>
        <p:spPr>
          <a:xfrm>
            <a:off x="838201" y="365125"/>
            <a:ext cx="4827104" cy="1325563"/>
          </a:xfrm>
        </p:spPr>
        <p:txBody>
          <a:bodyPr>
            <a:normAutofit/>
          </a:bodyPr>
          <a:lstStyle/>
          <a:p>
            <a:r>
              <a:rPr lang="en-GB" sz="4200" b="1">
                <a:gradFill flip="none" rotWithShape="1">
                  <a:gsLst>
                    <a:gs pos="28000">
                      <a:srgbClr val="EDEDED"/>
                    </a:gs>
                    <a:gs pos="0">
                      <a:srgbClr val="BFBFBF"/>
                    </a:gs>
                    <a:gs pos="100000">
                      <a:srgbClr val="FFFFFF"/>
                    </a:gs>
                  </a:gsLst>
                  <a:lin ang="4800000" scaled="0"/>
                  <a:tileRect/>
                </a:gradFill>
              </a:rPr>
              <a:t>Activity 1: Rock &amp; Roll Gymnastics </a:t>
            </a:r>
            <a:endParaRPr lang="en-US" sz="4200" b="1">
              <a:gradFill flip="none" rotWithShape="1">
                <a:gsLst>
                  <a:gs pos="28000">
                    <a:srgbClr val="EDEDED"/>
                  </a:gs>
                  <a:gs pos="0">
                    <a:srgbClr val="BFBFBF"/>
                  </a:gs>
                  <a:gs pos="100000">
                    <a:srgbClr val="FFFFFF"/>
                  </a:gs>
                </a:gsLst>
                <a:lin ang="4800000" scaled="0"/>
                <a:tileRect/>
              </a:gradFill>
            </a:endParaRPr>
          </a:p>
        </p:txBody>
      </p:sp>
      <p:sp>
        <p:nvSpPr>
          <p:cNvPr id="4" name="Content Placeholder 2">
            <a:extLst>
              <a:ext uri="{FF2B5EF4-FFF2-40B4-BE49-F238E27FC236}">
                <a16:creationId xmlns:a16="http://schemas.microsoft.com/office/drawing/2014/main" id="{CB09CAED-4A20-D243-9000-BD5302F09651}"/>
              </a:ext>
            </a:extLst>
          </p:cNvPr>
          <p:cNvSpPr>
            <a:spLocks noGrp="1"/>
          </p:cNvSpPr>
          <p:nvPr>
            <p:ph idx="1"/>
          </p:nvPr>
        </p:nvSpPr>
        <p:spPr>
          <a:xfrm>
            <a:off x="417250" y="1825625"/>
            <a:ext cx="5248055"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gradFill>
                  <a:gsLst>
                    <a:gs pos="34000">
                      <a:srgbClr val="EDEDED"/>
                    </a:gs>
                    <a:gs pos="0">
                      <a:srgbClr val="BFBFBF"/>
                    </a:gs>
                    <a:gs pos="100000">
                      <a:srgbClr val="FFFFFF"/>
                    </a:gs>
                  </a:gsLst>
                  <a:lin ang="4800000" scaled="0"/>
                </a:gradFill>
              </a:rPr>
              <a:t>Our next activity will work on some gymnastic moves to help increase strength and balance. The video link below shows you how to play and what we are going to practice. </a:t>
            </a:r>
          </a:p>
          <a:p>
            <a:pPr marL="0" indent="0">
              <a:buNone/>
            </a:pPr>
            <a:endParaRPr lang="en-GB" sz="1600" dirty="0">
              <a:gradFill>
                <a:gsLst>
                  <a:gs pos="34000">
                    <a:srgbClr val="EDEDED"/>
                  </a:gs>
                  <a:gs pos="0">
                    <a:srgbClr val="BFBFBF"/>
                  </a:gs>
                  <a:gs pos="100000">
                    <a:srgbClr val="FFFFFF"/>
                  </a:gs>
                </a:gsLst>
                <a:lin ang="4800000" scaled="0"/>
              </a:gradFill>
            </a:endParaRPr>
          </a:p>
          <a:p>
            <a:pPr marL="0" indent="0">
              <a:buNone/>
            </a:pPr>
            <a:r>
              <a:rPr lang="en-GB" sz="1600" dirty="0">
                <a:gradFill>
                  <a:gsLst>
                    <a:gs pos="34000">
                      <a:srgbClr val="EDEDED"/>
                    </a:gs>
                    <a:gs pos="0">
                      <a:srgbClr val="BFBFBF"/>
                    </a:gs>
                    <a:gs pos="100000">
                      <a:srgbClr val="FFFFFF"/>
                    </a:gs>
                  </a:gsLst>
                  <a:lin ang="4800000" scaled="0"/>
                </a:gradFill>
                <a:hlinkClick r:id="rId3"/>
              </a:rPr>
              <a:t>https://www.youtube.com/watch?v=DcGFteFryoA</a:t>
            </a:r>
            <a:endParaRPr lang="en-GB" sz="1600" dirty="0">
              <a:gradFill>
                <a:gsLst>
                  <a:gs pos="34000">
                    <a:srgbClr val="EDEDED"/>
                  </a:gs>
                  <a:gs pos="0">
                    <a:srgbClr val="BFBFBF"/>
                  </a:gs>
                  <a:gs pos="100000">
                    <a:srgbClr val="FFFFFF"/>
                  </a:gs>
                </a:gsLst>
                <a:lin ang="4800000" scaled="0"/>
              </a:gradFill>
            </a:endParaRPr>
          </a:p>
          <a:p>
            <a:pPr marL="0" indent="0">
              <a:buNone/>
            </a:pPr>
            <a:r>
              <a:rPr lang="en-GB" sz="1600" dirty="0">
                <a:gradFill>
                  <a:gsLst>
                    <a:gs pos="34000">
                      <a:srgbClr val="EDEDED"/>
                    </a:gs>
                    <a:gs pos="0">
                      <a:srgbClr val="BFBFBF"/>
                    </a:gs>
                    <a:gs pos="100000">
                      <a:srgbClr val="FFFFFF"/>
                    </a:gs>
                  </a:gsLst>
                  <a:lin ang="4800000" scaled="0"/>
                </a:gradFill>
              </a:rPr>
              <a:t>Courtesy of Yorkshire Sport Foundation</a:t>
            </a:r>
          </a:p>
          <a:p>
            <a:pPr marL="0" indent="0">
              <a:buNone/>
            </a:pPr>
            <a:endParaRPr lang="en-GB" sz="1600" dirty="0">
              <a:gradFill>
                <a:gsLst>
                  <a:gs pos="34000">
                    <a:srgbClr val="EDEDED"/>
                  </a:gs>
                  <a:gs pos="0">
                    <a:srgbClr val="BFBFBF"/>
                  </a:gs>
                  <a:gs pos="100000">
                    <a:srgbClr val="FFFFFF"/>
                  </a:gs>
                </a:gsLst>
                <a:lin ang="4800000" scaled="0"/>
              </a:gradFill>
            </a:endParaRPr>
          </a:p>
          <a:p>
            <a:pPr marL="0" indent="0">
              <a:buNone/>
            </a:pPr>
            <a:r>
              <a:rPr lang="en-GB" sz="1600" dirty="0">
                <a:gradFill>
                  <a:gsLst>
                    <a:gs pos="34000">
                      <a:srgbClr val="EDEDED"/>
                    </a:gs>
                    <a:gs pos="0">
                      <a:srgbClr val="BFBFBF"/>
                    </a:gs>
                    <a:gs pos="100000">
                      <a:srgbClr val="FFFFFF"/>
                    </a:gs>
                  </a:gsLst>
                  <a:lin ang="4800000" scaled="0"/>
                </a:gradFill>
              </a:rPr>
              <a:t>Do the following to earn those medals;</a:t>
            </a:r>
          </a:p>
          <a:p>
            <a:pPr marL="0" indent="0">
              <a:buNone/>
            </a:pPr>
            <a:r>
              <a:rPr lang="en-GB" sz="1600" dirty="0">
                <a:gradFill>
                  <a:gsLst>
                    <a:gs pos="34000">
                      <a:srgbClr val="EDEDED"/>
                    </a:gs>
                    <a:gs pos="0">
                      <a:srgbClr val="BFBFBF"/>
                    </a:gs>
                    <a:gs pos="100000">
                      <a:srgbClr val="FFFFFF"/>
                    </a:gs>
                  </a:gsLst>
                  <a:lin ang="4800000" scaled="0"/>
                </a:gradFill>
              </a:rPr>
              <a:t>Gold: Rock back and forward to stand on one leg 5 times in a row.</a:t>
            </a:r>
          </a:p>
          <a:p>
            <a:pPr marL="0" indent="0">
              <a:buNone/>
            </a:pPr>
            <a:r>
              <a:rPr lang="en-GB" sz="1600" dirty="0">
                <a:gradFill>
                  <a:gsLst>
                    <a:gs pos="34000">
                      <a:srgbClr val="EDEDED"/>
                    </a:gs>
                    <a:gs pos="0">
                      <a:srgbClr val="BFBFBF"/>
                    </a:gs>
                    <a:gs pos="100000">
                      <a:srgbClr val="FFFFFF"/>
                    </a:gs>
                  </a:gsLst>
                  <a:lin ang="4800000" scaled="0"/>
                </a:gradFill>
              </a:rPr>
              <a:t>Silver: Rock back and forward to stand on two legs 10 times in a row.</a:t>
            </a:r>
          </a:p>
          <a:p>
            <a:pPr marL="0" indent="0">
              <a:buNone/>
            </a:pPr>
            <a:r>
              <a:rPr lang="en-GB" sz="1600" dirty="0">
                <a:gradFill>
                  <a:gsLst>
                    <a:gs pos="34000">
                      <a:srgbClr val="EDEDED"/>
                    </a:gs>
                    <a:gs pos="0">
                      <a:srgbClr val="BFBFBF"/>
                    </a:gs>
                    <a:gs pos="100000">
                      <a:srgbClr val="FFFFFF"/>
                    </a:gs>
                  </a:gsLst>
                  <a:lin ang="4800000" scaled="0"/>
                </a:gradFill>
              </a:rPr>
              <a:t>Bronze: Rock back and forward to sit up 10 times in a row. </a:t>
            </a:r>
          </a:p>
          <a:p>
            <a:pPr marL="0" indent="0">
              <a:buNone/>
            </a:pPr>
            <a:endParaRPr lang="en-GB" sz="1600" dirty="0">
              <a:gradFill>
                <a:gsLst>
                  <a:gs pos="34000">
                    <a:srgbClr val="EDEDED"/>
                  </a:gs>
                  <a:gs pos="0">
                    <a:srgbClr val="BFBFBF"/>
                  </a:gs>
                  <a:gs pos="100000">
                    <a:srgbClr val="FFFFFF"/>
                  </a:gs>
                </a:gsLst>
                <a:lin ang="4800000" scaled="0"/>
              </a:gradFill>
            </a:endParaRPr>
          </a:p>
          <a:p>
            <a:pPr marL="0" indent="0">
              <a:buNone/>
            </a:pPr>
            <a:r>
              <a:rPr lang="en-GB" sz="1600" dirty="0">
                <a:gradFill>
                  <a:gsLst>
                    <a:gs pos="34000">
                      <a:srgbClr val="EDEDED"/>
                    </a:gs>
                    <a:gs pos="0">
                      <a:srgbClr val="BFBFBF"/>
                    </a:gs>
                    <a:gs pos="100000">
                      <a:srgbClr val="FFFFFF"/>
                    </a:gs>
                  </a:gsLst>
                  <a:lin ang="4800000" scaled="0"/>
                </a:gradFill>
              </a:rPr>
              <a:t>Submit your high score for keep ups and rallies to class dojo! </a:t>
            </a:r>
          </a:p>
        </p:txBody>
      </p:sp>
      <p:pic>
        <p:nvPicPr>
          <p:cNvPr id="5" name="Picture 5">
            <a:extLst>
              <a:ext uri="{FF2B5EF4-FFF2-40B4-BE49-F238E27FC236}">
                <a16:creationId xmlns:a16="http://schemas.microsoft.com/office/drawing/2014/main" id="{D661732E-4B0C-4812-A4EC-F2A2FC9820C4}"/>
              </a:ext>
            </a:extLst>
          </p:cNvPr>
          <p:cNvPicPr>
            <a:picLocks noChangeAspect="1"/>
          </p:cNvPicPr>
          <p:nvPr/>
        </p:nvPicPr>
        <p:blipFill rotWithShape="1">
          <a:blip r:embed="rId4">
            <a:extLst>
              <a:ext uri="{28A0092B-C50C-407E-A947-70E740481C1C}">
                <a14:useLocalDpi xmlns:a14="http://schemas.microsoft.com/office/drawing/2010/main" val="0"/>
              </a:ext>
            </a:extLst>
          </a:blip>
          <a:srcRect t="1543" r="1298"/>
          <a:stretch/>
        </p:blipFill>
        <p:spPr>
          <a:xfrm>
            <a:off x="6092473" y="-1"/>
            <a:ext cx="6096000" cy="6857999"/>
          </a:xfrm>
          <a:prstGeom prst="rect">
            <a:avLst/>
          </a:prstGeom>
        </p:spPr>
      </p:pic>
    </p:spTree>
    <p:extLst>
      <p:ext uri="{BB962C8B-B14F-4D97-AF65-F5344CB8AC3E}">
        <p14:creationId xmlns:p14="http://schemas.microsoft.com/office/powerpoint/2010/main" val="1141503424"/>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4D65EFB-5E87-4639-A481-956B52E9D2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A3781C0-206F-4038-93FF-4CDA80B1D9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blipFill>
            <a:blip r:embed="rId2"/>
            <a:stretch>
              <a:fillRect r="-100000"/>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C5D03-061C-0C4E-82FD-498682C4716E}"/>
              </a:ext>
            </a:extLst>
          </p:cNvPr>
          <p:cNvSpPr>
            <a:spLocks noGrp="1"/>
          </p:cNvSpPr>
          <p:nvPr>
            <p:ph type="title"/>
          </p:nvPr>
        </p:nvSpPr>
        <p:spPr>
          <a:xfrm>
            <a:off x="632629" y="0"/>
            <a:ext cx="5456094" cy="1498289"/>
          </a:xfrm>
        </p:spPr>
        <p:txBody>
          <a:bodyPr>
            <a:normAutofit/>
          </a:bodyPr>
          <a:lstStyle/>
          <a:p>
            <a:r>
              <a:rPr lang="en-GB" sz="4200" b="1" dirty="0">
                <a:gradFill flip="none" rotWithShape="1">
                  <a:gsLst>
                    <a:gs pos="28000">
                      <a:srgbClr val="EDEDED"/>
                    </a:gs>
                    <a:gs pos="0">
                      <a:srgbClr val="BFBFBF"/>
                    </a:gs>
                    <a:gs pos="100000">
                      <a:srgbClr val="FFFFFF"/>
                    </a:gs>
                  </a:gsLst>
                  <a:lin ang="4800000" scaled="0"/>
                  <a:tileRect/>
                </a:gradFill>
              </a:rPr>
              <a:t>Activity 2: Balloon Blasting</a:t>
            </a:r>
            <a:endParaRPr lang="en-US" sz="4200" b="1" dirty="0">
              <a:gradFill flip="none" rotWithShape="1">
                <a:gsLst>
                  <a:gs pos="28000">
                    <a:srgbClr val="EDEDED"/>
                  </a:gs>
                  <a:gs pos="0">
                    <a:srgbClr val="BFBFBF"/>
                  </a:gs>
                  <a:gs pos="100000">
                    <a:srgbClr val="FFFFFF"/>
                  </a:gs>
                </a:gsLst>
                <a:lin ang="4800000" scaled="0"/>
                <a:tileRect/>
              </a:gradFill>
            </a:endParaRPr>
          </a:p>
        </p:txBody>
      </p:sp>
      <p:sp>
        <p:nvSpPr>
          <p:cNvPr id="3" name="Content Placeholder 2">
            <a:extLst>
              <a:ext uri="{FF2B5EF4-FFF2-40B4-BE49-F238E27FC236}">
                <a16:creationId xmlns:a16="http://schemas.microsoft.com/office/drawing/2014/main" id="{88D82269-C13C-B94B-8805-872B48B6DF49}"/>
              </a:ext>
            </a:extLst>
          </p:cNvPr>
          <p:cNvSpPr>
            <a:spLocks noGrp="1"/>
          </p:cNvSpPr>
          <p:nvPr>
            <p:ph idx="1"/>
          </p:nvPr>
        </p:nvSpPr>
        <p:spPr>
          <a:xfrm>
            <a:off x="490095" y="1520704"/>
            <a:ext cx="5598628" cy="5359711"/>
          </a:xfrm>
        </p:spPr>
        <p:txBody>
          <a:bodyPr>
            <a:normAutofit fontScale="92500" lnSpcReduction="20000"/>
          </a:bodyPr>
          <a:lstStyle/>
          <a:p>
            <a:pPr marL="0" indent="0" algn="just">
              <a:buNone/>
            </a:pPr>
            <a:r>
              <a:rPr lang="en-GB" sz="1600" dirty="0">
                <a:gradFill>
                  <a:gsLst>
                    <a:gs pos="34000">
                      <a:srgbClr val="EDEDED"/>
                    </a:gs>
                    <a:gs pos="0">
                      <a:srgbClr val="BFBFBF"/>
                    </a:gs>
                    <a:gs pos="100000">
                      <a:srgbClr val="FFFFFF"/>
                    </a:gs>
                  </a:gsLst>
                  <a:lin ang="4800000" scaled="0"/>
                </a:gradFill>
              </a:rPr>
              <a:t>Our next  activity will test our hand-eye coordination through striking the balloon to keep it up and return it to a partner. The video link below shows you how to play and what we are going to practice. </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hlinkClick r:id="rId3"/>
              </a:rPr>
              <a:t>https://www.youtube.com/watch?v=</a:t>
            </a:r>
            <a:r>
              <a:rPr lang="en-GB" sz="1600" dirty="0" err="1">
                <a:gradFill>
                  <a:gsLst>
                    <a:gs pos="34000">
                      <a:srgbClr val="EDEDED"/>
                    </a:gs>
                    <a:gs pos="0">
                      <a:srgbClr val="BFBFBF"/>
                    </a:gs>
                    <a:gs pos="100000">
                      <a:srgbClr val="FFFFFF"/>
                    </a:gs>
                  </a:gsLst>
                  <a:lin ang="4800000" scaled="0"/>
                </a:gradFill>
                <a:hlinkClick r:id="rId3"/>
              </a:rPr>
              <a:t>08AIvWfmJlo</a:t>
            </a: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Courtesy of Yorkshire Sport Foundation</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For our medal challenge can you try and keep the balloon up for a rally for as long as possible as many times as you can in 60 seconds. The second challenge is can you try and keep two balloons up on your own by hitting them upwards. Use both hands and count every time you hit the balloons try get as high a score as you can.</a:t>
            </a:r>
          </a:p>
          <a:p>
            <a:pPr marL="0" indent="0" algn="just">
              <a:buNone/>
            </a:pPr>
            <a:r>
              <a:rPr lang="en-GB" sz="1600" dirty="0">
                <a:gradFill>
                  <a:gsLst>
                    <a:gs pos="34000">
                      <a:srgbClr val="EDEDED"/>
                    </a:gs>
                    <a:gs pos="0">
                      <a:srgbClr val="BFBFBF"/>
                    </a:gs>
                    <a:gs pos="100000">
                      <a:srgbClr val="FFFFFF"/>
                    </a:gs>
                  </a:gsLst>
                  <a:lin ang="4800000" scaled="0"/>
                </a:gradFill>
              </a:rPr>
              <a:t>Gold: Get a rally of 60 seconds and keep two balloons up on your own for 30 hits.</a:t>
            </a:r>
          </a:p>
          <a:p>
            <a:pPr marL="0" indent="0" algn="just">
              <a:buNone/>
            </a:pPr>
            <a:r>
              <a:rPr lang="en-GB" sz="1600" dirty="0">
                <a:gradFill>
                  <a:gsLst>
                    <a:gs pos="34000">
                      <a:srgbClr val="EDEDED"/>
                    </a:gs>
                    <a:gs pos="0">
                      <a:srgbClr val="BFBFBF"/>
                    </a:gs>
                    <a:gs pos="100000">
                      <a:srgbClr val="FFFFFF"/>
                    </a:gs>
                  </a:gsLst>
                  <a:lin ang="4800000" scaled="0"/>
                </a:gradFill>
              </a:rPr>
              <a:t>Silver: Get a rally of 40 seconds and keep two balloons up on your own for 20 hits.</a:t>
            </a:r>
          </a:p>
          <a:p>
            <a:pPr marL="0" indent="0" algn="just">
              <a:buNone/>
            </a:pPr>
            <a:r>
              <a:rPr lang="en-GB" sz="1600" dirty="0">
                <a:gradFill>
                  <a:gsLst>
                    <a:gs pos="34000">
                      <a:srgbClr val="EDEDED"/>
                    </a:gs>
                    <a:gs pos="0">
                      <a:srgbClr val="BFBFBF"/>
                    </a:gs>
                    <a:gs pos="100000">
                      <a:srgbClr val="FFFFFF"/>
                    </a:gs>
                  </a:gsLst>
                  <a:lin ang="4800000" scaled="0"/>
                </a:gradFill>
              </a:rPr>
              <a:t>Bronze: Get a rally of 20 seconds and keep two balloons up on your own for 10 hits. </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If you are finding keeping two balloons up on your own difficult try with one then build up to two!</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Submit your high score for keep ups and rallies to class dojo! </a:t>
            </a:r>
          </a:p>
        </p:txBody>
      </p:sp>
      <p:pic>
        <p:nvPicPr>
          <p:cNvPr id="4" name="Picture 5">
            <a:extLst>
              <a:ext uri="{FF2B5EF4-FFF2-40B4-BE49-F238E27FC236}">
                <a16:creationId xmlns:a16="http://schemas.microsoft.com/office/drawing/2014/main" id="{6ADEECF3-78AB-3D41-94E3-81B455F55D52}"/>
              </a:ext>
            </a:extLst>
          </p:cNvPr>
          <p:cNvPicPr>
            <a:picLocks noChangeAspect="1"/>
          </p:cNvPicPr>
          <p:nvPr/>
        </p:nvPicPr>
        <p:blipFill rotWithShape="1">
          <a:blip r:embed="rId4">
            <a:extLst>
              <a:ext uri="{28A0092B-C50C-407E-A947-70E740481C1C}">
                <a14:useLocalDpi xmlns:a14="http://schemas.microsoft.com/office/drawing/2010/main" val="0"/>
              </a:ext>
            </a:extLst>
          </a:blip>
          <a:srcRect t="1543" r="1298"/>
          <a:stretch/>
        </p:blipFill>
        <p:spPr>
          <a:xfrm>
            <a:off x="6092362" y="0"/>
            <a:ext cx="6095999" cy="6858000"/>
          </a:xfrm>
          <a:prstGeom prst="rect">
            <a:avLst/>
          </a:prstGeom>
        </p:spPr>
      </p:pic>
    </p:spTree>
    <p:extLst>
      <p:ext uri="{BB962C8B-B14F-4D97-AF65-F5344CB8AC3E}">
        <p14:creationId xmlns:p14="http://schemas.microsoft.com/office/powerpoint/2010/main" val="1962615455"/>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A079BE1-ED93-4445-AD4A-0D67109702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1998"/>
          </a:xfrm>
          <a:prstGeom prst="rect">
            <a:avLst/>
          </a:prstGeom>
          <a:solidFill>
            <a:schemeClr val="bg1">
              <a:alpha val="1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3F6C79BF-A4E0-4CC8-952B-C736485CAFF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7"/>
            <a:ext cx="12192000" cy="2285999"/>
          </a:xfrm>
          <a:prstGeom prst="rect">
            <a:avLst/>
          </a:prstGeom>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C5D03-061C-0C4E-82FD-498682C4716E}"/>
              </a:ext>
            </a:extLst>
          </p:cNvPr>
          <p:cNvSpPr>
            <a:spLocks noGrp="1"/>
          </p:cNvSpPr>
          <p:nvPr>
            <p:ph type="title"/>
          </p:nvPr>
        </p:nvSpPr>
        <p:spPr>
          <a:xfrm>
            <a:off x="643467" y="4824690"/>
            <a:ext cx="4010828" cy="1502540"/>
          </a:xfrm>
        </p:spPr>
        <p:txBody>
          <a:bodyPr anchor="ctr">
            <a:normAutofit/>
          </a:bodyPr>
          <a:lstStyle/>
          <a:p>
            <a:pPr algn="r"/>
            <a:r>
              <a:rPr lang="en-GB" sz="3000" b="1" dirty="0">
                <a:solidFill>
                  <a:schemeClr val="tx1"/>
                </a:solidFill>
              </a:rPr>
              <a:t>Activity 3: 60 second skill challenge *bonus*</a:t>
            </a:r>
            <a:endParaRPr lang="en-US" sz="3000" b="1" dirty="0">
              <a:solidFill>
                <a:schemeClr val="tx1"/>
              </a:solidFill>
            </a:endParaRPr>
          </a:p>
        </p:txBody>
      </p:sp>
      <p:sp>
        <p:nvSpPr>
          <p:cNvPr id="3" name="Content Placeholder 2">
            <a:extLst>
              <a:ext uri="{FF2B5EF4-FFF2-40B4-BE49-F238E27FC236}">
                <a16:creationId xmlns:a16="http://schemas.microsoft.com/office/drawing/2014/main" id="{88D82269-C13C-B94B-8805-872B48B6DF49}"/>
              </a:ext>
            </a:extLst>
          </p:cNvPr>
          <p:cNvSpPr>
            <a:spLocks noGrp="1"/>
          </p:cNvSpPr>
          <p:nvPr>
            <p:ph idx="1"/>
          </p:nvPr>
        </p:nvSpPr>
        <p:spPr>
          <a:xfrm>
            <a:off x="4976029" y="4863208"/>
            <a:ext cx="6894237" cy="1425504"/>
          </a:xfrm>
        </p:spPr>
        <p:txBody>
          <a:bodyPr anchor="ctr">
            <a:normAutofit/>
          </a:bodyPr>
          <a:lstStyle/>
          <a:p>
            <a:pPr marL="0" indent="0" algn="just">
              <a:buNone/>
            </a:pPr>
            <a:r>
              <a:rPr lang="en-GB" sz="1600" dirty="0">
                <a:gradFill>
                  <a:gsLst>
                    <a:gs pos="34000">
                      <a:schemeClr val="tx1">
                        <a:lumMod val="93000"/>
                      </a:schemeClr>
                    </a:gs>
                    <a:gs pos="0">
                      <a:schemeClr val="bg1">
                        <a:lumMod val="25000"/>
                        <a:lumOff val="75000"/>
                      </a:schemeClr>
                    </a:gs>
                    <a:gs pos="100000">
                      <a:schemeClr val="tx1"/>
                    </a:gs>
                  </a:gsLst>
                  <a:lin ang="4800000" scaled="0"/>
                </a:gradFill>
              </a:rPr>
              <a:t>Here are a few more 60 second challenges you can do to earn even more medals. Remember don’t worry if you don’t get Gold straightaway keep practicing to work your way up from Bronze, to Silver, to Gold. Remember to record your scores on the score sheet from the previous slide.</a:t>
            </a:r>
          </a:p>
        </p:txBody>
      </p:sp>
      <p:pic>
        <p:nvPicPr>
          <p:cNvPr id="5" name="Picture 5">
            <a:extLst>
              <a:ext uri="{FF2B5EF4-FFF2-40B4-BE49-F238E27FC236}">
                <a16:creationId xmlns:a16="http://schemas.microsoft.com/office/drawing/2014/main" id="{907A19C0-5719-1942-BA3A-147FB190A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359" y="0"/>
            <a:ext cx="9941281" cy="4487333"/>
          </a:xfrm>
          <a:prstGeom prst="rect">
            <a:avLst/>
          </a:prstGeom>
        </p:spPr>
      </p:pic>
    </p:spTree>
    <p:extLst>
      <p:ext uri="{BB962C8B-B14F-4D97-AF65-F5344CB8AC3E}">
        <p14:creationId xmlns:p14="http://schemas.microsoft.com/office/powerpoint/2010/main" val="2553382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8EFBD-3383-944F-821D-A7FAE4B03EA1}"/>
              </a:ext>
            </a:extLst>
          </p:cNvPr>
          <p:cNvSpPr>
            <a:spLocks noGrp="1"/>
          </p:cNvSpPr>
          <p:nvPr>
            <p:ph type="title"/>
          </p:nvPr>
        </p:nvSpPr>
        <p:spPr/>
        <p:txBody>
          <a:bodyPr/>
          <a:lstStyle/>
          <a:p>
            <a:r>
              <a:rPr lang="en-GB" b="1" dirty="0"/>
              <a:t>Activity 4: Workout Challenge</a:t>
            </a:r>
            <a:endParaRPr lang="en-US" b="1" dirty="0"/>
          </a:p>
        </p:txBody>
      </p:sp>
      <p:sp>
        <p:nvSpPr>
          <p:cNvPr id="3" name="Content Placeholder 2">
            <a:extLst>
              <a:ext uri="{FF2B5EF4-FFF2-40B4-BE49-F238E27FC236}">
                <a16:creationId xmlns:a16="http://schemas.microsoft.com/office/drawing/2014/main" id="{7E528C7E-A1D9-C141-9DA8-08561F3A3412}"/>
              </a:ext>
            </a:extLst>
          </p:cNvPr>
          <p:cNvSpPr>
            <a:spLocks noGrp="1"/>
          </p:cNvSpPr>
          <p:nvPr>
            <p:ph idx="1"/>
          </p:nvPr>
        </p:nvSpPr>
        <p:spPr>
          <a:xfrm>
            <a:off x="838200" y="1825625"/>
            <a:ext cx="10233800" cy="4351338"/>
          </a:xfrm>
        </p:spPr>
        <p:txBody>
          <a:bodyPr>
            <a:normAutofit fontScale="92500" lnSpcReduction="20000"/>
          </a:bodyPr>
          <a:lstStyle/>
          <a:p>
            <a:pPr marL="0" indent="0" algn="just">
              <a:buNone/>
            </a:pPr>
            <a:r>
              <a:rPr lang="en-GB" sz="2100" dirty="0"/>
              <a:t>The below are a few links to videos from the wonderful YouTube channel of Joe Wicks who has been keeping the entire nation moving across all three of these lockdowns. They are some short exercise blasts that can be done in one go as a longer exercise workout or as a daily top up. </a:t>
            </a:r>
          </a:p>
          <a:p>
            <a:pPr marL="0" indent="0" algn="just">
              <a:buNone/>
            </a:pPr>
            <a:endParaRPr lang="en-GB" sz="2100" b="0" i="0" u="none" strike="noStrike" dirty="0">
              <a:effectLst/>
            </a:endParaRPr>
          </a:p>
          <a:p>
            <a:pPr marL="0" indent="0" algn="just">
              <a:buNone/>
            </a:pPr>
            <a:r>
              <a:rPr lang="en-GB" sz="2100" dirty="0"/>
              <a:t>Active 8 Minute Workout 1</a:t>
            </a:r>
            <a:r>
              <a:rPr lang="en-GB" sz="2100" b="0" i="0" u="none" strike="noStrike" dirty="0">
                <a:effectLst/>
              </a:rPr>
              <a:t> | The Body Coach</a:t>
            </a:r>
          </a:p>
          <a:p>
            <a:pPr algn="just"/>
            <a:r>
              <a:rPr lang="en-GB" sz="2100" b="0" i="0" u="none" strike="noStrike" dirty="0">
                <a:effectLst/>
                <a:hlinkClick r:id="rId2"/>
              </a:rPr>
              <a:t>https://www.youtube.com/watch?v=</a:t>
            </a:r>
            <a:r>
              <a:rPr lang="en-GB" sz="2100" b="0" i="0" u="none" strike="noStrike" dirty="0" err="1">
                <a:effectLst/>
                <a:hlinkClick r:id="rId2"/>
              </a:rPr>
              <a:t>uqLNxJe4L2I</a:t>
            </a:r>
            <a:r>
              <a:rPr lang="en-GB" sz="2100" b="0" i="0" u="none" strike="noStrike" dirty="0">
                <a:effectLst/>
                <a:hlinkClick r:id="rId2"/>
              </a:rPr>
              <a:t>&amp;list=PLyCLoPd4VxBvPHOpzoEk5onAEbq40g2-k&amp;index=6</a:t>
            </a:r>
            <a:endParaRPr lang="en-GB" sz="2100" b="0" i="0" u="none" strike="noStrike" dirty="0">
              <a:effectLst/>
            </a:endParaRPr>
          </a:p>
          <a:p>
            <a:pPr marL="0" indent="0" algn="just">
              <a:buNone/>
            </a:pPr>
            <a:endParaRPr lang="en-GB" sz="2100" b="0" i="0" u="none" strike="noStrike" dirty="0">
              <a:effectLst/>
            </a:endParaRPr>
          </a:p>
          <a:p>
            <a:pPr marL="0" indent="0" algn="just">
              <a:buNone/>
            </a:pPr>
            <a:r>
              <a:rPr lang="en-GB" sz="2100" b="0" i="0" u="none" strike="noStrike" dirty="0">
                <a:effectLst/>
              </a:rPr>
              <a:t>5 Minute Move | Short energising workout for kids and schools</a:t>
            </a:r>
          </a:p>
          <a:p>
            <a:pPr algn="just"/>
            <a:r>
              <a:rPr lang="en-GB" sz="2100" dirty="0">
                <a:hlinkClick r:id="rId3"/>
              </a:rPr>
              <a:t>https://www.youtube.com/watch?v=</a:t>
            </a:r>
            <a:r>
              <a:rPr lang="en-GB" sz="2100" dirty="0" err="1">
                <a:hlinkClick r:id="rId3"/>
              </a:rPr>
              <a:t>5MBEyQIlrfo</a:t>
            </a:r>
            <a:r>
              <a:rPr lang="en-GB" sz="2100" dirty="0">
                <a:hlinkClick r:id="rId3"/>
              </a:rPr>
              <a:t>&amp;list=PLyCLoPd4VxBvPHOpzoEk5onAEbq40g2-k&amp;index=8</a:t>
            </a:r>
            <a:endParaRPr lang="en-GB" sz="2100" dirty="0"/>
          </a:p>
          <a:p>
            <a:pPr algn="just"/>
            <a:endParaRPr lang="en-GB" sz="2100" dirty="0"/>
          </a:p>
          <a:p>
            <a:pPr marL="0" indent="0" algn="just">
              <a:buNone/>
            </a:pPr>
            <a:r>
              <a:rPr lang="en-GB" sz="2100" b="0" i="0" u="none" strike="noStrike" dirty="0">
                <a:effectLst/>
              </a:rPr>
              <a:t>5 Minute Move | Kids Workout 4 | The Body Coach TV</a:t>
            </a:r>
          </a:p>
          <a:p>
            <a:pPr algn="just"/>
            <a:r>
              <a:rPr lang="en-GB" sz="2100" b="0" i="0" u="none" strike="noStrike" dirty="0">
                <a:effectLst/>
                <a:hlinkClick r:id="rId4"/>
              </a:rPr>
              <a:t>https://www.youtube.com/watch?v=</a:t>
            </a:r>
            <a:r>
              <a:rPr lang="en-GB" sz="2100" b="0" i="0" u="none" strike="noStrike" dirty="0" err="1">
                <a:effectLst/>
                <a:hlinkClick r:id="rId4"/>
              </a:rPr>
              <a:t>fAUckPMJKSY</a:t>
            </a:r>
            <a:r>
              <a:rPr lang="en-GB" sz="2100" b="0" i="0" u="none" strike="noStrike" dirty="0">
                <a:effectLst/>
                <a:hlinkClick r:id="rId4"/>
              </a:rPr>
              <a:t>&amp;list=PLyCLoPd4VxBvPHOpzoEk5onAEbq40g2-k&amp;index=9</a:t>
            </a:r>
            <a:endParaRPr lang="en-GB" sz="2100" b="0" i="0" u="none" strike="noStrike" dirty="0">
              <a:effectLst/>
            </a:endParaRPr>
          </a:p>
          <a:p>
            <a:pPr algn="just"/>
            <a:endParaRPr lang="en-GB" sz="2100" b="0" i="0" u="none" strike="noStrike" dirty="0">
              <a:effectLst/>
            </a:endParaRPr>
          </a:p>
          <a:p>
            <a:pPr algn="just"/>
            <a:endParaRPr lang="en-GB" sz="2100" b="0" i="0" u="none" strike="noStrike" dirty="0">
              <a:effectLst/>
            </a:endParaRPr>
          </a:p>
          <a:p>
            <a:pPr algn="just"/>
            <a:endParaRPr lang="en-GB" sz="2000" b="0" i="0" u="none" strike="noStrike" dirty="0">
              <a:effectLst/>
            </a:endParaRPr>
          </a:p>
          <a:p>
            <a:pPr marL="0" indent="0" algn="just">
              <a:buNone/>
            </a:pPr>
            <a:endParaRPr lang="en-GB" sz="2000" b="0" i="0" u="none" strike="noStrike" dirty="0">
              <a:effectLst/>
            </a:endParaRPr>
          </a:p>
          <a:p>
            <a:pPr algn="just"/>
            <a:endParaRPr lang="en-GB" sz="2000" dirty="0"/>
          </a:p>
          <a:p>
            <a:pPr marL="0" indent="0" algn="just">
              <a:buNone/>
            </a:pPr>
            <a:endParaRPr lang="en-GB" sz="2000" dirty="0"/>
          </a:p>
          <a:p>
            <a:pPr algn="just"/>
            <a:endParaRPr lang="en-GB" sz="2000" dirty="0"/>
          </a:p>
          <a:p>
            <a:pPr marL="457200" indent="-457200" algn="just">
              <a:buFont typeface="+mj-lt"/>
              <a:buAutoNum type="arabicPeriod"/>
            </a:pPr>
            <a:endParaRPr lang="en-GB" sz="2000" b="0" i="0" u="none" strike="noStrike" dirty="0">
              <a:effectLst/>
            </a:endParaRPr>
          </a:p>
        </p:txBody>
      </p:sp>
    </p:spTree>
    <p:extLst>
      <p:ext uri="{BB962C8B-B14F-4D97-AF65-F5344CB8AC3E}">
        <p14:creationId xmlns:p14="http://schemas.microsoft.com/office/powerpoint/2010/main" val="786036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D77D416-66F5-413A-9B46-6289471B36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858DDDC4-8290-4848-B861-03551342CC87}"/>
              </a:ext>
            </a:extLst>
          </p:cNvPr>
          <p:cNvSpPr txBox="1">
            <a:spLocks noGrp="1"/>
          </p:cNvSpPr>
          <p:nvPr>
            <p:ph type="title"/>
          </p:nvPr>
        </p:nvSpPr>
        <p:spPr>
          <a:xfrm>
            <a:off x="573995" y="142875"/>
            <a:ext cx="3524251" cy="1325563"/>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GB" sz="3700" b="1" dirty="0"/>
              <a:t>Cool-down: Animal Poses</a:t>
            </a:r>
            <a:endParaRPr lang="en-US" sz="3700" b="1" dirty="0"/>
          </a:p>
        </p:txBody>
      </p:sp>
      <p:pic>
        <p:nvPicPr>
          <p:cNvPr id="10" name="Picture 10">
            <a:extLst>
              <a:ext uri="{FF2B5EF4-FFF2-40B4-BE49-F238E27FC236}">
                <a16:creationId xmlns:a16="http://schemas.microsoft.com/office/drawing/2014/main" id="{2A16E632-BB7B-AD4F-B1C6-58B4CA667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0213" y="0"/>
            <a:ext cx="7551787" cy="6858000"/>
          </a:xfrm>
          <a:prstGeom prst="rect">
            <a:avLst/>
          </a:prstGeom>
        </p:spPr>
      </p:pic>
      <p:sp>
        <p:nvSpPr>
          <p:cNvPr id="12" name="Content Placeholder 11">
            <a:extLst>
              <a:ext uri="{FF2B5EF4-FFF2-40B4-BE49-F238E27FC236}">
                <a16:creationId xmlns:a16="http://schemas.microsoft.com/office/drawing/2014/main" id="{D99E8259-B8B1-6E4E-BFB1-62DB0CC8BEA6}"/>
              </a:ext>
            </a:extLst>
          </p:cNvPr>
          <p:cNvSpPr>
            <a:spLocks noGrp="1"/>
          </p:cNvSpPr>
          <p:nvPr>
            <p:ph idx="1"/>
          </p:nvPr>
        </p:nvSpPr>
        <p:spPr>
          <a:xfrm>
            <a:off x="74083" y="1825625"/>
            <a:ext cx="4524077" cy="4351338"/>
          </a:xfrm>
        </p:spPr>
        <p:txBody>
          <a:bodyPr/>
          <a:lstStyle/>
          <a:p>
            <a:pPr marL="0" indent="0" algn="just">
              <a:buNone/>
            </a:pPr>
            <a:r>
              <a:rPr lang="en-GB" dirty="0"/>
              <a:t>Our final Animal themed cool down follows on from the previous two weeks. In this one try different ways of moving to music then when the music stops try holding one of the animal poses, or one of your own you created in the last two weeks and hold it for 10 seconds. Try and do every single pose!</a:t>
            </a:r>
            <a:endParaRPr lang="en-US" dirty="0"/>
          </a:p>
        </p:txBody>
      </p:sp>
    </p:spTree>
    <p:extLst>
      <p:ext uri="{BB962C8B-B14F-4D97-AF65-F5344CB8AC3E}">
        <p14:creationId xmlns:p14="http://schemas.microsoft.com/office/powerpoint/2010/main" val="2010130989"/>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otalTime>0</TotalTime>
  <Words>2243</Words>
  <Application>Microsoft Office PowerPoint</Application>
  <PresentationFormat>Widescreen</PresentationFormat>
  <Paragraphs>149</Paragraphs>
  <Slides>20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Corbel</vt:lpstr>
      <vt:lpstr>Depth</vt:lpstr>
      <vt:lpstr>P.E from Home KS1</vt:lpstr>
      <vt:lpstr>Introduction</vt:lpstr>
      <vt:lpstr>Warm-up: Cosmic Yoga </vt:lpstr>
      <vt:lpstr>This Weeks Activities</vt:lpstr>
      <vt:lpstr>Activity 1: Rock &amp; Roll Gymnastics </vt:lpstr>
      <vt:lpstr>Activity 2: Balloon Blasting</vt:lpstr>
      <vt:lpstr>Activity 3: 60 second skill challenge *bonus*</vt:lpstr>
      <vt:lpstr>Activity 4: Workout Challenge</vt:lpstr>
      <vt:lpstr>Cool-down: Animal Poses</vt:lpstr>
      <vt:lpstr>Activities to Keep You Moving This Half-term</vt:lpstr>
      <vt:lpstr>10 Minute Shake Up </vt:lpstr>
      <vt:lpstr>Lockdown Bingo!</vt:lpstr>
      <vt:lpstr>Mountain Climbers</vt:lpstr>
      <vt:lpstr>Scavenger Hunt </vt:lpstr>
      <vt:lpstr>Monopoly Fitness</vt:lpstr>
      <vt:lpstr>Create your own workout</vt:lpstr>
      <vt:lpstr>Joe Wicks: P.E at home</vt:lpstr>
      <vt:lpstr>BBC Supermovers for KS1 and KS2</vt:lpstr>
      <vt:lpstr>Bonus Challenge</vt:lpstr>
      <vt:lpstr>Extra videos for inspiration for HOCKEY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 from Home KS1</dc:title>
  <dc:creator>Elliott Berry</dc:creator>
  <cp:lastModifiedBy>Abigail Williams</cp:lastModifiedBy>
  <cp:revision>1</cp:revision>
  <dcterms:created xsi:type="dcterms:W3CDTF">2021-01-27T20:40:35Z</dcterms:created>
  <dcterms:modified xsi:type="dcterms:W3CDTF">2021-01-28T08:50:42Z</dcterms:modified>
</cp:coreProperties>
</file>