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6F34AB-8C7A-4D54-AEAE-AB9C96BB6CDA}"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F77C1-6EF4-4F97-9450-8ACC520AAB2F}" type="slidenum">
              <a:rPr lang="en-GB" smtClean="0"/>
              <a:t>‹#›</a:t>
            </a:fld>
            <a:endParaRPr lang="en-GB"/>
          </a:p>
        </p:txBody>
      </p:sp>
    </p:spTree>
    <p:extLst>
      <p:ext uri="{BB962C8B-B14F-4D97-AF65-F5344CB8AC3E}">
        <p14:creationId xmlns:p14="http://schemas.microsoft.com/office/powerpoint/2010/main" val="29432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6F34AB-8C7A-4D54-AEAE-AB9C96BB6CDA}"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F77C1-6EF4-4F97-9450-8ACC520AAB2F}" type="slidenum">
              <a:rPr lang="en-GB" smtClean="0"/>
              <a:t>‹#›</a:t>
            </a:fld>
            <a:endParaRPr lang="en-GB"/>
          </a:p>
        </p:txBody>
      </p:sp>
    </p:spTree>
    <p:extLst>
      <p:ext uri="{BB962C8B-B14F-4D97-AF65-F5344CB8AC3E}">
        <p14:creationId xmlns:p14="http://schemas.microsoft.com/office/powerpoint/2010/main" val="33818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6F34AB-8C7A-4D54-AEAE-AB9C96BB6CDA}"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F77C1-6EF4-4F97-9450-8ACC520AAB2F}" type="slidenum">
              <a:rPr lang="en-GB" smtClean="0"/>
              <a:t>‹#›</a:t>
            </a:fld>
            <a:endParaRPr lang="en-GB"/>
          </a:p>
        </p:txBody>
      </p:sp>
    </p:spTree>
    <p:extLst>
      <p:ext uri="{BB962C8B-B14F-4D97-AF65-F5344CB8AC3E}">
        <p14:creationId xmlns:p14="http://schemas.microsoft.com/office/powerpoint/2010/main" val="350925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6F34AB-8C7A-4D54-AEAE-AB9C96BB6CDA}"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F77C1-6EF4-4F97-9450-8ACC520AAB2F}" type="slidenum">
              <a:rPr lang="en-GB" smtClean="0"/>
              <a:t>‹#›</a:t>
            </a:fld>
            <a:endParaRPr lang="en-GB"/>
          </a:p>
        </p:txBody>
      </p:sp>
    </p:spTree>
    <p:extLst>
      <p:ext uri="{BB962C8B-B14F-4D97-AF65-F5344CB8AC3E}">
        <p14:creationId xmlns:p14="http://schemas.microsoft.com/office/powerpoint/2010/main" val="823749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6F34AB-8C7A-4D54-AEAE-AB9C96BB6CDA}"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F77C1-6EF4-4F97-9450-8ACC520AAB2F}" type="slidenum">
              <a:rPr lang="en-GB" smtClean="0"/>
              <a:t>‹#›</a:t>
            </a:fld>
            <a:endParaRPr lang="en-GB"/>
          </a:p>
        </p:txBody>
      </p:sp>
    </p:spTree>
    <p:extLst>
      <p:ext uri="{BB962C8B-B14F-4D97-AF65-F5344CB8AC3E}">
        <p14:creationId xmlns:p14="http://schemas.microsoft.com/office/powerpoint/2010/main" val="284268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6F34AB-8C7A-4D54-AEAE-AB9C96BB6CDA}"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F77C1-6EF4-4F97-9450-8ACC520AAB2F}" type="slidenum">
              <a:rPr lang="en-GB" smtClean="0"/>
              <a:t>‹#›</a:t>
            </a:fld>
            <a:endParaRPr lang="en-GB"/>
          </a:p>
        </p:txBody>
      </p:sp>
    </p:spTree>
    <p:extLst>
      <p:ext uri="{BB962C8B-B14F-4D97-AF65-F5344CB8AC3E}">
        <p14:creationId xmlns:p14="http://schemas.microsoft.com/office/powerpoint/2010/main" val="137189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6F34AB-8C7A-4D54-AEAE-AB9C96BB6CDA}" type="datetimeFigureOut">
              <a:rPr lang="en-GB" smtClean="0"/>
              <a:t>26/01/2021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DF77C1-6EF4-4F97-9450-8ACC520AAB2F}" type="slidenum">
              <a:rPr lang="en-GB" smtClean="0"/>
              <a:t>‹#›</a:t>
            </a:fld>
            <a:endParaRPr lang="en-GB"/>
          </a:p>
        </p:txBody>
      </p:sp>
    </p:spTree>
    <p:extLst>
      <p:ext uri="{BB962C8B-B14F-4D97-AF65-F5344CB8AC3E}">
        <p14:creationId xmlns:p14="http://schemas.microsoft.com/office/powerpoint/2010/main" val="166903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6F34AB-8C7A-4D54-AEAE-AB9C96BB6CDA}" type="datetimeFigureOut">
              <a:rPr lang="en-GB" smtClean="0"/>
              <a:t>26/01/2021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DF77C1-6EF4-4F97-9450-8ACC520AAB2F}" type="slidenum">
              <a:rPr lang="en-GB" smtClean="0"/>
              <a:t>‹#›</a:t>
            </a:fld>
            <a:endParaRPr lang="en-GB"/>
          </a:p>
        </p:txBody>
      </p:sp>
    </p:spTree>
    <p:extLst>
      <p:ext uri="{BB962C8B-B14F-4D97-AF65-F5344CB8AC3E}">
        <p14:creationId xmlns:p14="http://schemas.microsoft.com/office/powerpoint/2010/main" val="148345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F34AB-8C7A-4D54-AEAE-AB9C96BB6CDA}" type="datetimeFigureOut">
              <a:rPr lang="en-GB" smtClean="0"/>
              <a:t>26/01/2021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DF77C1-6EF4-4F97-9450-8ACC520AAB2F}" type="slidenum">
              <a:rPr lang="en-GB" smtClean="0"/>
              <a:t>‹#›</a:t>
            </a:fld>
            <a:endParaRPr lang="en-GB"/>
          </a:p>
        </p:txBody>
      </p:sp>
    </p:spTree>
    <p:extLst>
      <p:ext uri="{BB962C8B-B14F-4D97-AF65-F5344CB8AC3E}">
        <p14:creationId xmlns:p14="http://schemas.microsoft.com/office/powerpoint/2010/main" val="379681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6F34AB-8C7A-4D54-AEAE-AB9C96BB6CDA}"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F77C1-6EF4-4F97-9450-8ACC520AAB2F}" type="slidenum">
              <a:rPr lang="en-GB" smtClean="0"/>
              <a:t>‹#›</a:t>
            </a:fld>
            <a:endParaRPr lang="en-GB"/>
          </a:p>
        </p:txBody>
      </p:sp>
    </p:spTree>
    <p:extLst>
      <p:ext uri="{BB962C8B-B14F-4D97-AF65-F5344CB8AC3E}">
        <p14:creationId xmlns:p14="http://schemas.microsoft.com/office/powerpoint/2010/main" val="96786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6F34AB-8C7A-4D54-AEAE-AB9C96BB6CDA}"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F77C1-6EF4-4F97-9450-8ACC520AAB2F}" type="slidenum">
              <a:rPr lang="en-GB" smtClean="0"/>
              <a:t>‹#›</a:t>
            </a:fld>
            <a:endParaRPr lang="en-GB"/>
          </a:p>
        </p:txBody>
      </p:sp>
    </p:spTree>
    <p:extLst>
      <p:ext uri="{BB962C8B-B14F-4D97-AF65-F5344CB8AC3E}">
        <p14:creationId xmlns:p14="http://schemas.microsoft.com/office/powerpoint/2010/main" val="268413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F34AB-8C7A-4D54-AEAE-AB9C96BB6CDA}" type="datetimeFigureOut">
              <a:rPr lang="en-GB" smtClean="0"/>
              <a:t>26/01/2021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F77C1-6EF4-4F97-9450-8ACC520AAB2F}" type="slidenum">
              <a:rPr lang="en-GB" smtClean="0"/>
              <a:t>‹#›</a:t>
            </a:fld>
            <a:endParaRPr lang="en-GB"/>
          </a:p>
        </p:txBody>
      </p:sp>
    </p:spTree>
    <p:extLst>
      <p:ext uri="{BB962C8B-B14F-4D97-AF65-F5344CB8AC3E}">
        <p14:creationId xmlns:p14="http://schemas.microsoft.com/office/powerpoint/2010/main" val="2962395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AxW1XT0iEJo0TYlRfn6rY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teach/supermover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I7rSCdpRLrI" TargetMode="External"/><Relationship Id="rId2" Type="http://schemas.openxmlformats.org/officeDocument/2006/relationships/hyperlink" Target="https://www.youtube.com/watch?v=WRAkfHEj5wM" TargetMode="External"/><Relationship Id="rId1" Type="http://schemas.openxmlformats.org/officeDocument/2006/relationships/slideLayout" Target="../slideLayouts/slideLayout2.xml"/><Relationship Id="rId4" Type="http://schemas.openxmlformats.org/officeDocument/2006/relationships/hyperlink" Target="https://www.youtube.com/watch?v=JnIMreaOwW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98170B-16B4-8644-A1E2-64A6AA7A21B8}"/>
              </a:ext>
            </a:extLst>
          </p:cNvPr>
          <p:cNvSpPr txBox="1">
            <a:spLocks noGrp="1"/>
          </p:cNvSpPr>
          <p:nvPr>
            <p:ph type="title"/>
          </p:nvPr>
        </p:nvSpPr>
        <p:spPr>
          <a:xfrm>
            <a:off x="380999" y="365125"/>
            <a:ext cx="11451167" cy="132556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Activities to Keep You Moving This Half-term</a:t>
            </a:r>
            <a:endParaRPr lang="en-US" b="1" dirty="0"/>
          </a:p>
        </p:txBody>
      </p:sp>
      <p:pic>
        <p:nvPicPr>
          <p:cNvPr id="11" name="Graphic 10" descr="Basketball">
            <a:extLst>
              <a:ext uri="{FF2B5EF4-FFF2-40B4-BE49-F238E27FC236}">
                <a16:creationId xmlns:a16="http://schemas.microsoft.com/office/drawing/2014/main" id="{15D76CBA-1A09-4F1F-87AC-08CAA22904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922922" y="1924505"/>
            <a:ext cx="3354676" cy="3354676"/>
          </a:xfrm>
          <a:prstGeom prst="rect">
            <a:avLst/>
          </a:prstGeom>
        </p:spPr>
      </p:pic>
      <p:sp>
        <p:nvSpPr>
          <p:cNvPr id="3" name="Content Placeholder 2">
            <a:extLst>
              <a:ext uri="{FF2B5EF4-FFF2-40B4-BE49-F238E27FC236}">
                <a16:creationId xmlns:a16="http://schemas.microsoft.com/office/drawing/2014/main" id="{4D338E23-53DD-844D-869C-4D62BB8BE1A0}"/>
              </a:ext>
            </a:extLst>
          </p:cNvPr>
          <p:cNvSpPr>
            <a:spLocks noGrp="1"/>
          </p:cNvSpPr>
          <p:nvPr>
            <p:ph idx="1"/>
          </p:nvPr>
        </p:nvSpPr>
        <p:spPr/>
        <p:txBody>
          <a:bodyPr>
            <a:normAutofit/>
          </a:bodyPr>
          <a:lstStyle/>
          <a:p>
            <a:pPr marL="0" indent="0">
              <a:buNone/>
            </a:pPr>
            <a:r>
              <a:rPr lang="en-GB" dirty="0"/>
              <a:t>Remember there are lots of other ways you can keep active this half term. These next few activities are ones you can complete week by week during lockdown. All the activities from previous weeks are there in case you haven’t had chance to start them yet. Some have been updated with a few bonus challenges as well so look out for them. </a:t>
            </a:r>
          </a:p>
          <a:p>
            <a:pPr marL="0" indent="0">
              <a:buNone/>
            </a:pPr>
            <a:endParaRPr lang="en-GB" dirty="0"/>
          </a:p>
          <a:p>
            <a:pPr marL="0" indent="0">
              <a:buNone/>
            </a:pPr>
            <a:r>
              <a:rPr lang="en-GB" dirty="0"/>
              <a:t>This week I’ve added two new ones. Monopoly fitness and create your own workout from week 1 has been added so that you can carry on being creative and improving them so that we could use them for our warmups once we are all back in school. </a:t>
            </a:r>
            <a:endParaRPr lang="en-US" dirty="0"/>
          </a:p>
        </p:txBody>
      </p:sp>
    </p:spTree>
    <p:extLst>
      <p:ext uri="{BB962C8B-B14F-4D97-AF65-F5344CB8AC3E}">
        <p14:creationId xmlns:p14="http://schemas.microsoft.com/office/powerpoint/2010/main" val="258527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AE13-4900-4F4A-BEEE-A36F818CA0F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a:t>Lockdown Bingo!</a:t>
            </a:r>
          </a:p>
        </p:txBody>
      </p:sp>
      <p:sp>
        <p:nvSpPr>
          <p:cNvPr id="5" name="TextBox 4">
            <a:extLst>
              <a:ext uri="{FF2B5EF4-FFF2-40B4-BE49-F238E27FC236}">
                <a16:creationId xmlns:a16="http://schemas.microsoft.com/office/drawing/2014/main" id="{6B91CA84-1D1D-0748-B720-9A37C11434F8}"/>
              </a:ext>
            </a:extLst>
          </p:cNvPr>
          <p:cNvSpPr txBox="1"/>
          <p:nvPr/>
        </p:nvSpPr>
        <p:spPr>
          <a:xfrm>
            <a:off x="6096000" y="1690688"/>
            <a:ext cx="5171180" cy="4228893"/>
          </a:xfrm>
          <a:prstGeom prst="rect">
            <a:avLst/>
          </a:prstGeom>
        </p:spPr>
        <p:txBody>
          <a:bodyPr vert="horz" lIns="91440" tIns="45720" rIns="91440" bIns="45720" rtlCol="0">
            <a:normAutofit lnSpcReduction="10000"/>
          </a:bodyPr>
          <a:lstStyle/>
          <a:p>
            <a:pPr algn="just">
              <a:lnSpc>
                <a:spcPct val="90000"/>
              </a:lnSpc>
              <a:spcAft>
                <a:spcPts val="600"/>
              </a:spcAft>
            </a:pPr>
            <a:r>
              <a:rPr lang="en-US" sz="24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r>
              <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Staying active is extremely important, we should aim to do physical activity everyday for 60 minutes if you are aged between 5-18. </a:t>
            </a:r>
          </a:p>
          <a:p>
            <a:pPr algn="just">
              <a:lnSpc>
                <a:spcPct val="90000"/>
              </a:lnSpc>
              <a:spcAft>
                <a:spcPts val="600"/>
              </a:spcAft>
            </a:pPr>
            <a:endPar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algn="just">
              <a:lnSpc>
                <a:spcPct val="90000"/>
              </a:lnSpc>
              <a:spcAft>
                <a:spcPts val="600"/>
              </a:spcAft>
            </a:pPr>
            <a:r>
              <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Try these great ideas on our bingo sheet and see if you can complete a line a week or better yet complete the entire sheet by the end of lockdown and celebrate getting BINGO!!!</a:t>
            </a:r>
            <a:endParaRPr lang="en-GB"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algn="just">
              <a:lnSpc>
                <a:spcPct val="90000"/>
              </a:lnSpc>
              <a:spcAft>
                <a:spcPts val="600"/>
              </a:spcAft>
            </a:pPr>
            <a:endParaRPr lang="en-GB"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algn="just">
              <a:lnSpc>
                <a:spcPct val="90000"/>
              </a:lnSpc>
              <a:spcAft>
                <a:spcPts val="600"/>
              </a:spcAft>
            </a:pPr>
            <a:r>
              <a:rPr lang="en-GB"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Has anyone got a line yet? Or even bingo?!</a:t>
            </a:r>
            <a:endPar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pic>
        <p:nvPicPr>
          <p:cNvPr id="15" name="Picture 16">
            <a:extLst>
              <a:ext uri="{FF2B5EF4-FFF2-40B4-BE49-F238E27FC236}">
                <a16:creationId xmlns:a16="http://schemas.microsoft.com/office/drawing/2014/main" id="{858EB66A-5F13-794E-B11C-22AF854D1BD7}"/>
              </a:ext>
            </a:extLst>
          </p:cNvPr>
          <p:cNvPicPr>
            <a:picLocks noChangeAspect="1"/>
          </p:cNvPicPr>
          <p:nvPr/>
        </p:nvPicPr>
        <p:blipFill rotWithShape="1">
          <a:blip r:embed="rId2">
            <a:extLst>
              <a:ext uri="{28A0092B-C50C-407E-A947-70E740481C1C}">
                <a14:useLocalDpi xmlns:a14="http://schemas.microsoft.com/office/drawing/2010/main" val="0"/>
              </a:ext>
            </a:extLst>
          </a:blip>
          <a:srcRect r="37917"/>
          <a:stretch/>
        </p:blipFill>
        <p:spPr>
          <a:xfrm>
            <a:off x="961005" y="2063750"/>
            <a:ext cx="4522926" cy="3704166"/>
          </a:xfrm>
          <a:prstGeom prst="rect">
            <a:avLst/>
          </a:prstGeom>
        </p:spPr>
      </p:pic>
    </p:spTree>
    <p:extLst>
      <p:ext uri="{BB962C8B-B14F-4D97-AF65-F5344CB8AC3E}">
        <p14:creationId xmlns:p14="http://schemas.microsoft.com/office/powerpoint/2010/main" val="36725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249CB01-C82B-D34D-93CA-D1B7D7F99B58}"/>
              </a:ext>
            </a:extLst>
          </p:cNvPr>
          <p:cNvPicPr>
            <a:picLocks noChangeAspect="1"/>
          </p:cNvPicPr>
          <p:nvPr/>
        </p:nvPicPr>
        <p:blipFill rotWithShape="1">
          <a:blip r:embed="rId2">
            <a:extLst>
              <a:ext uri="{28A0092B-C50C-407E-A947-70E740481C1C}">
                <a14:useLocalDpi xmlns:a14="http://schemas.microsoft.com/office/drawing/2010/main" val="0"/>
              </a:ext>
            </a:extLst>
          </a:blip>
          <a:srcRect l="10619" r="39381"/>
          <a:stretch/>
        </p:blipFill>
        <p:spPr>
          <a:xfrm>
            <a:off x="6096000" y="10"/>
            <a:ext cx="6096000" cy="6857990"/>
          </a:xfrm>
          <a:prstGeom prst="rect">
            <a:avLst/>
          </a:prstGeom>
        </p:spPr>
      </p:pic>
      <p:sp>
        <p:nvSpPr>
          <p:cNvPr id="2" name="Title 1">
            <a:extLst>
              <a:ext uri="{FF2B5EF4-FFF2-40B4-BE49-F238E27FC236}">
                <a16:creationId xmlns:a16="http://schemas.microsoft.com/office/drawing/2014/main" id="{1362AE13-4900-4F4A-BEEE-A36F818CA0F8}"/>
              </a:ext>
            </a:extLst>
          </p:cNvPr>
          <p:cNvSpPr>
            <a:spLocks noGrp="1"/>
          </p:cNvSpPr>
          <p:nvPr>
            <p:ph type="title"/>
          </p:nvPr>
        </p:nvSpPr>
        <p:spPr>
          <a:xfrm>
            <a:off x="684162" y="92604"/>
            <a:ext cx="4854676" cy="1325563"/>
          </a:xfrm>
        </p:spPr>
        <p:txBody>
          <a:bodyPr>
            <a:normAutofit/>
          </a:bodyPr>
          <a:lstStyle/>
          <a:p>
            <a:r>
              <a:rPr lang="en-GB" sz="4200" b="1"/>
              <a:t>Mountain Climbers</a:t>
            </a:r>
            <a:endParaRPr lang="en-US" sz="4200" b="1"/>
          </a:p>
        </p:txBody>
      </p:sp>
      <p:sp>
        <p:nvSpPr>
          <p:cNvPr id="3" name="Content Placeholder 2">
            <a:extLst>
              <a:ext uri="{FF2B5EF4-FFF2-40B4-BE49-F238E27FC236}">
                <a16:creationId xmlns:a16="http://schemas.microsoft.com/office/drawing/2014/main" id="{1E65DE2A-ED7E-FD44-86DF-FE6E542A4AB3}"/>
              </a:ext>
            </a:extLst>
          </p:cNvPr>
          <p:cNvSpPr>
            <a:spLocks noGrp="1"/>
          </p:cNvSpPr>
          <p:nvPr>
            <p:ph idx="1"/>
          </p:nvPr>
        </p:nvSpPr>
        <p:spPr>
          <a:xfrm>
            <a:off x="127000" y="984250"/>
            <a:ext cx="5969000" cy="5873749"/>
          </a:xfrm>
        </p:spPr>
        <p:txBody>
          <a:bodyPr>
            <a:noAutofit/>
          </a:bodyPr>
          <a:lstStyle/>
          <a:p>
            <a:pPr marL="0" indent="0" algn="just">
              <a:buNone/>
            </a:pPr>
            <a:r>
              <a:rPr lang="en-GB" sz="1400" dirty="0"/>
              <a:t>Let’s climb a mountain! Using your stairs or just walking around the rooms in your house.</a:t>
            </a:r>
          </a:p>
          <a:p>
            <a:pPr marL="0" indent="0" algn="just">
              <a:buNone/>
            </a:pPr>
            <a:endParaRPr lang="en-GB" sz="1400" dirty="0"/>
          </a:p>
          <a:p>
            <a:pPr marL="0" indent="0" algn="just">
              <a:buNone/>
            </a:pPr>
            <a:r>
              <a:rPr lang="en-GB" sz="1400" dirty="0"/>
              <a:t>Every day this year we’ve been doing our daily mile and we don’t want to stop now just because of lockdown. So here’s a simple and challenging idea to keep it going. You climb the height of your chosen mountain by taking steps up your staircase. The current record for vertical height climbed by going up stairs is 18585m in 24 hours. We will be impressed if anyone beats that!</a:t>
            </a:r>
          </a:p>
          <a:p>
            <a:pPr marL="0" indent="0" algn="just">
              <a:buNone/>
            </a:pPr>
            <a:endParaRPr lang="en-GB" sz="1400" dirty="0"/>
          </a:p>
          <a:p>
            <a:pPr marL="0" indent="0" algn="just">
              <a:buNone/>
            </a:pPr>
            <a:r>
              <a:rPr lang="en-GB" sz="1400" dirty="0"/>
              <a:t>Your challenge is to pick a mountain you want to climb this lockdown find some facts about the mountain and work out how many steps you need to do to climb that mountain. Here’s a few already worked out for you:</a:t>
            </a:r>
          </a:p>
          <a:p>
            <a:pPr marL="0" indent="0" algn="just">
              <a:buNone/>
            </a:pPr>
            <a:r>
              <a:rPr lang="en-GB" sz="1400" dirty="0" err="1"/>
              <a:t>Scarfell</a:t>
            </a:r>
            <a:r>
              <a:rPr lang="en-GB" sz="1400" dirty="0"/>
              <a:t> Pike: 6,180 steps </a:t>
            </a:r>
          </a:p>
          <a:p>
            <a:pPr marL="0" indent="0" algn="just">
              <a:buNone/>
            </a:pPr>
            <a:r>
              <a:rPr lang="en-GB" sz="1400" dirty="0"/>
              <a:t>Snowdon: 7,120 steps</a:t>
            </a:r>
          </a:p>
          <a:p>
            <a:pPr marL="0" indent="0" algn="just">
              <a:buNone/>
            </a:pPr>
            <a:r>
              <a:rPr lang="en-GB" sz="1400" dirty="0"/>
              <a:t>Ben Nevis: 8,810 steps </a:t>
            </a:r>
          </a:p>
          <a:p>
            <a:pPr marL="0" indent="0" algn="just">
              <a:buNone/>
            </a:pPr>
            <a:r>
              <a:rPr lang="en-GB" sz="1400" dirty="0"/>
              <a:t>Whereas Mount Everest will take 58,070 steps!!!</a:t>
            </a:r>
          </a:p>
          <a:p>
            <a:pPr marL="0" indent="0" algn="just">
              <a:buNone/>
            </a:pPr>
            <a:r>
              <a:rPr lang="en-GB" sz="1400" dirty="0"/>
              <a:t>*BONUS* Before lockdown I climbed </a:t>
            </a:r>
            <a:r>
              <a:rPr lang="en-GB" sz="1400" dirty="0" err="1"/>
              <a:t>Helvelyn</a:t>
            </a:r>
            <a:r>
              <a:rPr lang="en-GB" sz="1400" dirty="0"/>
              <a:t> in the Lake District. It is around 3500 steps to get from the bottom to the top on the route I took. Can anyone beat my time of 2 hours 30 minutes to get from the bottom to the top. </a:t>
            </a:r>
          </a:p>
          <a:p>
            <a:pPr marL="0" indent="0" algn="just">
              <a:buNone/>
            </a:pPr>
            <a:endParaRPr lang="en-GB" sz="1400" dirty="0"/>
          </a:p>
          <a:p>
            <a:pPr marL="0" indent="0" algn="just">
              <a:buNone/>
            </a:pPr>
            <a:r>
              <a:rPr lang="en-GB" sz="1400" dirty="0"/>
              <a:t>Don’t forget if you complete one you could always climb another there are plenty of mountains to climb.</a:t>
            </a:r>
          </a:p>
        </p:txBody>
      </p:sp>
    </p:spTree>
    <p:extLst>
      <p:ext uri="{BB962C8B-B14F-4D97-AF65-F5344CB8AC3E}">
        <p14:creationId xmlns:p14="http://schemas.microsoft.com/office/powerpoint/2010/main" val="1857349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5D62-273B-134F-BC3E-C8DFC2877722}"/>
              </a:ext>
            </a:extLst>
          </p:cNvPr>
          <p:cNvSpPr>
            <a:spLocks noGrp="1"/>
          </p:cNvSpPr>
          <p:nvPr>
            <p:ph type="title"/>
          </p:nvPr>
        </p:nvSpPr>
        <p:spPr>
          <a:xfrm>
            <a:off x="838200" y="365125"/>
            <a:ext cx="4775230" cy="1325563"/>
          </a:xfrm>
        </p:spPr>
        <p:txBody>
          <a:bodyPr>
            <a:normAutofit/>
          </a:bodyPr>
          <a:lstStyle/>
          <a:p>
            <a:r>
              <a:rPr lang="en-GB" sz="4600" b="1" dirty="0"/>
              <a:t>Monopoly Fitness</a:t>
            </a:r>
            <a:endParaRPr lang="en-US" sz="4600" b="1" dirty="0"/>
          </a:p>
        </p:txBody>
      </p:sp>
      <p:pic>
        <p:nvPicPr>
          <p:cNvPr id="4" name="Picture 4">
            <a:extLst>
              <a:ext uri="{FF2B5EF4-FFF2-40B4-BE49-F238E27FC236}">
                <a16:creationId xmlns:a16="http://schemas.microsoft.com/office/drawing/2014/main" id="{E74279C7-EA53-E340-9B92-689B139BBB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540" r="12486"/>
          <a:stretch/>
        </p:blipFill>
        <p:spPr>
          <a:xfrm>
            <a:off x="5551561" y="185673"/>
            <a:ext cx="6459045" cy="6461403"/>
          </a:xfrm>
        </p:spPr>
      </p:pic>
      <p:sp>
        <p:nvSpPr>
          <p:cNvPr id="5" name="TextBox 4">
            <a:extLst>
              <a:ext uri="{FF2B5EF4-FFF2-40B4-BE49-F238E27FC236}">
                <a16:creationId xmlns:a16="http://schemas.microsoft.com/office/drawing/2014/main" id="{7607098A-17CB-404E-BABA-5DC08B49AACE}"/>
              </a:ext>
            </a:extLst>
          </p:cNvPr>
          <p:cNvSpPr txBox="1"/>
          <p:nvPr/>
        </p:nvSpPr>
        <p:spPr>
          <a:xfrm>
            <a:off x="838199" y="1587574"/>
            <a:ext cx="4410143" cy="4708981"/>
          </a:xfrm>
          <a:prstGeom prst="rect">
            <a:avLst/>
          </a:prstGeom>
          <a:noFill/>
        </p:spPr>
        <p:txBody>
          <a:bodyPr wrap="square" rtlCol="0">
            <a:spAutoFit/>
          </a:bodyPr>
          <a:lstStyle/>
          <a:p>
            <a:pPr algn="l"/>
            <a:r>
              <a:rPr lang="en-GB" sz="2000" dirty="0"/>
              <a:t>A fitness twist on the classic game. If you can, print off this slide and grab some coins as game pieces and some dice. </a:t>
            </a:r>
          </a:p>
          <a:p>
            <a:pPr algn="l"/>
            <a:endParaRPr lang="en-GB" sz="2000" dirty="0"/>
          </a:p>
          <a:p>
            <a:pPr algn="l"/>
            <a:r>
              <a:rPr lang="en-GB" sz="2000" dirty="0"/>
              <a:t>Roll the dice, move your game piece and complete each activity.</a:t>
            </a:r>
          </a:p>
          <a:p>
            <a:pPr algn="l"/>
            <a:endParaRPr lang="en-GB" sz="2000" dirty="0"/>
          </a:p>
          <a:p>
            <a:pPr algn="l"/>
            <a:r>
              <a:rPr lang="en-GB" sz="2000" dirty="0"/>
              <a:t>When you pass go give yourself one point. You could say first to 5 or 10 points is the winner. For a longer workout you could even do first to 20 points.</a:t>
            </a:r>
          </a:p>
          <a:p>
            <a:pPr algn="l"/>
            <a:endParaRPr lang="en-GB" sz="2000" dirty="0"/>
          </a:p>
          <a:p>
            <a:pPr algn="l"/>
            <a:r>
              <a:rPr lang="en-GB" sz="2000" dirty="0"/>
              <a:t>Good luck and have FUN!</a:t>
            </a:r>
            <a:endParaRPr lang="en-US" sz="2000" dirty="0"/>
          </a:p>
        </p:txBody>
      </p:sp>
    </p:spTree>
    <p:extLst>
      <p:ext uri="{BB962C8B-B14F-4D97-AF65-F5344CB8AC3E}">
        <p14:creationId xmlns:p14="http://schemas.microsoft.com/office/powerpoint/2010/main" val="395648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EFBD-3383-944F-821D-A7FAE4B03EA1}"/>
              </a:ext>
            </a:extLst>
          </p:cNvPr>
          <p:cNvSpPr>
            <a:spLocks noGrp="1"/>
          </p:cNvSpPr>
          <p:nvPr>
            <p:ph type="title"/>
          </p:nvPr>
        </p:nvSpPr>
        <p:spPr/>
        <p:txBody>
          <a:bodyPr>
            <a:normAutofit/>
          </a:bodyPr>
          <a:lstStyle/>
          <a:p>
            <a:r>
              <a:rPr lang="en-GB" b="1" dirty="0"/>
              <a:t>Create your own workout</a:t>
            </a:r>
            <a:endParaRPr lang="en-US" b="1" dirty="0"/>
          </a:p>
        </p:txBody>
      </p:sp>
      <p:sp>
        <p:nvSpPr>
          <p:cNvPr id="3" name="Content Placeholder 2">
            <a:extLst>
              <a:ext uri="{FF2B5EF4-FFF2-40B4-BE49-F238E27FC236}">
                <a16:creationId xmlns:a16="http://schemas.microsoft.com/office/drawing/2014/main" id="{7E528C7E-A1D9-C141-9DA8-08561F3A3412}"/>
              </a:ext>
            </a:extLst>
          </p:cNvPr>
          <p:cNvSpPr>
            <a:spLocks noGrp="1"/>
          </p:cNvSpPr>
          <p:nvPr>
            <p:ph idx="1"/>
          </p:nvPr>
        </p:nvSpPr>
        <p:spPr>
          <a:xfrm>
            <a:off x="838199" y="1492250"/>
            <a:ext cx="5903383" cy="5000625"/>
          </a:xfrm>
        </p:spPr>
        <p:txBody>
          <a:bodyPr>
            <a:noAutofit/>
          </a:bodyPr>
          <a:lstStyle/>
          <a:p>
            <a:pPr marL="0" indent="0" algn="just">
              <a:buNone/>
            </a:pPr>
            <a:r>
              <a:rPr lang="en-GB" sz="2000" dirty="0"/>
              <a:t>Following on from everyone enjoying creating their own workouts in the first week. I’ve added it to the half term activities so that you can carry on perfecting your work out routines. Keep working at them and hopefully when we are all back in school and we can use them as a warmups.</a:t>
            </a:r>
          </a:p>
          <a:p>
            <a:pPr marL="0" indent="0" algn="just">
              <a:buNone/>
            </a:pPr>
            <a:endParaRPr lang="en-GB" sz="2000" dirty="0"/>
          </a:p>
          <a:p>
            <a:pPr marL="0" indent="0" algn="just">
              <a:buNone/>
            </a:pPr>
            <a:r>
              <a:rPr lang="en-GB" sz="2000" dirty="0"/>
              <a:t>Try these extension tasks if your really enjoying this one:</a:t>
            </a:r>
          </a:p>
          <a:p>
            <a:pPr marL="457200" indent="-457200" algn="just">
              <a:buFont typeface="+mj-lt"/>
              <a:buAutoNum type="arabicPeriod"/>
            </a:pPr>
            <a:r>
              <a:rPr lang="en-GB" sz="2000" dirty="0"/>
              <a:t>Create your own list of movements to try.</a:t>
            </a:r>
          </a:p>
          <a:p>
            <a:pPr marL="457200" indent="-457200" algn="just">
              <a:buFont typeface="+mj-lt"/>
              <a:buAutoNum type="arabicPeriod"/>
            </a:pPr>
            <a:r>
              <a:rPr lang="en-GB" sz="2000" dirty="0"/>
              <a:t>Add some music to your routine and perform it for someone.</a:t>
            </a:r>
          </a:p>
          <a:p>
            <a:pPr marL="457200" indent="-457200" algn="just">
              <a:buFont typeface="+mj-lt"/>
              <a:buAutoNum type="arabicPeriod"/>
            </a:pPr>
            <a:r>
              <a:rPr lang="en-GB" sz="2000" dirty="0"/>
              <a:t>Choose 3 different balances and link each balance with a movement from your list e.g. a twist, a jump, a roll. Try and hold each balance for 3-5 seconds.</a:t>
            </a:r>
          </a:p>
        </p:txBody>
      </p:sp>
      <p:pic>
        <p:nvPicPr>
          <p:cNvPr id="4" name="Picture 4">
            <a:extLst>
              <a:ext uri="{FF2B5EF4-FFF2-40B4-BE49-F238E27FC236}">
                <a16:creationId xmlns:a16="http://schemas.microsoft.com/office/drawing/2014/main" id="{8609059C-FB64-0B46-8959-3DEE04B67696}"/>
              </a:ext>
            </a:extLst>
          </p:cNvPr>
          <p:cNvPicPr>
            <a:picLocks noChangeAspect="1"/>
          </p:cNvPicPr>
          <p:nvPr/>
        </p:nvPicPr>
        <p:blipFill rotWithShape="1">
          <a:blip r:embed="rId2">
            <a:extLst>
              <a:ext uri="{28A0092B-C50C-407E-A947-70E740481C1C}">
                <a14:useLocalDpi xmlns:a14="http://schemas.microsoft.com/office/drawing/2010/main" val="0"/>
              </a:ext>
            </a:extLst>
          </a:blip>
          <a:srcRect l="8944" t="32707" r="53510" b="16352"/>
          <a:stretch/>
        </p:blipFill>
        <p:spPr>
          <a:xfrm>
            <a:off x="6866467" y="1717589"/>
            <a:ext cx="4487333" cy="4567410"/>
          </a:xfrm>
          <a:prstGeom prst="rect">
            <a:avLst/>
          </a:prstGeom>
        </p:spPr>
      </p:pic>
    </p:spTree>
    <p:extLst>
      <p:ext uri="{BB962C8B-B14F-4D97-AF65-F5344CB8AC3E}">
        <p14:creationId xmlns:p14="http://schemas.microsoft.com/office/powerpoint/2010/main" val="1465633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31B9-7F40-4740-96E7-B81FA9CE15AC}"/>
              </a:ext>
            </a:extLst>
          </p:cNvPr>
          <p:cNvSpPr>
            <a:spLocks noGrp="1"/>
          </p:cNvSpPr>
          <p:nvPr>
            <p:ph type="title"/>
          </p:nvPr>
        </p:nvSpPr>
        <p:spPr>
          <a:xfrm>
            <a:off x="838200" y="365125"/>
            <a:ext cx="10515600" cy="1325563"/>
          </a:xfrm>
        </p:spPr>
        <p:txBody>
          <a:bodyPr>
            <a:normAutofit/>
          </a:bodyPr>
          <a:lstStyle/>
          <a:p>
            <a:r>
              <a:rPr lang="en-GB" b="1" dirty="0"/>
              <a:t>Joe Wicks: P.E at home</a:t>
            </a:r>
            <a:endParaRPr lang="en-US" b="1" dirty="0"/>
          </a:p>
        </p:txBody>
      </p:sp>
      <p:sp>
        <p:nvSpPr>
          <p:cNvPr id="3" name="Content Placeholder 2">
            <a:extLst>
              <a:ext uri="{FF2B5EF4-FFF2-40B4-BE49-F238E27FC236}">
                <a16:creationId xmlns:a16="http://schemas.microsoft.com/office/drawing/2014/main" id="{AFDC6641-DC86-8040-A60F-5ED227DF4A2D}"/>
              </a:ext>
            </a:extLst>
          </p:cNvPr>
          <p:cNvSpPr>
            <a:spLocks noGrp="1"/>
          </p:cNvSpPr>
          <p:nvPr>
            <p:ph idx="1"/>
          </p:nvPr>
        </p:nvSpPr>
        <p:spPr>
          <a:xfrm>
            <a:off x="1120000" y="1825625"/>
            <a:ext cx="6358486" cy="4351338"/>
          </a:xfrm>
        </p:spPr>
        <p:txBody>
          <a:bodyPr>
            <a:normAutofit/>
          </a:bodyPr>
          <a:lstStyle/>
          <a:p>
            <a:pPr marL="0" indent="0">
              <a:buNone/>
            </a:pPr>
            <a:r>
              <a:rPr lang="en-GB" sz="1800"/>
              <a:t>If you are still looking for more workout-based activities, Joe Wicks’ weekly workouts are great for kids of all ages.</a:t>
            </a:r>
          </a:p>
          <a:p>
            <a:pPr marL="0" indent="0">
              <a:buNone/>
            </a:pPr>
            <a:endParaRPr lang="en-GB" sz="1800"/>
          </a:p>
          <a:p>
            <a:pPr marL="0" indent="0">
              <a:buNone/>
            </a:pPr>
            <a:r>
              <a:rPr lang="en-GB" sz="1800"/>
              <a:t>They are three times a week: Monday, Wednesday and Friday live streamed from 9am. </a:t>
            </a:r>
          </a:p>
          <a:p>
            <a:pPr marL="0" indent="0">
              <a:buNone/>
            </a:pPr>
            <a:endParaRPr lang="en-GB" sz="1800"/>
          </a:p>
          <a:p>
            <a:pPr marL="0" indent="0">
              <a:buNone/>
            </a:pPr>
            <a:r>
              <a:rPr lang="en-GB" sz="1800"/>
              <a:t>YouTube channel link: </a:t>
            </a:r>
            <a:r>
              <a:rPr lang="en-GB" sz="1800">
                <a:hlinkClick r:id="rId2"/>
              </a:rPr>
              <a:t>https://www.youtube.com/channel/</a:t>
            </a:r>
            <a:r>
              <a:rPr lang="en-GB" sz="1800" err="1">
                <a:hlinkClick r:id="rId2"/>
              </a:rPr>
              <a:t>UCAxW1XT0iEJo0TYlRfn6rYQ</a:t>
            </a:r>
            <a:endParaRPr lang="en-GB" sz="1800"/>
          </a:p>
          <a:p>
            <a:pPr marL="0" indent="0">
              <a:buNone/>
            </a:pPr>
            <a:endParaRPr lang="en-GB" sz="1800"/>
          </a:p>
          <a:p>
            <a:pPr marL="0" indent="0">
              <a:buNone/>
            </a:pPr>
            <a:r>
              <a:rPr lang="en-GB" sz="1800"/>
              <a:t>These videos are an excellent tool to use both at school and at home that many schools just like ours are taking advantage off and thankful for. </a:t>
            </a:r>
            <a:endParaRPr lang="en-US" sz="1800"/>
          </a:p>
        </p:txBody>
      </p:sp>
      <p:pic>
        <p:nvPicPr>
          <p:cNvPr id="4" name="Picture 4">
            <a:extLst>
              <a:ext uri="{FF2B5EF4-FFF2-40B4-BE49-F238E27FC236}">
                <a16:creationId xmlns:a16="http://schemas.microsoft.com/office/drawing/2014/main" id="{C8BE9EDF-3009-C44E-B2C8-E40BE7F1B611}"/>
              </a:ext>
            </a:extLst>
          </p:cNvPr>
          <p:cNvPicPr>
            <a:picLocks noChangeAspect="1"/>
          </p:cNvPicPr>
          <p:nvPr/>
        </p:nvPicPr>
        <p:blipFill rotWithShape="1">
          <a:blip r:embed="rId3">
            <a:extLst>
              <a:ext uri="{28A0092B-C50C-407E-A947-70E740481C1C}">
                <a14:useLocalDpi xmlns:a14="http://schemas.microsoft.com/office/drawing/2010/main" val="0"/>
              </a:ext>
            </a:extLst>
          </a:blip>
          <a:srcRect l="1293" r="6" b="6"/>
          <a:stretch/>
        </p:blipFill>
        <p:spPr>
          <a:xfrm>
            <a:off x="7552569" y="1240340"/>
            <a:ext cx="4320732" cy="4377319"/>
          </a:xfrm>
          <a:prstGeom prst="rect">
            <a:avLst/>
          </a:prstGeom>
        </p:spPr>
      </p:pic>
    </p:spTree>
    <p:extLst>
      <p:ext uri="{BB962C8B-B14F-4D97-AF65-F5344CB8AC3E}">
        <p14:creationId xmlns:p14="http://schemas.microsoft.com/office/powerpoint/2010/main" val="417836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31B9-7F40-4740-96E7-B81FA9CE15AC}"/>
              </a:ext>
            </a:extLst>
          </p:cNvPr>
          <p:cNvSpPr>
            <a:spLocks noGrp="1"/>
          </p:cNvSpPr>
          <p:nvPr>
            <p:ph type="title"/>
          </p:nvPr>
        </p:nvSpPr>
        <p:spPr>
          <a:xfrm>
            <a:off x="838200" y="365125"/>
            <a:ext cx="10515600" cy="1325563"/>
          </a:xfrm>
        </p:spPr>
        <p:txBody>
          <a:bodyPr>
            <a:normAutofit/>
          </a:bodyPr>
          <a:lstStyle/>
          <a:p>
            <a:r>
              <a:rPr lang="en-GB" b="1" dirty="0">
                <a:gradFill flip="none" rotWithShape="1">
                  <a:gsLst>
                    <a:gs pos="28000">
                      <a:srgbClr val="EDEDED"/>
                    </a:gs>
                    <a:gs pos="0">
                      <a:srgbClr val="BFBFBF"/>
                    </a:gs>
                    <a:gs pos="100000">
                      <a:srgbClr val="FFFFFF"/>
                    </a:gs>
                  </a:gsLst>
                  <a:lin ang="4800000" scaled="0"/>
                  <a:tileRect/>
                </a:gradFill>
              </a:rPr>
              <a:t>BBC </a:t>
            </a:r>
            <a:r>
              <a:rPr lang="en-GB" b="1" dirty="0" err="1">
                <a:gradFill flip="none" rotWithShape="1">
                  <a:gsLst>
                    <a:gs pos="28000">
                      <a:srgbClr val="EDEDED"/>
                    </a:gs>
                    <a:gs pos="0">
                      <a:srgbClr val="BFBFBF"/>
                    </a:gs>
                    <a:gs pos="100000">
                      <a:srgbClr val="FFFFFF"/>
                    </a:gs>
                  </a:gsLst>
                  <a:lin ang="4800000" scaled="0"/>
                  <a:tileRect/>
                </a:gradFill>
              </a:rPr>
              <a:t>Supermovers</a:t>
            </a:r>
            <a:r>
              <a:rPr lang="en-GB" b="1" dirty="0">
                <a:gradFill flip="none" rotWithShape="1">
                  <a:gsLst>
                    <a:gs pos="28000">
                      <a:srgbClr val="EDEDED"/>
                    </a:gs>
                    <a:gs pos="0">
                      <a:srgbClr val="BFBFBF"/>
                    </a:gs>
                    <a:gs pos="100000">
                      <a:srgbClr val="FFFFFF"/>
                    </a:gs>
                  </a:gsLst>
                  <a:lin ang="4800000" scaled="0"/>
                  <a:tileRect/>
                </a:gradFill>
              </a:rPr>
              <a:t> for KS1 and KS2</a:t>
            </a:r>
            <a:endParaRPr lang="en-US" b="1" dirty="0">
              <a:gradFill flip="none" rotWithShape="1">
                <a:gsLst>
                  <a:gs pos="28000">
                    <a:srgbClr val="EDEDED"/>
                  </a:gs>
                  <a:gs pos="0">
                    <a:srgbClr val="BFBFBF"/>
                  </a:gs>
                  <a:gs pos="100000">
                    <a:srgbClr val="FFFFFF"/>
                  </a:gs>
                </a:gsLst>
                <a:lin ang="4800000" scaled="0"/>
                <a:tileRect/>
              </a:gradFill>
            </a:endParaRPr>
          </a:p>
        </p:txBody>
      </p:sp>
      <p:pic>
        <p:nvPicPr>
          <p:cNvPr id="4" name="Picture 4">
            <a:extLst>
              <a:ext uri="{FF2B5EF4-FFF2-40B4-BE49-F238E27FC236}">
                <a16:creationId xmlns:a16="http://schemas.microsoft.com/office/drawing/2014/main" id="{6288A770-803C-C54E-A06A-5900C3740E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172" y="2964484"/>
            <a:ext cx="4187222" cy="1863313"/>
          </a:xfrm>
          <a:prstGeom prst="rect">
            <a:avLst/>
          </a:prstGeom>
        </p:spPr>
      </p:pic>
      <p:sp>
        <p:nvSpPr>
          <p:cNvPr id="3" name="Content Placeholder 2">
            <a:extLst>
              <a:ext uri="{FF2B5EF4-FFF2-40B4-BE49-F238E27FC236}">
                <a16:creationId xmlns:a16="http://schemas.microsoft.com/office/drawing/2014/main" id="{AFDC6641-DC86-8040-A60F-5ED227DF4A2D}"/>
              </a:ext>
            </a:extLst>
          </p:cNvPr>
          <p:cNvSpPr>
            <a:spLocks noGrp="1"/>
          </p:cNvSpPr>
          <p:nvPr>
            <p:ph idx="1"/>
          </p:nvPr>
        </p:nvSpPr>
        <p:spPr>
          <a:xfrm>
            <a:off x="6096000" y="1948069"/>
            <a:ext cx="5257799" cy="4228893"/>
          </a:xfrm>
        </p:spPr>
        <p:txBody>
          <a:bodyPr>
            <a:normAutofit/>
          </a:bodyPr>
          <a:lstStyle/>
          <a:p>
            <a:pPr marL="0" indent="0" algn="just">
              <a:buNone/>
            </a:pPr>
            <a:r>
              <a:rPr lang="en-GB" sz="2000" dirty="0">
                <a:gradFill>
                  <a:gsLst>
                    <a:gs pos="34000">
                      <a:srgbClr val="EDEDED"/>
                    </a:gs>
                    <a:gs pos="0">
                      <a:srgbClr val="BFBFBF"/>
                    </a:gs>
                    <a:gs pos="100000">
                      <a:srgbClr val="FFFFFF"/>
                    </a:gs>
                  </a:gsLst>
                  <a:lin ang="4800000" scaled="0"/>
                </a:gradFill>
              </a:rPr>
              <a:t>BBC </a:t>
            </a:r>
            <a:r>
              <a:rPr lang="en-GB" sz="2000" dirty="0" err="1">
                <a:gradFill>
                  <a:gsLst>
                    <a:gs pos="34000">
                      <a:srgbClr val="EDEDED"/>
                    </a:gs>
                    <a:gs pos="0">
                      <a:srgbClr val="BFBFBF"/>
                    </a:gs>
                    <a:gs pos="100000">
                      <a:srgbClr val="FFFFFF"/>
                    </a:gs>
                  </a:gsLst>
                  <a:lin ang="4800000" scaled="0"/>
                </a:gradFill>
              </a:rPr>
              <a:t>Supermovers</a:t>
            </a:r>
            <a:r>
              <a:rPr lang="en-GB" sz="2000" dirty="0">
                <a:gradFill>
                  <a:gsLst>
                    <a:gs pos="34000">
                      <a:srgbClr val="EDEDED"/>
                    </a:gs>
                    <a:gs pos="0">
                      <a:srgbClr val="BFBFBF"/>
                    </a:gs>
                    <a:gs pos="100000">
                      <a:srgbClr val="FFFFFF"/>
                    </a:gs>
                  </a:gsLst>
                  <a:lin ang="4800000" scaled="0"/>
                </a:gradFill>
              </a:rPr>
              <a:t> if a fun filled resource for all primary school ages both KS1 and KS2. It is packed with loads of ways to keep young people moving and active but at the same time learning and practicing other key subjects like Maths, English and Science.</a:t>
            </a:r>
          </a:p>
          <a:p>
            <a:pPr marL="0" indent="0" algn="just">
              <a:buNone/>
            </a:pPr>
            <a:endParaRPr lang="en-GB" sz="2000" dirty="0">
              <a:gradFill>
                <a:gsLst>
                  <a:gs pos="34000">
                    <a:srgbClr val="EDEDED"/>
                  </a:gs>
                  <a:gs pos="0">
                    <a:srgbClr val="BFBFBF"/>
                  </a:gs>
                  <a:gs pos="100000">
                    <a:srgbClr val="FFFFFF"/>
                  </a:gs>
                </a:gsLst>
                <a:lin ang="4800000" scaled="0"/>
              </a:gradFill>
            </a:endParaRPr>
          </a:p>
          <a:p>
            <a:pPr marL="0" indent="0">
              <a:buNone/>
            </a:pPr>
            <a:r>
              <a:rPr lang="en-GB" sz="2000" dirty="0">
                <a:gradFill>
                  <a:gsLst>
                    <a:gs pos="34000">
                      <a:srgbClr val="EDEDED"/>
                    </a:gs>
                    <a:gs pos="0">
                      <a:srgbClr val="BFBFBF"/>
                    </a:gs>
                    <a:gs pos="100000">
                      <a:srgbClr val="FFFFFF"/>
                    </a:gs>
                  </a:gsLst>
                  <a:lin ang="4800000" scaled="0"/>
                </a:gradFill>
              </a:rPr>
              <a:t>The webpage link is: </a:t>
            </a:r>
            <a:r>
              <a:rPr lang="en-GB" sz="2000" dirty="0">
                <a:gradFill>
                  <a:gsLst>
                    <a:gs pos="34000">
                      <a:srgbClr val="EDEDED"/>
                    </a:gs>
                    <a:gs pos="0">
                      <a:srgbClr val="BFBFBF"/>
                    </a:gs>
                    <a:gs pos="100000">
                      <a:srgbClr val="FFFFFF"/>
                    </a:gs>
                  </a:gsLst>
                  <a:lin ang="4800000" scaled="0"/>
                </a:gradFill>
                <a:hlinkClick r:id="rId3"/>
              </a:rPr>
              <a:t>https://www.bbc.co.uk/teach/supermovers</a:t>
            </a:r>
            <a:endParaRPr lang="en-GB" sz="2000" dirty="0">
              <a:gradFill>
                <a:gsLst>
                  <a:gs pos="34000">
                    <a:srgbClr val="EDEDED"/>
                  </a:gs>
                  <a:gs pos="0">
                    <a:srgbClr val="BFBFBF"/>
                  </a:gs>
                  <a:gs pos="100000">
                    <a:srgbClr val="FFFFFF"/>
                  </a:gs>
                </a:gsLst>
                <a:lin ang="4800000" scaled="0"/>
              </a:gradFill>
            </a:endParaRPr>
          </a:p>
          <a:p>
            <a:pPr marL="0" indent="0" algn="just">
              <a:buNone/>
            </a:pPr>
            <a:endParaRPr lang="en-GB" sz="2000" dirty="0">
              <a:gradFill>
                <a:gsLst>
                  <a:gs pos="34000">
                    <a:srgbClr val="EDEDED"/>
                  </a:gs>
                  <a:gs pos="0">
                    <a:srgbClr val="BFBFBF"/>
                  </a:gs>
                  <a:gs pos="100000">
                    <a:srgbClr val="FFFFFF"/>
                  </a:gs>
                </a:gsLst>
                <a:lin ang="4800000" scaled="0"/>
              </a:gradFill>
            </a:endParaRPr>
          </a:p>
          <a:p>
            <a:pPr marL="0" indent="0" algn="just">
              <a:buNone/>
            </a:pPr>
            <a:r>
              <a:rPr lang="en-GB" sz="2000" dirty="0">
                <a:gradFill>
                  <a:gsLst>
                    <a:gs pos="34000">
                      <a:srgbClr val="EDEDED"/>
                    </a:gs>
                    <a:gs pos="0">
                      <a:srgbClr val="BFBFBF"/>
                    </a:gs>
                    <a:gs pos="100000">
                      <a:srgbClr val="FFFFFF"/>
                    </a:gs>
                  </a:gsLst>
                  <a:lin ang="4800000" scaled="0"/>
                </a:gradFill>
              </a:rPr>
              <a:t>There are up to a 100 different videos to choose from so go have a look and find some fun new ways to learn and be active at the same time.</a:t>
            </a:r>
          </a:p>
        </p:txBody>
      </p:sp>
    </p:spTree>
    <p:extLst>
      <p:ext uri="{BB962C8B-B14F-4D97-AF65-F5344CB8AC3E}">
        <p14:creationId xmlns:p14="http://schemas.microsoft.com/office/powerpoint/2010/main" val="92500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C91C-70D6-CD41-9164-023454BF861C}"/>
              </a:ext>
            </a:extLst>
          </p:cNvPr>
          <p:cNvSpPr>
            <a:spLocks noGrp="1"/>
          </p:cNvSpPr>
          <p:nvPr>
            <p:ph type="title"/>
          </p:nvPr>
        </p:nvSpPr>
        <p:spPr/>
        <p:txBody>
          <a:bodyPr/>
          <a:lstStyle/>
          <a:p>
            <a:r>
              <a:rPr lang="en-GB" b="1" dirty="0"/>
              <a:t>Bonus Challenge</a:t>
            </a:r>
            <a:endParaRPr lang="en-US" b="1" dirty="0"/>
          </a:p>
        </p:txBody>
      </p:sp>
      <p:sp>
        <p:nvSpPr>
          <p:cNvPr id="3" name="Content Placeholder 2">
            <a:extLst>
              <a:ext uri="{FF2B5EF4-FFF2-40B4-BE49-F238E27FC236}">
                <a16:creationId xmlns:a16="http://schemas.microsoft.com/office/drawing/2014/main" id="{CF8FF66D-0BDB-6945-90FD-FE3CE4AABEA7}"/>
              </a:ext>
            </a:extLst>
          </p:cNvPr>
          <p:cNvSpPr>
            <a:spLocks noGrp="1"/>
          </p:cNvSpPr>
          <p:nvPr>
            <p:ph idx="1"/>
          </p:nvPr>
        </p:nvSpPr>
        <p:spPr>
          <a:xfrm>
            <a:off x="838200" y="1587500"/>
            <a:ext cx="7373216" cy="5111749"/>
          </a:xfrm>
        </p:spPr>
        <p:txBody>
          <a:bodyPr>
            <a:normAutofit fontScale="92500" lnSpcReduction="10000"/>
          </a:bodyPr>
          <a:lstStyle/>
          <a:p>
            <a:pPr marL="0" indent="0" algn="just">
              <a:buNone/>
            </a:pPr>
            <a:r>
              <a:rPr lang="en-GB" dirty="0"/>
              <a:t>If you haven’t already get creating your own hockey stick!</a:t>
            </a:r>
          </a:p>
          <a:p>
            <a:pPr marL="0" indent="0" algn="just">
              <a:buNone/>
            </a:pPr>
            <a:r>
              <a:rPr lang="en-GB" dirty="0"/>
              <a:t>In anticipation of coming back to school you could be practicing your hockey skills. But to do this you’ll need a hockey stick. As a challenge over the next few weeks try and create one yourself and decorate it how you like. Here’s a few examples for you. Submit a picture of yours to your class dojo so we can see your creations.</a:t>
            </a:r>
          </a:p>
          <a:p>
            <a:pPr marL="0" indent="0" algn="just">
              <a:buNone/>
            </a:pPr>
            <a:r>
              <a:rPr lang="en-GB" dirty="0"/>
              <a:t>On the next slide I have updated the hockey videos so if you’ve already made yours check them out and see if you can give some of them a go. If not just give them a watch to help with your Hockey development and learning. </a:t>
            </a:r>
          </a:p>
          <a:p>
            <a:pPr marL="0" indent="0" algn="just">
              <a:buNone/>
            </a:pPr>
            <a:endParaRPr lang="en-US" dirty="0"/>
          </a:p>
        </p:txBody>
      </p:sp>
      <p:grpSp>
        <p:nvGrpSpPr>
          <p:cNvPr id="4" name="Group 3">
            <a:extLst>
              <a:ext uri="{FF2B5EF4-FFF2-40B4-BE49-F238E27FC236}">
                <a16:creationId xmlns:a16="http://schemas.microsoft.com/office/drawing/2014/main" id="{1B681F6F-0FA5-D649-B6EB-521E92C686EC}"/>
              </a:ext>
            </a:extLst>
          </p:cNvPr>
          <p:cNvGrpSpPr/>
          <p:nvPr/>
        </p:nvGrpSpPr>
        <p:grpSpPr>
          <a:xfrm>
            <a:off x="8505447" y="1587500"/>
            <a:ext cx="3161951" cy="4887912"/>
            <a:chOff x="8304363" y="1150813"/>
            <a:chExt cx="3161951" cy="4887912"/>
          </a:xfrm>
        </p:grpSpPr>
        <p:pic>
          <p:nvPicPr>
            <p:cNvPr id="5" name="Picture 5">
              <a:extLst>
                <a:ext uri="{FF2B5EF4-FFF2-40B4-BE49-F238E27FC236}">
                  <a16:creationId xmlns:a16="http://schemas.microsoft.com/office/drawing/2014/main" id="{4031021E-6EC0-C543-B8D7-68531BA51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364" y="1150813"/>
              <a:ext cx="3161950" cy="3144352"/>
            </a:xfrm>
            <a:prstGeom prst="rect">
              <a:avLst/>
            </a:prstGeom>
            <a:ln>
              <a:noFill/>
            </a:ln>
          </p:spPr>
        </p:pic>
        <p:pic>
          <p:nvPicPr>
            <p:cNvPr id="6" name="Picture 6">
              <a:extLst>
                <a:ext uri="{FF2B5EF4-FFF2-40B4-BE49-F238E27FC236}">
                  <a16:creationId xmlns:a16="http://schemas.microsoft.com/office/drawing/2014/main" id="{E75DE30C-80B6-284D-AF31-C4D12D358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363" y="4295164"/>
              <a:ext cx="3156759" cy="1743561"/>
            </a:xfrm>
            <a:prstGeom prst="rect">
              <a:avLst/>
            </a:prstGeom>
            <a:ln>
              <a:noFill/>
            </a:ln>
          </p:spPr>
        </p:pic>
      </p:grpSp>
    </p:spTree>
    <p:extLst>
      <p:ext uri="{BB962C8B-B14F-4D97-AF65-F5344CB8AC3E}">
        <p14:creationId xmlns:p14="http://schemas.microsoft.com/office/powerpoint/2010/main" val="120662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A1E0-8CB6-7E4B-8377-04A3EA3D0FD7}"/>
              </a:ext>
            </a:extLst>
          </p:cNvPr>
          <p:cNvSpPr>
            <a:spLocks noGrp="1"/>
          </p:cNvSpPr>
          <p:nvPr>
            <p:ph type="title"/>
          </p:nvPr>
        </p:nvSpPr>
        <p:spPr/>
        <p:txBody>
          <a:bodyPr>
            <a:noAutofit/>
          </a:bodyPr>
          <a:lstStyle/>
          <a:p>
            <a:r>
              <a:rPr lang="en-GB" sz="4400" b="1" dirty="0"/>
              <a:t>Extra videos for inspiration for HOCKEY</a:t>
            </a:r>
            <a:endParaRPr lang="en-US" sz="4400" b="1" dirty="0"/>
          </a:p>
        </p:txBody>
      </p:sp>
      <p:sp>
        <p:nvSpPr>
          <p:cNvPr id="3" name="Content Placeholder 2">
            <a:extLst>
              <a:ext uri="{FF2B5EF4-FFF2-40B4-BE49-F238E27FC236}">
                <a16:creationId xmlns:a16="http://schemas.microsoft.com/office/drawing/2014/main" id="{471C1645-1F0F-554D-A585-19766F5A52D5}"/>
              </a:ext>
            </a:extLst>
          </p:cNvPr>
          <p:cNvSpPr>
            <a:spLocks noGrp="1"/>
          </p:cNvSpPr>
          <p:nvPr>
            <p:ph idx="1"/>
          </p:nvPr>
        </p:nvSpPr>
        <p:spPr/>
        <p:txBody>
          <a:bodyPr>
            <a:normAutofit fontScale="85000" lnSpcReduction="20000"/>
          </a:bodyPr>
          <a:lstStyle/>
          <a:p>
            <a:pPr marL="0" indent="0">
              <a:buNone/>
            </a:pPr>
            <a:r>
              <a:rPr lang="en-GB" dirty="0"/>
              <a:t>If you have created your own Hockey stick you could try following these videos for practice or just watch to help understand how we play the sport.</a:t>
            </a:r>
          </a:p>
          <a:p>
            <a:pPr marL="0" indent="0">
              <a:buNone/>
            </a:pPr>
            <a:endParaRPr lang="en-GB" dirty="0"/>
          </a:p>
          <a:p>
            <a:pPr marL="0" indent="0">
              <a:buNone/>
            </a:pPr>
            <a:r>
              <a:rPr lang="en-GB" b="0" i="0" u="none" strike="noStrike" dirty="0">
                <a:effectLst/>
              </a:rPr>
              <a:t>Hockey Core Skills: Ball Control - Pulls Drags:</a:t>
            </a:r>
            <a:endParaRPr lang="en-GB" dirty="0"/>
          </a:p>
          <a:p>
            <a:pPr marL="0" indent="0">
              <a:buNone/>
            </a:pPr>
            <a:r>
              <a:rPr lang="en-GB" dirty="0">
                <a:hlinkClick r:id="rId2"/>
              </a:rPr>
              <a:t>https://www.youtube.com/watch?v=</a:t>
            </a:r>
            <a:r>
              <a:rPr lang="en-GB" dirty="0" err="1">
                <a:hlinkClick r:id="rId2"/>
              </a:rPr>
              <a:t>WRAkfHEj5wM</a:t>
            </a:r>
            <a:endParaRPr lang="en-GB" dirty="0"/>
          </a:p>
          <a:p>
            <a:pPr marL="0" indent="0">
              <a:buNone/>
            </a:pPr>
            <a:endParaRPr lang="en-GB" dirty="0"/>
          </a:p>
          <a:p>
            <a:pPr marL="0" indent="0">
              <a:buNone/>
            </a:pPr>
            <a:r>
              <a:rPr lang="en-GB" b="0" i="0" u="none" strike="noStrike" dirty="0">
                <a:effectLst/>
              </a:rPr>
              <a:t>Hockey Core Skills: Passing Skills - Push on the Move Side &amp; Frontal:</a:t>
            </a:r>
            <a:endParaRPr lang="en-GB" dirty="0"/>
          </a:p>
          <a:p>
            <a:pPr marL="0" indent="0">
              <a:buNone/>
            </a:pPr>
            <a:r>
              <a:rPr lang="en-GB" dirty="0">
                <a:hlinkClick r:id="rId3"/>
              </a:rPr>
              <a:t>https://www.youtube.com/watch?v=</a:t>
            </a:r>
            <a:r>
              <a:rPr lang="en-GB" dirty="0" err="1">
                <a:hlinkClick r:id="rId3"/>
              </a:rPr>
              <a:t>I7rSCdpRLrI</a:t>
            </a:r>
            <a:endParaRPr lang="en-GB" dirty="0"/>
          </a:p>
          <a:p>
            <a:pPr marL="0" indent="0">
              <a:buNone/>
            </a:pPr>
            <a:endParaRPr lang="en-GB" dirty="0"/>
          </a:p>
          <a:p>
            <a:pPr marL="0" indent="0">
              <a:buNone/>
            </a:pPr>
            <a:r>
              <a:rPr lang="en-GB" b="0" i="0" u="none" strike="noStrike" dirty="0">
                <a:effectLst/>
              </a:rPr>
              <a:t>Hockey Core Skills: Basic Forehand Receiving:</a:t>
            </a:r>
            <a:endParaRPr lang="en-GB" dirty="0"/>
          </a:p>
          <a:p>
            <a:pPr marL="0" indent="0">
              <a:buNone/>
            </a:pPr>
            <a:r>
              <a:rPr lang="en-GB" dirty="0">
                <a:hlinkClick r:id="rId4"/>
              </a:rPr>
              <a:t>https://www.youtube.com/watch?v=</a:t>
            </a:r>
            <a:r>
              <a:rPr lang="en-GB" dirty="0" err="1">
                <a:hlinkClick r:id="rId4"/>
              </a:rPr>
              <a:t>JnIMreaOwWk</a:t>
            </a:r>
            <a:endParaRPr lang="en-GB" dirty="0"/>
          </a:p>
          <a:p>
            <a:pPr marL="0" indent="0">
              <a:buNone/>
            </a:pPr>
            <a:endParaRPr lang="en-GB"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430029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1015</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Activities to Keep You Moving This Half-term</vt:lpstr>
      <vt:lpstr>Lockdown Bingo!</vt:lpstr>
      <vt:lpstr>Mountain Climbers</vt:lpstr>
      <vt:lpstr>Monopoly Fitness</vt:lpstr>
      <vt:lpstr>Create your own workout</vt:lpstr>
      <vt:lpstr>Joe Wicks: P.E at home</vt:lpstr>
      <vt:lpstr>BBC Supermovers for KS1 and KS2</vt:lpstr>
      <vt:lpstr>Bonus Challenge</vt:lpstr>
      <vt:lpstr>Extra videos for inspiration for HOCKEY</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to Keep You Moving This Half-term</dc:title>
  <dc:creator>Wood, Jack</dc:creator>
  <cp:lastModifiedBy>Wood, Jack</cp:lastModifiedBy>
  <cp:revision>1</cp:revision>
  <dcterms:created xsi:type="dcterms:W3CDTF">2021-01-26T08:40:13Z</dcterms:created>
  <dcterms:modified xsi:type="dcterms:W3CDTF">2021-01-26T08:40:43Z</dcterms:modified>
</cp:coreProperties>
</file>