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86" r:id="rId4"/>
    <p:sldId id="260" r:id="rId5"/>
    <p:sldId id="273" r:id="rId6"/>
    <p:sldId id="280" r:id="rId7"/>
    <p:sldId id="287" r:id="rId8"/>
    <p:sldId id="272" r:id="rId9"/>
    <p:sldId id="261" r:id="rId10"/>
    <p:sldId id="264" r:id="rId11"/>
    <p:sldId id="268" r:id="rId12"/>
    <p:sldId id="279" r:id="rId13"/>
    <p:sldId id="278" r:id="rId14"/>
    <p:sldId id="284" r:id="rId15"/>
    <p:sldId id="265" r:id="rId16"/>
    <p:sldId id="267" r:id="rId17"/>
    <p:sldId id="275" r:id="rId18"/>
    <p:sldId id="282" r:id="rId19"/>
    <p:sldId id="271" r:id="rId20"/>
    <p:sldId id="270"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ott Berry" userId="6e245fb96d73efd9" providerId="LiveId" clId="{2CE19332-E1FE-4814-87AB-91D0C4C16174}"/>
    <pc:docChg chg="delSld modSld">
      <pc:chgData name="Elliott Berry" userId="6e245fb96d73efd9" providerId="LiveId" clId="{2CE19332-E1FE-4814-87AB-91D0C4C16174}" dt="2021-02-24T21:16:01.513" v="9" actId="47"/>
      <pc:docMkLst>
        <pc:docMk/>
      </pc:docMkLst>
      <pc:sldChg chg="modSp mod">
        <pc:chgData name="Elliott Berry" userId="6e245fb96d73efd9" providerId="LiveId" clId="{2CE19332-E1FE-4814-87AB-91D0C4C16174}" dt="2021-02-24T21:13:52.065" v="7" actId="20577"/>
        <pc:sldMkLst>
          <pc:docMk/>
          <pc:sldMk cId="1927280006" sldId="256"/>
        </pc:sldMkLst>
        <pc:spChg chg="mod">
          <ac:chgData name="Elliott Berry" userId="6e245fb96d73efd9" providerId="LiveId" clId="{2CE19332-E1FE-4814-87AB-91D0C4C16174}" dt="2021-02-24T21:13:52.065" v="7" actId="20577"/>
          <ac:spMkLst>
            <pc:docMk/>
            <pc:sldMk cId="1927280006" sldId="256"/>
            <ac:spMk id="2" creationId="{61284C33-4A15-B943-8298-509906B90D7D}"/>
          </ac:spMkLst>
        </pc:spChg>
      </pc:sldChg>
      <pc:sldChg chg="del">
        <pc:chgData name="Elliott Berry" userId="6e245fb96d73efd9" providerId="LiveId" clId="{2CE19332-E1FE-4814-87AB-91D0C4C16174}" dt="2021-02-24T21:15:54.591" v="8" actId="47"/>
        <pc:sldMkLst>
          <pc:docMk/>
          <pc:sldMk cId="920766944" sldId="269"/>
        </pc:sldMkLst>
      </pc:sldChg>
      <pc:sldChg chg="del">
        <pc:chgData name="Elliott Berry" userId="6e245fb96d73efd9" providerId="LiveId" clId="{2CE19332-E1FE-4814-87AB-91D0C4C16174}" dt="2021-02-24T21:16:01.513" v="9" actId="47"/>
        <pc:sldMkLst>
          <pc:docMk/>
          <pc:sldMk cId="1533464423" sldId="28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2/25/2021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0147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4717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8967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9105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GB"/>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375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2/25/2021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698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2/25/2021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5402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47579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597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998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6909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65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2/25/2021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8878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2/25/2021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6496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2/25/2021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3911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7754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2574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2/25/2021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6740457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AR2OPtOQusk" TargetMode="External"/><Relationship Id="rId3" Type="http://schemas.openxmlformats.org/officeDocument/2006/relationships/hyperlink" Target="https://www.youtube.com/watch?v=8VufajxfwDo" TargetMode="External"/><Relationship Id="rId7" Type="http://schemas.openxmlformats.org/officeDocument/2006/relationships/hyperlink" Target="https://www.youtube.com/watch?v=zgjrN1eqWec" TargetMode="External"/><Relationship Id="rId2" Type="http://schemas.openxmlformats.org/officeDocument/2006/relationships/hyperlink" Target="https://www.youtube.com/watch?v=jrhM3k84YJU" TargetMode="External"/><Relationship Id="rId1" Type="http://schemas.openxmlformats.org/officeDocument/2006/relationships/slideLayout" Target="../slideLayouts/slideLayout2.xml"/><Relationship Id="rId6" Type="http://schemas.openxmlformats.org/officeDocument/2006/relationships/hyperlink" Target="https://www.youtube.com/watch?v=4MkuR7BHmVM" TargetMode="External"/><Relationship Id="rId5" Type="http://schemas.openxmlformats.org/officeDocument/2006/relationships/hyperlink" Target="https://www.youtube.com/watch?v=4BoS5sb0ZEs" TargetMode="External"/><Relationship Id="rId4" Type="http://schemas.openxmlformats.org/officeDocument/2006/relationships/hyperlink" Target="https://www.youtube.com/watch?v=u-slncscADM" TargetMode="External"/><Relationship Id="rId9" Type="http://schemas.openxmlformats.org/officeDocument/2006/relationships/hyperlink" Target="https://www.youtube.com/watch?v=IZGwm-LU4P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channel/UCJerWssJeAsbd1kY79oRm7g" TargetMode="External"/><Relationship Id="rId2" Type="http://schemas.openxmlformats.org/officeDocument/2006/relationships/hyperlink" Target="https://www.youtube.com/playlist?list=PLyCLoPd4VxBuS4UeyHMccVAjpWaNbGomt" TargetMode="External"/><Relationship Id="rId1" Type="http://schemas.openxmlformats.org/officeDocument/2006/relationships/slideLayout" Target="../slideLayouts/slideLayout2.xml"/><Relationship Id="rId6" Type="http://schemas.openxmlformats.org/officeDocument/2006/relationships/hyperlink" Target="https://www.youtube.com/results?search_query=chance+to+shine+live" TargetMode="External"/><Relationship Id="rId5" Type="http://schemas.openxmlformats.org/officeDocument/2006/relationships/hyperlink" Target="https://www.youtube.com/user/YouthSportTrust/videos" TargetMode="External"/><Relationship Id="rId4" Type="http://schemas.openxmlformats.org/officeDocument/2006/relationships/hyperlink" Target="https://www.youtube.com/playlist?list=PLcSP18b0KfWMlWu1fevzCT0yM5I8CQ5Y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thedailymile.co.uk/wp-content/uploads/2021/01/Daily-Mile_NY-Bingo-Certificate-2.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channel/UCAxW1XT0iEJo0TYlRfn6rYQ"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bbc.co.uk/teach/supermover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gRRnI3vB1WI&amp;list=PLYGRaluWWTojV3An2WEgsQ4qGFy_91jDL&amp;index=13"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youtube.com/watch?v=_pWus22nTVI&amp;list=PLYGRaluWWTojV3An2WEgsQ4qGFy_91jDL&amp;index=14"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TUA9CqMxI8k&amp;list=PLYGRaluWWTojV3An2WEgsQ4qGFy_91jDL&amp;index=15"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g4aNXE3i7AE&amp;list=PLYGRaluWWTojV3An2WEgsQ4qGFy_91jDL&amp;index=16"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9uw9ug_g-gM&amp;list=PLyCLoPd4VxBvPHOpzoEk5onAEbq40g2-k&amp;index=19" TargetMode="External"/><Relationship Id="rId2" Type="http://schemas.openxmlformats.org/officeDocument/2006/relationships/hyperlink" Target="https://www.youtube.com/watch?v=pLuM18p9zbM&amp;list=PLyCLoPd4VxBvPHOpzoEk5onAEbq40g2-k&amp;index=14" TargetMode="External"/><Relationship Id="rId1" Type="http://schemas.openxmlformats.org/officeDocument/2006/relationships/slideLayout" Target="../slideLayouts/slideLayout2.xml"/><Relationship Id="rId5" Type="http://schemas.openxmlformats.org/officeDocument/2006/relationships/hyperlink" Target="https://www.youtube.com/watch?v=16FIVgWUklY&amp;list=PLyCLoPd4VxBvPHOpzoEk5onAEbq40g2-k&amp;index=21" TargetMode="External"/><Relationship Id="rId4" Type="http://schemas.openxmlformats.org/officeDocument/2006/relationships/hyperlink" Target="https://www.youtube.com/watch?v=E5cmJpSFZB8&amp;list=PLyCLoPd4VxBvPHOpzoEk5onAEbq40g2-k&amp;index=1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4C33-4A15-B943-8298-509906B90D7D}"/>
              </a:ext>
            </a:extLst>
          </p:cNvPr>
          <p:cNvSpPr>
            <a:spLocks noGrp="1"/>
          </p:cNvSpPr>
          <p:nvPr>
            <p:ph type="ctrTitle"/>
          </p:nvPr>
        </p:nvSpPr>
        <p:spPr>
          <a:xfrm>
            <a:off x="1120346" y="4464028"/>
            <a:ext cx="9951308" cy="1641490"/>
          </a:xfrm>
        </p:spPr>
        <p:txBody>
          <a:bodyPr>
            <a:normAutofit/>
          </a:bodyPr>
          <a:lstStyle/>
          <a:p>
            <a:pPr algn="ctr"/>
            <a:r>
              <a:rPr lang="en-GB" sz="8800" b="1" dirty="0"/>
              <a:t>P.E from Home Year 5&amp;6</a:t>
            </a:r>
            <a:endParaRPr lang="en-US" sz="8800" b="1" dirty="0"/>
          </a:p>
        </p:txBody>
      </p:sp>
      <p:sp>
        <p:nvSpPr>
          <p:cNvPr id="10" name="Rounded Rectangle 12">
            <a:extLst>
              <a:ext uri="{FF2B5EF4-FFF2-40B4-BE49-F238E27FC236}">
                <a16:creationId xmlns:a16="http://schemas.microsoft.com/office/drawing/2014/main" id="{EBE49024-1142-44B2-ADCE-4BC7EC239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5501"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55A4EA0F-1F46-EF48-965F-3A9799915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540" y="1101079"/>
            <a:ext cx="2535414" cy="2140605"/>
          </a:xfrm>
          <a:prstGeom prst="rect">
            <a:avLst/>
          </a:prstGeom>
        </p:spPr>
      </p:pic>
      <p:sp>
        <p:nvSpPr>
          <p:cNvPr id="12" name="Rounded Rectangle 9">
            <a:extLst>
              <a:ext uri="{FF2B5EF4-FFF2-40B4-BE49-F238E27FC236}">
                <a16:creationId xmlns:a16="http://schemas.microsoft.com/office/drawing/2014/main" id="{54D32B87-54C0-481E-88AE-0B45882D6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020"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BC1873B-F547-CC47-A968-D9B442ED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40012" y="969928"/>
            <a:ext cx="2382496" cy="2400500"/>
          </a:xfrm>
          <a:prstGeom prst="rect">
            <a:avLst/>
          </a:prstGeom>
        </p:spPr>
      </p:pic>
    </p:spTree>
    <p:extLst>
      <p:ext uri="{BB962C8B-B14F-4D97-AF65-F5344CB8AC3E}">
        <p14:creationId xmlns:p14="http://schemas.microsoft.com/office/powerpoint/2010/main" val="192728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A1E0-8CB6-7E4B-8377-04A3EA3D0FD7}"/>
              </a:ext>
            </a:extLst>
          </p:cNvPr>
          <p:cNvSpPr>
            <a:spLocks noGrp="1"/>
          </p:cNvSpPr>
          <p:nvPr>
            <p:ph type="title"/>
          </p:nvPr>
        </p:nvSpPr>
        <p:spPr>
          <a:xfrm>
            <a:off x="1210982" y="0"/>
            <a:ext cx="9770035" cy="1325563"/>
          </a:xfrm>
        </p:spPr>
        <p:txBody>
          <a:bodyPr>
            <a:noAutofit/>
          </a:bodyPr>
          <a:lstStyle/>
          <a:p>
            <a:r>
              <a:rPr lang="en-GB" sz="4400" b="1" dirty="0"/>
              <a:t>Extra videos for inspiration for Tennis</a:t>
            </a:r>
            <a:endParaRPr lang="en-US" sz="4400" b="1" dirty="0"/>
          </a:p>
        </p:txBody>
      </p:sp>
      <p:sp>
        <p:nvSpPr>
          <p:cNvPr id="3" name="Content Placeholder 2">
            <a:extLst>
              <a:ext uri="{FF2B5EF4-FFF2-40B4-BE49-F238E27FC236}">
                <a16:creationId xmlns:a16="http://schemas.microsoft.com/office/drawing/2014/main" id="{471C1645-1F0F-554D-A585-19766F5A52D5}"/>
              </a:ext>
            </a:extLst>
          </p:cNvPr>
          <p:cNvSpPr>
            <a:spLocks noGrp="1"/>
          </p:cNvSpPr>
          <p:nvPr>
            <p:ph idx="1"/>
          </p:nvPr>
        </p:nvSpPr>
        <p:spPr>
          <a:xfrm>
            <a:off x="838200" y="1253330"/>
            <a:ext cx="10515600" cy="5295885"/>
          </a:xfrm>
        </p:spPr>
        <p:txBody>
          <a:bodyPr>
            <a:noAutofit/>
          </a:bodyPr>
          <a:lstStyle/>
          <a:p>
            <a:pPr marL="0" indent="0">
              <a:buNone/>
            </a:pPr>
            <a:r>
              <a:rPr lang="en-GB" sz="1600" dirty="0"/>
              <a:t>If you have a tennis racket at home check out some of the Tennis Skill videos below, you could try some of these videos for practice or if you don’t have a racket at home, you could just watch to help understand how we play the sport. Our first video explains the basic rules of tennis.</a:t>
            </a:r>
          </a:p>
          <a:p>
            <a:pPr>
              <a:buFont typeface="Courier New" panose="02070309020205020404" pitchFamily="49" charset="0"/>
              <a:buChar char="o"/>
            </a:pPr>
            <a:r>
              <a:rPr lang="en-GB" sz="1600" dirty="0"/>
              <a:t>The Rules of Tennis EXPLAINED (scoring, terms and more) - </a:t>
            </a:r>
            <a:r>
              <a:rPr lang="en-GB" sz="1600" dirty="0">
                <a:hlinkClick r:id="rId2"/>
              </a:rPr>
              <a:t>https://www.youtube.com/watch?v=jrhM3k84YJU</a:t>
            </a:r>
            <a:endParaRPr lang="en-GB" sz="1600" dirty="0"/>
          </a:p>
          <a:p>
            <a:pPr>
              <a:buFont typeface="Courier New" panose="02070309020205020404" pitchFamily="49" charset="0"/>
              <a:buChar char="o"/>
            </a:pPr>
            <a:endParaRPr lang="en-GB" sz="1600" dirty="0"/>
          </a:p>
          <a:p>
            <a:pPr marL="0" indent="0">
              <a:buNone/>
            </a:pPr>
            <a:r>
              <a:rPr lang="en-GB" sz="1600" dirty="0"/>
              <a:t>These Skill challenges come from the Ben Smith Tennis </a:t>
            </a:r>
            <a:r>
              <a:rPr lang="en-GB" sz="1600" dirty="0" err="1"/>
              <a:t>Youtube</a:t>
            </a:r>
            <a:r>
              <a:rPr lang="en-GB" sz="1600" dirty="0"/>
              <a:t> channel and are great ideas for some tennis themed challenges;</a:t>
            </a:r>
          </a:p>
          <a:p>
            <a:pPr>
              <a:buFont typeface="Courier New" panose="02070309020205020404" pitchFamily="49" charset="0"/>
              <a:buChar char="o"/>
            </a:pPr>
            <a:r>
              <a:rPr lang="sv-SE" sz="1600" dirty="0"/>
              <a:t>Skill Challenge 1 - Soft Hand Skills</a:t>
            </a:r>
            <a:r>
              <a:rPr lang="en-GB" sz="1600" dirty="0"/>
              <a:t> - </a:t>
            </a:r>
            <a:r>
              <a:rPr lang="en-GB" sz="1600" dirty="0">
                <a:hlinkClick r:id="rId3"/>
              </a:rPr>
              <a:t>https://www.youtube.com/watch?v=8VufajxfwDo</a:t>
            </a:r>
            <a:endParaRPr lang="en-GB" sz="1600" dirty="0"/>
          </a:p>
          <a:p>
            <a:pPr>
              <a:buFont typeface="Courier New" panose="02070309020205020404" pitchFamily="49" charset="0"/>
              <a:buChar char="o"/>
            </a:pPr>
            <a:r>
              <a:rPr lang="en-GB" sz="1600" dirty="0"/>
              <a:t>Physical Challenge 1 - 2 Ball Catch - </a:t>
            </a:r>
            <a:r>
              <a:rPr lang="en-GB" sz="1600" dirty="0">
                <a:hlinkClick r:id="rId4"/>
              </a:rPr>
              <a:t>https://www.youtube.com/watch?v=u-slncscADM</a:t>
            </a:r>
            <a:endParaRPr lang="en-GB" sz="1600" dirty="0"/>
          </a:p>
          <a:p>
            <a:pPr>
              <a:buFont typeface="Courier New" panose="02070309020205020404" pitchFamily="49" charset="0"/>
              <a:buChar char="o"/>
            </a:pPr>
            <a:r>
              <a:rPr lang="en-GB" sz="1600" dirty="0"/>
              <a:t>Skill Challenge 2 - Wall Ball - </a:t>
            </a:r>
            <a:r>
              <a:rPr lang="en-GB" sz="1600" dirty="0">
                <a:hlinkClick r:id="rId5"/>
              </a:rPr>
              <a:t>https://www.youtube.com/watch?v=4BoS5sb0ZEs</a:t>
            </a:r>
            <a:endParaRPr lang="en-GB" sz="1600" dirty="0"/>
          </a:p>
          <a:p>
            <a:pPr>
              <a:buFont typeface="Courier New" panose="02070309020205020404" pitchFamily="49" charset="0"/>
              <a:buChar char="o"/>
            </a:pPr>
            <a:r>
              <a:rPr lang="en-GB" sz="1600" dirty="0"/>
              <a:t>Physical Challenge 2 - The 100 Challenge - </a:t>
            </a:r>
            <a:r>
              <a:rPr lang="en-GB" sz="1600" dirty="0">
                <a:hlinkClick r:id="rId6"/>
              </a:rPr>
              <a:t>https://www.youtube.com/watch?v=4MkuR7BHmVM</a:t>
            </a:r>
            <a:endParaRPr lang="en-GB" sz="1600" dirty="0"/>
          </a:p>
          <a:p>
            <a:pPr>
              <a:buFont typeface="Courier New" panose="02070309020205020404" pitchFamily="49" charset="0"/>
              <a:buChar char="o"/>
            </a:pPr>
            <a:r>
              <a:rPr lang="en-GB" sz="1600" dirty="0"/>
              <a:t>Skill Challenge 3 - Ball Carousel - </a:t>
            </a:r>
            <a:r>
              <a:rPr lang="en-GB" sz="1600" dirty="0">
                <a:hlinkClick r:id="rId7"/>
              </a:rPr>
              <a:t>https://www.youtube.com/watch?v=zgjrN1eqWec</a:t>
            </a:r>
            <a:endParaRPr lang="en-GB" sz="1600" dirty="0"/>
          </a:p>
          <a:p>
            <a:pPr>
              <a:buFont typeface="Courier New" panose="02070309020205020404" pitchFamily="49" charset="0"/>
              <a:buChar char="o"/>
            </a:pPr>
            <a:r>
              <a:rPr lang="en-GB" sz="1600" dirty="0"/>
              <a:t>Physical Challenge 3 -Drop Touch Catch - </a:t>
            </a:r>
            <a:r>
              <a:rPr lang="en-GB" sz="1600" dirty="0">
                <a:hlinkClick r:id="rId8"/>
              </a:rPr>
              <a:t>https://www.youtube.com/watch?v=AR2OPtOQusk</a:t>
            </a:r>
            <a:endParaRPr lang="en-GB" sz="1600" dirty="0"/>
          </a:p>
          <a:p>
            <a:pPr>
              <a:buFont typeface="Courier New" panose="02070309020205020404" pitchFamily="49" charset="0"/>
              <a:buChar char="o"/>
            </a:pPr>
            <a:r>
              <a:rPr lang="en-GB" sz="1600" dirty="0"/>
              <a:t>Skill Challenge 4 – </a:t>
            </a:r>
            <a:r>
              <a:rPr lang="en-GB" sz="1600" dirty="0" err="1"/>
              <a:t>Volleywall</a:t>
            </a:r>
            <a:r>
              <a:rPr lang="en-GB" sz="1600" dirty="0"/>
              <a:t> - </a:t>
            </a:r>
            <a:r>
              <a:rPr lang="en-GB" sz="1600" dirty="0">
                <a:hlinkClick r:id="rId9"/>
              </a:rPr>
              <a:t>https://www.youtube.com/watch?v=IZGwm-LU4Pk</a:t>
            </a:r>
            <a:endParaRPr lang="en-GB" sz="1600" dirty="0"/>
          </a:p>
          <a:p>
            <a:pPr>
              <a:buFont typeface="Courier New" panose="02070309020205020404" pitchFamily="49" charset="0"/>
              <a:buChar char="o"/>
            </a:pPr>
            <a:endParaRPr lang="en-GB" sz="1600" dirty="0"/>
          </a:p>
          <a:p>
            <a:pPr>
              <a:buFont typeface="Courier New" panose="02070309020205020404" pitchFamily="49" charset="0"/>
              <a:buChar char="o"/>
            </a:pPr>
            <a:endParaRPr lang="en-GB" sz="1600" dirty="0"/>
          </a:p>
          <a:p>
            <a:pPr marL="0" indent="0">
              <a:buNone/>
            </a:pPr>
            <a:endParaRPr lang="en-GB" sz="1700" dirty="0"/>
          </a:p>
          <a:p>
            <a:pPr marL="0" indent="0">
              <a:buNone/>
            </a:pPr>
            <a:endParaRPr lang="en-GB" sz="1700" dirty="0"/>
          </a:p>
          <a:p>
            <a:pPr marL="0" indent="0">
              <a:buNone/>
            </a:pPr>
            <a:endParaRPr lang="en-GB" sz="1700" dirty="0"/>
          </a:p>
          <a:p>
            <a:pPr marL="0" indent="0">
              <a:buNone/>
            </a:pPr>
            <a:endParaRPr lang="en-GB" sz="1700" dirty="0"/>
          </a:p>
          <a:p>
            <a:pPr marL="0" indent="0">
              <a:buNone/>
            </a:pPr>
            <a:endParaRPr lang="en-GB" sz="1700" dirty="0"/>
          </a:p>
          <a:p>
            <a:pPr marL="0" indent="0">
              <a:buNone/>
            </a:pPr>
            <a:endParaRPr lang="en-US" sz="1700" dirty="0"/>
          </a:p>
        </p:txBody>
      </p:sp>
    </p:spTree>
    <p:extLst>
      <p:ext uri="{BB962C8B-B14F-4D97-AF65-F5344CB8AC3E}">
        <p14:creationId xmlns:p14="http://schemas.microsoft.com/office/powerpoint/2010/main" val="1593772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98170B-16B4-8644-A1E2-64A6AA7A21B8}"/>
              </a:ext>
            </a:extLst>
          </p:cNvPr>
          <p:cNvSpPr txBox="1">
            <a:spLocks noGrp="1"/>
          </p:cNvSpPr>
          <p:nvPr>
            <p:ph type="title"/>
          </p:nvPr>
        </p:nvSpPr>
        <p:spPr>
          <a:xfrm>
            <a:off x="380999" y="365125"/>
            <a:ext cx="11451167" cy="132556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t>Activities to Keep You Moving This Half-term</a:t>
            </a:r>
            <a:endParaRPr lang="en-US" b="1" dirty="0"/>
          </a:p>
        </p:txBody>
      </p:sp>
      <p:pic>
        <p:nvPicPr>
          <p:cNvPr id="11" name="Graphic 10" descr="Basketball">
            <a:extLst>
              <a:ext uri="{FF2B5EF4-FFF2-40B4-BE49-F238E27FC236}">
                <a16:creationId xmlns:a16="http://schemas.microsoft.com/office/drawing/2014/main" id="{15D76CBA-1A09-4F1F-87AC-08CAA2290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22922" y="1924505"/>
            <a:ext cx="3354676" cy="3354676"/>
          </a:xfrm>
          <a:prstGeom prst="rect">
            <a:avLst/>
          </a:prstGeom>
        </p:spPr>
      </p:pic>
      <p:sp>
        <p:nvSpPr>
          <p:cNvPr id="3" name="Content Placeholder 2">
            <a:extLst>
              <a:ext uri="{FF2B5EF4-FFF2-40B4-BE49-F238E27FC236}">
                <a16:creationId xmlns:a16="http://schemas.microsoft.com/office/drawing/2014/main" id="{4D338E23-53DD-844D-869C-4D62BB8BE1A0}"/>
              </a:ext>
            </a:extLst>
          </p:cNvPr>
          <p:cNvSpPr>
            <a:spLocks noGrp="1"/>
          </p:cNvSpPr>
          <p:nvPr>
            <p:ph idx="1"/>
          </p:nvPr>
        </p:nvSpPr>
        <p:spPr>
          <a:xfrm>
            <a:off x="979100" y="1905525"/>
            <a:ext cx="10233800" cy="4351338"/>
          </a:xfrm>
        </p:spPr>
        <p:txBody>
          <a:bodyPr>
            <a:normAutofit fontScale="85000" lnSpcReduction="20000"/>
          </a:bodyPr>
          <a:lstStyle/>
          <a:p>
            <a:pPr marL="0" indent="0" algn="just">
              <a:buNone/>
            </a:pPr>
            <a:r>
              <a:rPr lang="en-US" dirty="0"/>
              <a:t>I hope you’ve enjoyed these installments both the weekly activities and the other longer activities to try across the half term. If you’ve completed some of the activities for last half term that’s great and hopefully you feel healthier and stronger for doing them. Let us know which ones you enjoyed most. Now for you at home you will be back in school shortly so my final challenge to you is if there is any of the activities you haven’t done yet or have been wanting to do but haven’t got round to them give them a see if you can complete one last fitness goal before coming back to school. </a:t>
            </a:r>
          </a:p>
          <a:p>
            <a:pPr marL="0" indent="0" algn="just">
              <a:buNone/>
            </a:pPr>
            <a:endParaRPr lang="en-US" dirty="0"/>
          </a:p>
          <a:p>
            <a:pPr marL="0" indent="0" algn="just">
              <a:buNone/>
            </a:pPr>
            <a:r>
              <a:rPr lang="en-US" dirty="0"/>
              <a:t>Remember if you really enjoyed any of the activities over the last few weeks don’t forget about them keep doing them at home or in school where you can. If there are any activities that were related to any specific sport that you enjoyed don’t forget to have a look out for local classes and clubs starting back up again after lockdown for you to try and enjoy. </a:t>
            </a:r>
          </a:p>
        </p:txBody>
      </p:sp>
    </p:spTree>
    <p:extLst>
      <p:ext uri="{BB962C8B-B14F-4D97-AF65-F5344CB8AC3E}">
        <p14:creationId xmlns:p14="http://schemas.microsoft.com/office/powerpoint/2010/main" val="3063973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F05A-845F-CE44-94CA-5C86BE702FCD}"/>
              </a:ext>
            </a:extLst>
          </p:cNvPr>
          <p:cNvSpPr>
            <a:spLocks noGrp="1"/>
          </p:cNvSpPr>
          <p:nvPr>
            <p:ph type="title"/>
          </p:nvPr>
        </p:nvSpPr>
        <p:spPr>
          <a:xfrm>
            <a:off x="1136842" y="0"/>
            <a:ext cx="9918316" cy="954785"/>
          </a:xfrm>
        </p:spPr>
        <p:txBody>
          <a:bodyPr/>
          <a:lstStyle/>
          <a:p>
            <a:r>
              <a:rPr lang="en-GB" dirty="0"/>
              <a:t>Online Weekly Sessions Timetable </a:t>
            </a:r>
            <a:endParaRPr lang="en-US" dirty="0"/>
          </a:p>
        </p:txBody>
      </p:sp>
      <p:graphicFrame>
        <p:nvGraphicFramePr>
          <p:cNvPr id="4" name="Table 4">
            <a:extLst>
              <a:ext uri="{FF2B5EF4-FFF2-40B4-BE49-F238E27FC236}">
                <a16:creationId xmlns:a16="http://schemas.microsoft.com/office/drawing/2014/main" id="{1CE3676F-DF4C-C14D-B682-A727337218D8}"/>
              </a:ext>
            </a:extLst>
          </p:cNvPr>
          <p:cNvGraphicFramePr>
            <a:graphicFrameLocks noGrp="1"/>
          </p:cNvGraphicFramePr>
          <p:nvPr>
            <p:extLst>
              <p:ext uri="{D42A27DB-BD31-4B8C-83A1-F6EECF244321}">
                <p14:modId xmlns:p14="http://schemas.microsoft.com/office/powerpoint/2010/main" val="1872241138"/>
              </p:ext>
            </p:extLst>
          </p:nvPr>
        </p:nvGraphicFramePr>
        <p:xfrm>
          <a:off x="741315" y="1985052"/>
          <a:ext cx="10709370" cy="4872948"/>
        </p:xfrm>
        <a:graphic>
          <a:graphicData uri="http://schemas.openxmlformats.org/drawingml/2006/table">
            <a:tbl>
              <a:tblPr firstRow="1" bandRow="1">
                <a:tableStyleId>{125E5076-3810-47DD-B79F-674D7AD40C01}</a:tableStyleId>
              </a:tblPr>
              <a:tblGrid>
                <a:gridCol w="1529910">
                  <a:extLst>
                    <a:ext uri="{9D8B030D-6E8A-4147-A177-3AD203B41FA5}">
                      <a16:colId xmlns:a16="http://schemas.microsoft.com/office/drawing/2014/main" val="3008703469"/>
                    </a:ext>
                  </a:extLst>
                </a:gridCol>
                <a:gridCol w="1529910">
                  <a:extLst>
                    <a:ext uri="{9D8B030D-6E8A-4147-A177-3AD203B41FA5}">
                      <a16:colId xmlns:a16="http://schemas.microsoft.com/office/drawing/2014/main" val="2283092237"/>
                    </a:ext>
                  </a:extLst>
                </a:gridCol>
                <a:gridCol w="1529910">
                  <a:extLst>
                    <a:ext uri="{9D8B030D-6E8A-4147-A177-3AD203B41FA5}">
                      <a16:colId xmlns:a16="http://schemas.microsoft.com/office/drawing/2014/main" val="2924526475"/>
                    </a:ext>
                  </a:extLst>
                </a:gridCol>
                <a:gridCol w="1529910">
                  <a:extLst>
                    <a:ext uri="{9D8B030D-6E8A-4147-A177-3AD203B41FA5}">
                      <a16:colId xmlns:a16="http://schemas.microsoft.com/office/drawing/2014/main" val="3627698655"/>
                    </a:ext>
                  </a:extLst>
                </a:gridCol>
                <a:gridCol w="1529910">
                  <a:extLst>
                    <a:ext uri="{9D8B030D-6E8A-4147-A177-3AD203B41FA5}">
                      <a16:colId xmlns:a16="http://schemas.microsoft.com/office/drawing/2014/main" val="655206983"/>
                    </a:ext>
                  </a:extLst>
                </a:gridCol>
                <a:gridCol w="1529910">
                  <a:extLst>
                    <a:ext uri="{9D8B030D-6E8A-4147-A177-3AD203B41FA5}">
                      <a16:colId xmlns:a16="http://schemas.microsoft.com/office/drawing/2014/main" val="668108160"/>
                    </a:ext>
                  </a:extLst>
                </a:gridCol>
                <a:gridCol w="1529910">
                  <a:extLst>
                    <a:ext uri="{9D8B030D-6E8A-4147-A177-3AD203B41FA5}">
                      <a16:colId xmlns:a16="http://schemas.microsoft.com/office/drawing/2014/main" val="29289455"/>
                    </a:ext>
                  </a:extLst>
                </a:gridCol>
              </a:tblGrid>
              <a:tr h="360326">
                <a:tc>
                  <a:txBody>
                    <a:bodyPr/>
                    <a:lstStyle/>
                    <a:p>
                      <a:r>
                        <a:rPr lang="en-GB" dirty="0"/>
                        <a:t>Monday</a:t>
                      </a:r>
                      <a:endParaRPr lang="en-US" dirty="0"/>
                    </a:p>
                  </a:txBody>
                  <a:tcPr/>
                </a:tc>
                <a:tc>
                  <a:txBody>
                    <a:bodyPr/>
                    <a:lstStyle/>
                    <a:p>
                      <a:r>
                        <a:rPr lang="en-GB" dirty="0"/>
                        <a:t>Tuesday </a:t>
                      </a:r>
                      <a:endParaRPr lang="en-US" dirty="0"/>
                    </a:p>
                  </a:txBody>
                  <a:tcPr/>
                </a:tc>
                <a:tc>
                  <a:txBody>
                    <a:bodyPr/>
                    <a:lstStyle/>
                    <a:p>
                      <a:r>
                        <a:rPr lang="en-GB" dirty="0"/>
                        <a:t>Wednesday</a:t>
                      </a:r>
                      <a:endParaRPr lang="en-US" dirty="0"/>
                    </a:p>
                  </a:txBody>
                  <a:tcPr/>
                </a:tc>
                <a:tc>
                  <a:txBody>
                    <a:bodyPr/>
                    <a:lstStyle/>
                    <a:p>
                      <a:r>
                        <a:rPr lang="en-GB" dirty="0"/>
                        <a:t>Thursday</a:t>
                      </a:r>
                      <a:endParaRPr lang="en-US" dirty="0"/>
                    </a:p>
                  </a:txBody>
                  <a:tcPr/>
                </a:tc>
                <a:tc>
                  <a:txBody>
                    <a:bodyPr/>
                    <a:lstStyle/>
                    <a:p>
                      <a:r>
                        <a:rPr lang="en-GB" dirty="0"/>
                        <a:t>Friday</a:t>
                      </a:r>
                      <a:endParaRPr lang="en-US" dirty="0"/>
                    </a:p>
                  </a:txBody>
                  <a:tcPr/>
                </a:tc>
                <a:tc>
                  <a:txBody>
                    <a:bodyPr/>
                    <a:lstStyle/>
                    <a:p>
                      <a:r>
                        <a:rPr lang="en-GB" dirty="0"/>
                        <a:t>Saturday</a:t>
                      </a:r>
                      <a:endParaRPr lang="en-US" dirty="0"/>
                    </a:p>
                  </a:txBody>
                  <a:tcPr/>
                </a:tc>
                <a:tc>
                  <a:txBody>
                    <a:bodyPr/>
                    <a:lstStyle/>
                    <a:p>
                      <a:r>
                        <a:rPr lang="en-GB" dirty="0"/>
                        <a:t>Sunday</a:t>
                      </a:r>
                      <a:endParaRPr lang="en-US" dirty="0"/>
                    </a:p>
                  </a:txBody>
                  <a:tcPr/>
                </a:tc>
                <a:extLst>
                  <a:ext uri="{0D108BD9-81ED-4DB2-BD59-A6C34878D82A}">
                    <a16:rowId xmlns:a16="http://schemas.microsoft.com/office/drawing/2014/main" val="1931794256"/>
                  </a:ext>
                </a:extLst>
              </a:tr>
              <a:tr h="360326">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extLst>
                  <a:ext uri="{0D108BD9-81ED-4DB2-BD59-A6C34878D82A}">
                    <a16:rowId xmlns:a16="http://schemas.microsoft.com/office/drawing/2014/main" val="3286261668"/>
                  </a:ext>
                </a:extLst>
              </a:tr>
              <a:tr h="2221188">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r>
                        <a:rPr lang="en-GB" sz="1200" dirty="0"/>
                        <a:t>10:30am till 11am </a:t>
                      </a:r>
                    </a:p>
                    <a:p>
                      <a:r>
                        <a:rPr lang="en-GB" sz="1200" dirty="0"/>
                        <a:t>YST Healthy Movers (EYFS &amp; Year 1)</a:t>
                      </a:r>
                    </a:p>
                    <a:p>
                      <a:r>
                        <a:rPr lang="en-US" sz="1200" dirty="0">
                          <a:hlinkClick r:id="rId3"/>
                        </a:rPr>
                        <a:t>https://www.youtube.com/channel/</a:t>
                      </a:r>
                      <a:r>
                        <a:rPr lang="en-US" sz="1200" dirty="0" err="1">
                          <a:hlinkClick r:id="rId3"/>
                        </a:rPr>
                        <a:t>UCJerWssJeAsbd1kY79oRm7g</a:t>
                      </a:r>
                      <a:endParaRPr lang="en-GB" sz="1200" dirty="0"/>
                    </a:p>
                    <a:p>
                      <a:endParaRPr lang="en-US" sz="1200" dirty="0"/>
                    </a:p>
                  </a:txBody>
                  <a:tcPr/>
                </a:tc>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r>
                        <a:rPr lang="en-GB" sz="1200" dirty="0"/>
                        <a:t>10:30am till 11am</a:t>
                      </a:r>
                    </a:p>
                    <a:p>
                      <a:r>
                        <a:rPr lang="en-GB" sz="1200" dirty="0"/>
                        <a:t> YST Healthy Movers (EYFS &amp; Year 1)</a:t>
                      </a:r>
                    </a:p>
                    <a:p>
                      <a:r>
                        <a:rPr lang="en-US" sz="1200" dirty="0">
                          <a:hlinkClick r:id="rId3"/>
                        </a:rPr>
                        <a:t>https://www.youtube.com/channel/</a:t>
                      </a:r>
                      <a:r>
                        <a:rPr lang="en-US" sz="1200" dirty="0" err="1">
                          <a:hlinkClick r:id="rId3"/>
                        </a:rPr>
                        <a:t>UCJerWssJeAsbd1kY79oRm7g</a:t>
                      </a:r>
                      <a:endParaRPr lang="en-GB" sz="1200" dirty="0"/>
                    </a:p>
                    <a:p>
                      <a:endParaRPr lang="en-US" sz="1200" dirty="0"/>
                    </a:p>
                  </a:txBody>
                  <a:tcPr/>
                </a:tc>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endParaRPr lang="en-US" dirty="0"/>
                    </a:p>
                  </a:txBody>
                  <a:tcPr/>
                </a:tc>
                <a:tc>
                  <a:txBody>
                    <a:bodyPr/>
                    <a:lstStyle/>
                    <a:p>
                      <a:r>
                        <a:rPr lang="en-GB" sz="1200" dirty="0"/>
                        <a:t>England Rugby Weekly Rugby Skill &amp; Fitness Sessions</a:t>
                      </a:r>
                    </a:p>
                    <a:p>
                      <a:endParaRPr lang="en-GB" sz="1200" dirty="0"/>
                    </a:p>
                    <a:p>
                      <a:r>
                        <a:rPr lang="en-GB" sz="1200" dirty="0"/>
                        <a:t>Mini &amp; Juniors </a:t>
                      </a:r>
                    </a:p>
                    <a:p>
                      <a:r>
                        <a:rPr lang="en-GB" sz="1200" dirty="0"/>
                        <a:t>Age 7-17</a:t>
                      </a:r>
                    </a:p>
                    <a:p>
                      <a:r>
                        <a:rPr lang="en-US" sz="1200" dirty="0">
                          <a:hlinkClick r:id="rId4"/>
                        </a:rPr>
                        <a:t>https://www.youtube.com/playlist?list=PLcSP18b0KfWMlWu1fevzCT0yM5I8CQ5Yp</a:t>
                      </a:r>
                      <a:endParaRPr lang="en-GB" sz="1200" dirty="0"/>
                    </a:p>
                    <a:p>
                      <a:endParaRPr lang="en-US" sz="1200" dirty="0"/>
                    </a:p>
                  </a:txBody>
                  <a:tcPr/>
                </a:tc>
                <a:extLst>
                  <a:ext uri="{0D108BD9-81ED-4DB2-BD59-A6C34878D82A}">
                    <a16:rowId xmlns:a16="http://schemas.microsoft.com/office/drawing/2014/main" val="3882344732"/>
                  </a:ext>
                </a:extLst>
              </a:tr>
              <a:tr h="360326">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extLst>
                  <a:ext uri="{0D108BD9-81ED-4DB2-BD59-A6C34878D82A}">
                    <a16:rowId xmlns:a16="http://schemas.microsoft.com/office/drawing/2014/main" val="3904023422"/>
                  </a:ext>
                </a:extLst>
              </a:tr>
              <a:tr h="1547286">
                <a:tc>
                  <a:txBody>
                    <a:bodyPr/>
                    <a:lstStyle/>
                    <a:p>
                      <a:endParaRPr lang="en-US" dirty="0"/>
                    </a:p>
                  </a:txBody>
                  <a:tcPr/>
                </a:tc>
                <a:tc>
                  <a:txBody>
                    <a:bodyPr/>
                    <a:lstStyle/>
                    <a:p>
                      <a:r>
                        <a:rPr lang="en-GB" sz="1200" dirty="0"/>
                        <a:t>5pm YST After School Sport Clubs </a:t>
                      </a:r>
                    </a:p>
                    <a:p>
                      <a:r>
                        <a:rPr lang="en-US" sz="1200" dirty="0">
                          <a:hlinkClick r:id="rId5"/>
                        </a:rPr>
                        <a:t>https://www.youtube.com/user/YouthSportTrust/videos</a:t>
                      </a:r>
                      <a:endParaRPr lang="en-GB" sz="1200" dirty="0"/>
                    </a:p>
                    <a:p>
                      <a:endParaRPr lang="en-US" sz="1200" dirty="0"/>
                    </a:p>
                  </a:txBody>
                  <a:tcPr/>
                </a:tc>
                <a:tc>
                  <a:txBody>
                    <a:bodyPr/>
                    <a:lstStyle/>
                    <a:p>
                      <a:r>
                        <a:rPr lang="en-GB" sz="1200" dirty="0"/>
                        <a:t>2pm till 2:45pm </a:t>
                      </a:r>
                    </a:p>
                    <a:p>
                      <a:r>
                        <a:rPr lang="en-GB" sz="1200" dirty="0"/>
                        <a:t>Chance to Shine </a:t>
                      </a:r>
                    </a:p>
                    <a:p>
                      <a:r>
                        <a:rPr lang="en-GB" sz="1200" dirty="0"/>
                        <a:t>Cricket Coaching </a:t>
                      </a:r>
                    </a:p>
                    <a:p>
                      <a:r>
                        <a:rPr lang="en-US" sz="1200" dirty="0">
                          <a:hlinkClick r:id="rId6"/>
                        </a:rPr>
                        <a:t>https://www.youtube.com/results?search_query=chance+to+shine+live</a:t>
                      </a:r>
                      <a:endParaRPr lang="en-GB" sz="1200" dirty="0"/>
                    </a:p>
                    <a:p>
                      <a:endParaRPr lang="en-US" sz="1200" dirty="0"/>
                    </a:p>
                  </a:txBody>
                  <a:tcPr/>
                </a:tc>
                <a:tc>
                  <a:txBody>
                    <a:bodyPr/>
                    <a:lstStyle/>
                    <a:p>
                      <a:r>
                        <a:rPr lang="en-GB" sz="1200" dirty="0"/>
                        <a:t>5pm YST After School Sport Clubs </a:t>
                      </a:r>
                    </a:p>
                    <a:p>
                      <a:r>
                        <a:rPr lang="en-US" sz="1200" dirty="0">
                          <a:hlinkClick r:id="rId5"/>
                        </a:rPr>
                        <a:t>https://www.youtube.com/user/YouthSportTrust/videos</a:t>
                      </a:r>
                      <a:endParaRPr lang="en-GB" sz="1200" dirty="0"/>
                    </a:p>
                    <a:p>
                      <a:endParaRPr lang="en-US" sz="1200"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12255405"/>
                  </a:ext>
                </a:extLst>
              </a:tr>
            </a:tbl>
          </a:graphicData>
        </a:graphic>
      </p:graphicFrame>
      <p:sp>
        <p:nvSpPr>
          <p:cNvPr id="3" name="TextBox 2">
            <a:extLst>
              <a:ext uri="{FF2B5EF4-FFF2-40B4-BE49-F238E27FC236}">
                <a16:creationId xmlns:a16="http://schemas.microsoft.com/office/drawing/2014/main" id="{1F41DE32-F54C-A742-BCE4-1D1BC40CC579}"/>
              </a:ext>
            </a:extLst>
          </p:cNvPr>
          <p:cNvSpPr txBox="1"/>
          <p:nvPr/>
        </p:nvSpPr>
        <p:spPr>
          <a:xfrm>
            <a:off x="741314" y="954785"/>
            <a:ext cx="10709369" cy="923330"/>
          </a:xfrm>
          <a:prstGeom prst="rect">
            <a:avLst/>
          </a:prstGeom>
          <a:noFill/>
        </p:spPr>
        <p:txBody>
          <a:bodyPr wrap="square" rtlCol="0">
            <a:spAutoFit/>
          </a:bodyPr>
          <a:lstStyle/>
          <a:p>
            <a:pPr algn="l"/>
            <a:r>
              <a:rPr lang="en-GB" dirty="0"/>
              <a:t>The table below gives you an overview of what online classes are available that you can do at home for free and when they are streamed live on YouTube. All sessions are available on the providers channel after the stream so don’t worry if you miss them or can’t tune in at that time they can always be done later. </a:t>
            </a:r>
            <a:endParaRPr lang="en-US" dirty="0"/>
          </a:p>
        </p:txBody>
      </p:sp>
    </p:spTree>
    <p:extLst>
      <p:ext uri="{BB962C8B-B14F-4D97-AF65-F5344CB8AC3E}">
        <p14:creationId xmlns:p14="http://schemas.microsoft.com/office/powerpoint/2010/main" val="1365351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2" descr="Text&#10;&#10;Description automatically generated">
            <a:extLst>
              <a:ext uri="{FF2B5EF4-FFF2-40B4-BE49-F238E27FC236}">
                <a16:creationId xmlns:a16="http://schemas.microsoft.com/office/drawing/2014/main" id="{1DED7D13-A2E5-2B4A-B642-FA7E54D687EB}"/>
              </a:ext>
            </a:extLst>
          </p:cNvPr>
          <p:cNvPicPr>
            <a:picLocks noChangeAspect="1"/>
          </p:cNvPicPr>
          <p:nvPr/>
        </p:nvPicPr>
        <p:blipFill rotWithShape="1">
          <a:blip r:embed="rId3">
            <a:extLst>
              <a:ext uri="{28A0092B-C50C-407E-A947-70E740481C1C}">
                <a14:useLocalDpi xmlns:a14="http://schemas.microsoft.com/office/drawing/2010/main" val="0"/>
              </a:ext>
            </a:extLst>
          </a:blip>
          <a:srcRect l="755" r="162" b="-1"/>
          <a:stretch/>
        </p:blipFill>
        <p:spPr>
          <a:xfrm>
            <a:off x="20" y="1"/>
            <a:ext cx="4343380" cy="2926080"/>
          </a:xfrm>
          <a:prstGeom prst="rect">
            <a:avLst/>
          </a:prstGeom>
        </p:spPr>
      </p:pic>
      <p:pic>
        <p:nvPicPr>
          <p:cNvPr id="11" name="Picture 11">
            <a:extLst>
              <a:ext uri="{FF2B5EF4-FFF2-40B4-BE49-F238E27FC236}">
                <a16:creationId xmlns:a16="http://schemas.microsoft.com/office/drawing/2014/main" id="{B609ECDD-2BDB-4447-9F32-89BE83EF6222}"/>
              </a:ext>
            </a:extLst>
          </p:cNvPr>
          <p:cNvPicPr>
            <a:picLocks noChangeAspect="1"/>
          </p:cNvPicPr>
          <p:nvPr/>
        </p:nvPicPr>
        <p:blipFill rotWithShape="1">
          <a:blip r:embed="rId4">
            <a:extLst>
              <a:ext uri="{28A0092B-C50C-407E-A947-70E740481C1C}">
                <a14:useLocalDpi xmlns:a14="http://schemas.microsoft.com/office/drawing/2010/main" val="0"/>
              </a:ext>
            </a:extLst>
          </a:blip>
          <a:srcRect t="5401" r="-1" b="34850"/>
          <a:stretch/>
        </p:blipFill>
        <p:spPr>
          <a:xfrm>
            <a:off x="20" y="2926080"/>
            <a:ext cx="4343380" cy="3931920"/>
          </a:xfrm>
          <a:prstGeom prst="rect">
            <a:avLst/>
          </a:prstGeom>
        </p:spPr>
      </p:pic>
      <p:sp useBgFill="1">
        <p:nvSpPr>
          <p:cNvPr id="27" name="Rectangle 26">
            <a:extLst>
              <a:ext uri="{FF2B5EF4-FFF2-40B4-BE49-F238E27FC236}">
                <a16:creationId xmlns:a16="http://schemas.microsoft.com/office/drawing/2014/main" id="{9B0AFE09-C432-44D9-ADEF-CA287E692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3400" y="1"/>
            <a:ext cx="7848600" cy="6858000"/>
          </a:xfrm>
          <a:prstGeom prst="rect">
            <a:avLst/>
          </a:prstGeom>
          <a:ln>
            <a:noFill/>
          </a:ln>
          <a:effectLst>
            <a:outerShdw blurRad="139700" dist="50800" dir="1080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EC88FB-2257-5741-BADD-71FDA144D626}"/>
              </a:ext>
            </a:extLst>
          </p:cNvPr>
          <p:cNvSpPr>
            <a:spLocks noGrp="1"/>
          </p:cNvSpPr>
          <p:nvPr>
            <p:ph type="title"/>
          </p:nvPr>
        </p:nvSpPr>
        <p:spPr>
          <a:xfrm>
            <a:off x="4702628" y="365125"/>
            <a:ext cx="6651171" cy="1325563"/>
          </a:xfrm>
        </p:spPr>
        <p:txBody>
          <a:bodyPr>
            <a:normAutofit/>
          </a:bodyPr>
          <a:lstStyle/>
          <a:p>
            <a:r>
              <a:rPr lang="en-GB"/>
              <a:t>10 Minute Shake Up </a:t>
            </a:r>
            <a:endParaRPr lang="en-US"/>
          </a:p>
        </p:txBody>
      </p:sp>
      <p:sp>
        <p:nvSpPr>
          <p:cNvPr id="6" name="Content Placeholder 5">
            <a:extLst>
              <a:ext uri="{FF2B5EF4-FFF2-40B4-BE49-F238E27FC236}">
                <a16:creationId xmlns:a16="http://schemas.microsoft.com/office/drawing/2014/main" id="{96CF4F22-5386-3B44-A6AA-BBE16CFC4B6C}"/>
              </a:ext>
            </a:extLst>
          </p:cNvPr>
          <p:cNvSpPr>
            <a:spLocks noGrp="1"/>
          </p:cNvSpPr>
          <p:nvPr>
            <p:ph idx="1"/>
          </p:nvPr>
        </p:nvSpPr>
        <p:spPr>
          <a:xfrm>
            <a:off x="4702628" y="1825625"/>
            <a:ext cx="6768738" cy="4351338"/>
          </a:xfrm>
        </p:spPr>
        <p:txBody>
          <a:bodyPr>
            <a:normAutofit/>
          </a:bodyPr>
          <a:lstStyle/>
          <a:p>
            <a:pPr marL="0" indent="0" algn="just">
              <a:buNone/>
            </a:pPr>
            <a:r>
              <a:rPr lang="en-GB" sz="2200" b="0" i="0" u="none" strike="noStrike">
                <a:effectLst/>
              </a:rPr>
              <a:t>Change4Life and Disney have teamed up to bring you play-along games inspired by your favourite Disney and Pixar characters. These 10-minute bursts of fun will really get kids moving and count towards the 60 active minutes they need every day!</a:t>
            </a:r>
          </a:p>
          <a:p>
            <a:pPr marL="0" indent="0" algn="just">
              <a:buNone/>
            </a:pPr>
            <a:endParaRPr lang="en-GB" sz="2200"/>
          </a:p>
          <a:p>
            <a:pPr marL="0" indent="0" algn="just">
              <a:buNone/>
            </a:pPr>
            <a:r>
              <a:rPr lang="en-GB" sz="2200"/>
              <a:t>There are 10 minute games for absolutely everyone. So if you want to play on your own or with a brother and sister or someone else at home you can. If you want to play a ball based game or a game with no equipment they’ve got them all. So if your favourite character is Elsa or your more a Buzz Lightyear fan that’s fine go and have a look what game your most loved character recommends.</a:t>
            </a:r>
          </a:p>
        </p:txBody>
      </p:sp>
    </p:spTree>
    <p:extLst>
      <p:ext uri="{BB962C8B-B14F-4D97-AF65-F5344CB8AC3E}">
        <p14:creationId xmlns:p14="http://schemas.microsoft.com/office/powerpoint/2010/main" val="2925660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631DF33-4A30-BC46-A6E0-FB448ECC7E59}"/>
              </a:ext>
            </a:extLst>
          </p:cNvPr>
          <p:cNvPicPr>
            <a:picLocks noChangeAspect="1"/>
          </p:cNvPicPr>
          <p:nvPr/>
        </p:nvPicPr>
        <p:blipFill rotWithShape="1">
          <a:blip r:embed="rId3">
            <a:extLst>
              <a:ext uri="{28A0092B-C50C-407E-A947-70E740481C1C}">
                <a14:useLocalDpi xmlns:a14="http://schemas.microsoft.com/office/drawing/2010/main" val="0"/>
              </a:ext>
            </a:extLst>
          </a:blip>
          <a:srcRect l="1136" r="3253"/>
          <a:stretch/>
        </p:blipFill>
        <p:spPr>
          <a:xfrm>
            <a:off x="7552944" y="10"/>
            <a:ext cx="4639056" cy="6857990"/>
          </a:xfrm>
          <a:prstGeom prst="rect">
            <a:avLst/>
          </a:prstGeom>
        </p:spPr>
      </p:pic>
      <p:sp useBgFill="1">
        <p:nvSpPr>
          <p:cNvPr id="9" name="Rectangle 8">
            <a:extLst>
              <a:ext uri="{FF2B5EF4-FFF2-40B4-BE49-F238E27FC236}">
                <a16:creationId xmlns:a16="http://schemas.microsoft.com/office/drawing/2014/main" id="{97E60398-905F-436C-AB6F-00D742F625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D9980D-D936-F74B-8FD6-29A3FDAD6FCF}"/>
              </a:ext>
            </a:extLst>
          </p:cNvPr>
          <p:cNvSpPr>
            <a:spLocks noGrp="1"/>
          </p:cNvSpPr>
          <p:nvPr>
            <p:ph type="title"/>
          </p:nvPr>
        </p:nvSpPr>
        <p:spPr>
          <a:xfrm>
            <a:off x="1324492" y="0"/>
            <a:ext cx="4903958" cy="1325563"/>
          </a:xfrm>
        </p:spPr>
        <p:txBody>
          <a:bodyPr>
            <a:normAutofit/>
          </a:bodyPr>
          <a:lstStyle/>
          <a:p>
            <a:r>
              <a:rPr lang="en-GB"/>
              <a:t>Daily Mile Bingo</a:t>
            </a:r>
            <a:endParaRPr lang="en-US" dirty="0"/>
          </a:p>
        </p:txBody>
      </p:sp>
      <p:sp>
        <p:nvSpPr>
          <p:cNvPr id="3" name="Content Placeholder 2">
            <a:extLst>
              <a:ext uri="{FF2B5EF4-FFF2-40B4-BE49-F238E27FC236}">
                <a16:creationId xmlns:a16="http://schemas.microsoft.com/office/drawing/2014/main" id="{767FFCE4-371C-6047-916D-5331C9137897}"/>
              </a:ext>
            </a:extLst>
          </p:cNvPr>
          <p:cNvSpPr>
            <a:spLocks noGrp="1"/>
          </p:cNvSpPr>
          <p:nvPr>
            <p:ph idx="1"/>
          </p:nvPr>
        </p:nvSpPr>
        <p:spPr>
          <a:xfrm>
            <a:off x="486833" y="1143000"/>
            <a:ext cx="6572250" cy="5715000"/>
          </a:xfrm>
        </p:spPr>
        <p:txBody>
          <a:bodyPr>
            <a:normAutofit fontScale="85000" lnSpcReduction="20000"/>
          </a:bodyPr>
          <a:lstStyle/>
          <a:p>
            <a:pPr marL="0" indent="0" algn="just">
              <a:buNone/>
            </a:pPr>
            <a:r>
              <a:rPr lang="en-GB" dirty="0"/>
              <a:t>Keep doing those daily miles at home but now you can win while you run, walk, hop, skip, jump, or however else you want to your mile?!</a:t>
            </a:r>
          </a:p>
          <a:p>
            <a:pPr marL="0" indent="0" algn="just">
              <a:buNone/>
            </a:pPr>
            <a:endParaRPr lang="en-GB" dirty="0"/>
          </a:p>
          <a:p>
            <a:pPr marL="0" indent="0" algn="just">
              <a:buNone/>
            </a:pPr>
            <a:r>
              <a:rPr lang="en-GB" dirty="0"/>
              <a:t>Our daily mile cool-down last week was a little reminder that we have done it for so long in school and everyone has got so good at it, doing it quicker and quicker each week, don’t stop doing it now in lockdown. Keep trying where you can to get it done and this daily mile bingo sheet should help with that. </a:t>
            </a:r>
          </a:p>
          <a:p>
            <a:pPr marL="0" indent="0" algn="just">
              <a:buNone/>
            </a:pPr>
            <a:endParaRPr lang="en-GB" dirty="0"/>
          </a:p>
          <a:p>
            <a:pPr marL="0" indent="0" algn="just">
              <a:buNone/>
            </a:pPr>
            <a:r>
              <a:rPr lang="en-GB" dirty="0"/>
              <a:t>Try doing your daily mile following these challenges and complete the whole card to earn your certificate. Go to this link to print off your daily mile certificate once completed:</a:t>
            </a:r>
          </a:p>
          <a:p>
            <a:pPr marL="0" indent="0" algn="just">
              <a:buNone/>
            </a:pPr>
            <a:r>
              <a:rPr lang="en-US" dirty="0">
                <a:hlinkClick r:id="rId4"/>
              </a:rPr>
              <a:t>https://</a:t>
            </a:r>
            <a:r>
              <a:rPr lang="en-US" dirty="0" err="1">
                <a:hlinkClick r:id="rId4"/>
              </a:rPr>
              <a:t>thedailymile.co.uk</a:t>
            </a:r>
            <a:r>
              <a:rPr lang="en-US" dirty="0">
                <a:hlinkClick r:id="rId4"/>
              </a:rPr>
              <a:t>/</a:t>
            </a:r>
            <a:r>
              <a:rPr lang="en-US" dirty="0" err="1">
                <a:hlinkClick r:id="rId4"/>
              </a:rPr>
              <a:t>wp-content</a:t>
            </a:r>
            <a:r>
              <a:rPr lang="en-US" dirty="0">
                <a:hlinkClick r:id="rId4"/>
              </a:rPr>
              <a:t>/uploads/2021/01/Daily-Mile_NY-Bingo-Certificate-2.pdf</a:t>
            </a:r>
            <a:endParaRPr lang="en-GB" dirty="0"/>
          </a:p>
          <a:p>
            <a:pPr marL="0" indent="0" algn="just">
              <a:buNone/>
            </a:pPr>
            <a:endParaRPr lang="en-US" dirty="0"/>
          </a:p>
        </p:txBody>
      </p:sp>
    </p:spTree>
    <p:extLst>
      <p:ext uri="{BB962C8B-B14F-4D97-AF65-F5344CB8AC3E}">
        <p14:creationId xmlns:p14="http://schemas.microsoft.com/office/powerpoint/2010/main" val="3549650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Lockdown Bingo!</a:t>
            </a:r>
          </a:p>
        </p:txBody>
      </p:sp>
      <p:sp>
        <p:nvSpPr>
          <p:cNvPr id="11"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91CA84-1D1D-0748-B720-9A37C11434F8}"/>
              </a:ext>
            </a:extLst>
          </p:cNvPr>
          <p:cNvSpPr txBox="1"/>
          <p:nvPr/>
        </p:nvSpPr>
        <p:spPr>
          <a:xfrm>
            <a:off x="6096000" y="1690688"/>
            <a:ext cx="5171180" cy="4228893"/>
          </a:xfrm>
          <a:prstGeom prst="rect">
            <a:avLst/>
          </a:prstGeom>
        </p:spPr>
        <p:txBody>
          <a:bodyPr vert="horz" lIns="91440" tIns="45720" rIns="91440" bIns="45720" rtlCol="0">
            <a:normAutofit lnSpcReduction="10000"/>
          </a:bodyPr>
          <a:lstStyle/>
          <a:p>
            <a:pPr algn="just">
              <a:lnSpc>
                <a:spcPct val="90000"/>
              </a:lnSpc>
              <a:spcAft>
                <a:spcPts val="600"/>
              </a:spcAft>
            </a:pPr>
            <a:r>
              <a:rPr lang="en-US" sz="24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p>
          <a:p>
            <a:pPr algn="just">
              <a:lnSpc>
                <a:spcPct val="90000"/>
              </a:lnSpc>
              <a:spcAft>
                <a:spcPts val="600"/>
              </a:spcAft>
            </a:pP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Try these great ideas on our bingo sheet and see if you can complete a line a week or better yet complete the entire sheet by the end of lockdown and celebrate getting BINGO!!!</a:t>
            </a: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Has anyone got a line yet? Or even bingo?!</a:t>
            </a: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pic>
        <p:nvPicPr>
          <p:cNvPr id="15" name="Picture 16">
            <a:extLst>
              <a:ext uri="{FF2B5EF4-FFF2-40B4-BE49-F238E27FC236}">
                <a16:creationId xmlns:a16="http://schemas.microsoft.com/office/drawing/2014/main" id="{858EB66A-5F13-794E-B11C-22AF854D1BD7}"/>
              </a:ext>
            </a:extLst>
          </p:cNvPr>
          <p:cNvPicPr>
            <a:picLocks noChangeAspect="1"/>
          </p:cNvPicPr>
          <p:nvPr/>
        </p:nvPicPr>
        <p:blipFill rotWithShape="1">
          <a:blip r:embed="rId3">
            <a:extLst>
              <a:ext uri="{28A0092B-C50C-407E-A947-70E740481C1C}">
                <a14:useLocalDpi xmlns:a14="http://schemas.microsoft.com/office/drawing/2010/main" val="0"/>
              </a:ext>
            </a:extLst>
          </a:blip>
          <a:srcRect r="37917"/>
          <a:stretch/>
        </p:blipFill>
        <p:spPr>
          <a:xfrm>
            <a:off x="961005" y="2063750"/>
            <a:ext cx="4522926" cy="3704166"/>
          </a:xfrm>
          <a:prstGeom prst="rect">
            <a:avLst/>
          </a:prstGeom>
        </p:spPr>
      </p:pic>
    </p:spTree>
    <p:extLst>
      <p:ext uri="{BB962C8B-B14F-4D97-AF65-F5344CB8AC3E}">
        <p14:creationId xmlns:p14="http://schemas.microsoft.com/office/powerpoint/2010/main" val="482295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249CB01-C82B-D34D-93CA-D1B7D7F99B58}"/>
              </a:ext>
            </a:extLst>
          </p:cNvPr>
          <p:cNvPicPr>
            <a:picLocks noChangeAspect="1"/>
          </p:cNvPicPr>
          <p:nvPr/>
        </p:nvPicPr>
        <p:blipFill rotWithShape="1">
          <a:blip r:embed="rId3">
            <a:extLst>
              <a:ext uri="{28A0092B-C50C-407E-A947-70E740481C1C}">
                <a14:useLocalDpi xmlns:a14="http://schemas.microsoft.com/office/drawing/2010/main" val="0"/>
              </a:ext>
            </a:extLst>
          </a:blip>
          <a:srcRect l="10619" r="39381"/>
          <a:stretch/>
        </p:blipFill>
        <p:spPr>
          <a:xfrm>
            <a:off x="6096000" y="10"/>
            <a:ext cx="6096000" cy="6857990"/>
          </a:xfrm>
          <a:prstGeom prst="rect">
            <a:avLst/>
          </a:prstGeom>
        </p:spPr>
      </p:pic>
      <p:sp useBgFill="1">
        <p:nvSpPr>
          <p:cNvPr id="9" name="Rectangle 10">
            <a:extLst>
              <a:ext uri="{FF2B5EF4-FFF2-40B4-BE49-F238E27FC236}">
                <a16:creationId xmlns:a16="http://schemas.microsoft.com/office/drawing/2014/main" id="{229B61F6-561C-44B1-809D-51A2F295F3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684162" y="92604"/>
            <a:ext cx="4854676" cy="1325563"/>
          </a:xfrm>
        </p:spPr>
        <p:txBody>
          <a:bodyPr>
            <a:normAutofit/>
          </a:bodyPr>
          <a:lstStyle/>
          <a:p>
            <a:r>
              <a:rPr lang="en-GB" sz="4200" b="1"/>
              <a:t>Mountain Climbers</a:t>
            </a:r>
            <a:endParaRPr lang="en-US" sz="4200" b="1"/>
          </a:p>
        </p:txBody>
      </p:sp>
      <p:sp>
        <p:nvSpPr>
          <p:cNvPr id="3" name="Content Placeholder 2">
            <a:extLst>
              <a:ext uri="{FF2B5EF4-FFF2-40B4-BE49-F238E27FC236}">
                <a16:creationId xmlns:a16="http://schemas.microsoft.com/office/drawing/2014/main" id="{1E65DE2A-ED7E-FD44-86DF-FE6E542A4AB3}"/>
              </a:ext>
            </a:extLst>
          </p:cNvPr>
          <p:cNvSpPr>
            <a:spLocks noGrp="1"/>
          </p:cNvSpPr>
          <p:nvPr>
            <p:ph idx="1"/>
          </p:nvPr>
        </p:nvSpPr>
        <p:spPr>
          <a:xfrm>
            <a:off x="127000" y="984250"/>
            <a:ext cx="5969000" cy="5873749"/>
          </a:xfrm>
        </p:spPr>
        <p:txBody>
          <a:bodyPr>
            <a:noAutofit/>
          </a:bodyPr>
          <a:lstStyle/>
          <a:p>
            <a:pPr marL="0" indent="0" algn="just">
              <a:buNone/>
            </a:pPr>
            <a:r>
              <a:rPr lang="en-GB" sz="1400" dirty="0"/>
              <a:t>Let’s climb a mountain! Using your stairs or just walking around the rooms in your house.</a:t>
            </a:r>
          </a:p>
          <a:p>
            <a:pPr marL="0" indent="0" algn="just">
              <a:buNone/>
            </a:pPr>
            <a:endParaRPr lang="en-GB" sz="1400" dirty="0"/>
          </a:p>
          <a:p>
            <a:pPr marL="0" indent="0" algn="just">
              <a:buNone/>
            </a:pPr>
            <a:r>
              <a:rPr lang="en-GB" sz="1400" dirty="0"/>
              <a:t>Every day this year we’ve been doing our daily mile and we don’t want to stop now just because of lockdown. So here’s a simple and challenging idea to keep it going. You climb the height of your chosen mountain by taking steps up your staircase. The current record for vertical height climbed by going up stairs is 18585m in 24 hours. We will be impressed if anyone beats that!</a:t>
            </a:r>
          </a:p>
          <a:p>
            <a:pPr marL="0" indent="0" algn="just">
              <a:buNone/>
            </a:pPr>
            <a:endParaRPr lang="en-GB" sz="1400" dirty="0"/>
          </a:p>
          <a:p>
            <a:pPr marL="0" indent="0" algn="just">
              <a:buNone/>
            </a:pPr>
            <a:r>
              <a:rPr lang="en-GB" sz="1400" dirty="0"/>
              <a:t>Your challenge is to pick a mountain you want to climb this lockdown find some facts about the mountain and work out how many steps you need to do to climb that mountain. Here’s a few already worked out for you:</a:t>
            </a:r>
          </a:p>
          <a:p>
            <a:pPr marL="0" indent="0" algn="just">
              <a:buNone/>
            </a:pPr>
            <a:r>
              <a:rPr lang="en-GB" sz="1400" dirty="0" err="1"/>
              <a:t>Scarfell</a:t>
            </a:r>
            <a:r>
              <a:rPr lang="en-GB" sz="1400" dirty="0"/>
              <a:t> Pike: 6,180 steps </a:t>
            </a:r>
          </a:p>
          <a:p>
            <a:pPr marL="0" indent="0" algn="just">
              <a:buNone/>
            </a:pPr>
            <a:r>
              <a:rPr lang="en-GB" sz="1400" dirty="0"/>
              <a:t>Snowdon: 7,120 steps</a:t>
            </a:r>
          </a:p>
          <a:p>
            <a:pPr marL="0" indent="0" algn="just">
              <a:buNone/>
            </a:pPr>
            <a:r>
              <a:rPr lang="en-GB" sz="1400" dirty="0"/>
              <a:t>Ben Nevis: 8,810 steps </a:t>
            </a:r>
          </a:p>
          <a:p>
            <a:pPr marL="0" indent="0" algn="just">
              <a:buNone/>
            </a:pPr>
            <a:r>
              <a:rPr lang="en-GB" sz="1400" dirty="0"/>
              <a:t>Whereas Mount Everest will take 58,070 steps!!!</a:t>
            </a:r>
          </a:p>
          <a:p>
            <a:pPr marL="0" indent="0" algn="just">
              <a:buNone/>
            </a:pPr>
            <a:r>
              <a:rPr lang="en-GB" sz="1400" dirty="0"/>
              <a:t>*BONUS* Before lockdown I climbed </a:t>
            </a:r>
            <a:r>
              <a:rPr lang="en-GB" sz="1400" dirty="0" err="1"/>
              <a:t>Helvelyn</a:t>
            </a:r>
            <a:r>
              <a:rPr lang="en-GB" sz="1400" dirty="0"/>
              <a:t> in the Lake District. It is around 3500 steps to get from the bottom to the top on the route I took. Can anyone beat my time of 2 hours 30 minutes to get from the bottom to the top. </a:t>
            </a:r>
          </a:p>
          <a:p>
            <a:pPr marL="0" indent="0" algn="just">
              <a:buNone/>
            </a:pPr>
            <a:endParaRPr lang="en-GB" sz="1400" dirty="0"/>
          </a:p>
          <a:p>
            <a:pPr marL="0" indent="0" algn="just">
              <a:buNone/>
            </a:pPr>
            <a:r>
              <a:rPr lang="en-GB" sz="1400" dirty="0"/>
              <a:t>Don’t forget if you complete one you could always climb another there are plenty of mountains to climb.</a:t>
            </a:r>
          </a:p>
        </p:txBody>
      </p:sp>
    </p:spTree>
    <p:extLst>
      <p:ext uri="{BB962C8B-B14F-4D97-AF65-F5344CB8AC3E}">
        <p14:creationId xmlns:p14="http://schemas.microsoft.com/office/powerpoint/2010/main" val="3295264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5D62-273B-134F-BC3E-C8DFC2877722}"/>
              </a:ext>
            </a:extLst>
          </p:cNvPr>
          <p:cNvSpPr>
            <a:spLocks noGrp="1"/>
          </p:cNvSpPr>
          <p:nvPr>
            <p:ph type="title"/>
          </p:nvPr>
        </p:nvSpPr>
        <p:spPr>
          <a:xfrm>
            <a:off x="473112" y="0"/>
            <a:ext cx="4775230" cy="1325563"/>
          </a:xfrm>
        </p:spPr>
        <p:txBody>
          <a:bodyPr>
            <a:normAutofit/>
          </a:bodyPr>
          <a:lstStyle/>
          <a:p>
            <a:r>
              <a:rPr lang="en-GB" sz="4600" dirty="0"/>
              <a:t>Monopoly Fitness</a:t>
            </a:r>
            <a:endParaRPr lang="en-US" sz="4600" dirty="0"/>
          </a:p>
        </p:txBody>
      </p:sp>
      <p:pic>
        <p:nvPicPr>
          <p:cNvPr id="4" name="Picture 4">
            <a:extLst>
              <a:ext uri="{FF2B5EF4-FFF2-40B4-BE49-F238E27FC236}">
                <a16:creationId xmlns:a16="http://schemas.microsoft.com/office/drawing/2014/main" id="{E74279C7-EA53-E340-9B92-689B139BBB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540" r="12486"/>
          <a:stretch/>
        </p:blipFill>
        <p:spPr>
          <a:xfrm>
            <a:off x="5551561" y="185673"/>
            <a:ext cx="6459045" cy="6461403"/>
          </a:xfrm>
        </p:spPr>
      </p:pic>
      <p:sp>
        <p:nvSpPr>
          <p:cNvPr id="5" name="TextBox 4">
            <a:extLst>
              <a:ext uri="{FF2B5EF4-FFF2-40B4-BE49-F238E27FC236}">
                <a16:creationId xmlns:a16="http://schemas.microsoft.com/office/drawing/2014/main" id="{7607098A-17CB-404E-BABA-5DC08B49AACE}"/>
              </a:ext>
            </a:extLst>
          </p:cNvPr>
          <p:cNvSpPr txBox="1"/>
          <p:nvPr/>
        </p:nvSpPr>
        <p:spPr>
          <a:xfrm>
            <a:off x="473113" y="1587574"/>
            <a:ext cx="4775229" cy="4093428"/>
          </a:xfrm>
          <a:prstGeom prst="rect">
            <a:avLst/>
          </a:prstGeom>
          <a:noFill/>
        </p:spPr>
        <p:txBody>
          <a:bodyPr wrap="square" rtlCol="0">
            <a:spAutoFit/>
          </a:bodyPr>
          <a:lstStyle/>
          <a:p>
            <a:pPr algn="just"/>
            <a:r>
              <a:rPr lang="en-GB" sz="2000" dirty="0"/>
              <a:t>A fitness twist on the classic game. If you can, print off this slide and grab some coins as game pieces and some dice. </a:t>
            </a:r>
          </a:p>
          <a:p>
            <a:pPr algn="just"/>
            <a:endParaRPr lang="en-GB" sz="2000" dirty="0"/>
          </a:p>
          <a:p>
            <a:pPr algn="just"/>
            <a:r>
              <a:rPr lang="en-GB" sz="2000" dirty="0"/>
              <a:t>Roll the dice, move your game piece and complete each activity.</a:t>
            </a:r>
          </a:p>
          <a:p>
            <a:pPr algn="just"/>
            <a:endParaRPr lang="en-GB" sz="2000" dirty="0"/>
          </a:p>
          <a:p>
            <a:pPr algn="just"/>
            <a:r>
              <a:rPr lang="en-GB" sz="2000" dirty="0"/>
              <a:t>When you pass go give yourself one point. You could say first to 5 or 10 points is the winner. For a longer workout you could even do first to 20 points.</a:t>
            </a:r>
          </a:p>
          <a:p>
            <a:pPr algn="just"/>
            <a:endParaRPr lang="en-GB" sz="2000" dirty="0"/>
          </a:p>
          <a:p>
            <a:pPr algn="just"/>
            <a:r>
              <a:rPr lang="en-GB" sz="2000" dirty="0"/>
              <a:t>Good luck and have FUN!</a:t>
            </a:r>
            <a:endParaRPr lang="en-US" sz="2000" dirty="0"/>
          </a:p>
        </p:txBody>
      </p:sp>
    </p:spTree>
    <p:extLst>
      <p:ext uri="{BB962C8B-B14F-4D97-AF65-F5344CB8AC3E}">
        <p14:creationId xmlns:p14="http://schemas.microsoft.com/office/powerpoint/2010/main" val="314583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5185-D013-F84F-8543-E5C5FC639D77}"/>
              </a:ext>
            </a:extLst>
          </p:cNvPr>
          <p:cNvSpPr>
            <a:spLocks noGrp="1"/>
          </p:cNvSpPr>
          <p:nvPr>
            <p:ph type="title"/>
          </p:nvPr>
        </p:nvSpPr>
        <p:spPr>
          <a:xfrm>
            <a:off x="460375" y="18255"/>
            <a:ext cx="11271250" cy="1182473"/>
          </a:xfrm>
        </p:spPr>
        <p:txBody>
          <a:bodyPr>
            <a:normAutofit fontScale="90000"/>
          </a:bodyPr>
          <a:lstStyle/>
          <a:p>
            <a:r>
              <a:rPr lang="en-GB" dirty="0"/>
              <a:t>Monopoly Fitness Continued…</a:t>
            </a:r>
            <a:r>
              <a:rPr lang="en-GB" dirty="0" err="1"/>
              <a:t>Sportopoly</a:t>
            </a:r>
            <a:r>
              <a:rPr lang="en-GB" dirty="0"/>
              <a:t>!!</a:t>
            </a:r>
            <a:endParaRPr lang="en-US" dirty="0"/>
          </a:p>
        </p:txBody>
      </p:sp>
      <p:pic>
        <p:nvPicPr>
          <p:cNvPr id="4" name="Picture 4">
            <a:extLst>
              <a:ext uri="{FF2B5EF4-FFF2-40B4-BE49-F238E27FC236}">
                <a16:creationId xmlns:a16="http://schemas.microsoft.com/office/drawing/2014/main" id="{7DD5456F-D8F0-6644-85A4-D4ABAE3C5A1C}"/>
              </a:ext>
            </a:extLst>
          </p:cNvPr>
          <p:cNvPicPr>
            <a:picLocks noChangeAspect="1"/>
          </p:cNvPicPr>
          <p:nvPr/>
        </p:nvPicPr>
        <p:blipFill rotWithShape="1">
          <a:blip r:embed="rId2">
            <a:extLst>
              <a:ext uri="{28A0092B-C50C-407E-A947-70E740481C1C}">
                <a14:useLocalDpi xmlns:a14="http://schemas.microsoft.com/office/drawing/2010/main" val="0"/>
              </a:ext>
            </a:extLst>
          </a:blip>
          <a:srcRect l="29788" t="1992" b="2212"/>
          <a:stretch/>
        </p:blipFill>
        <p:spPr>
          <a:xfrm>
            <a:off x="111125" y="1200728"/>
            <a:ext cx="7284129" cy="4883727"/>
          </a:xfrm>
          <a:prstGeom prst="rect">
            <a:avLst/>
          </a:prstGeom>
        </p:spPr>
      </p:pic>
      <p:pic>
        <p:nvPicPr>
          <p:cNvPr id="5" name="Picture 5">
            <a:extLst>
              <a:ext uri="{FF2B5EF4-FFF2-40B4-BE49-F238E27FC236}">
                <a16:creationId xmlns:a16="http://schemas.microsoft.com/office/drawing/2014/main" id="{CE14C383-BA93-5D45-93A1-00F02CEE5BC7}"/>
              </a:ext>
            </a:extLst>
          </p:cNvPr>
          <p:cNvPicPr>
            <a:picLocks noChangeAspect="1"/>
          </p:cNvPicPr>
          <p:nvPr/>
        </p:nvPicPr>
        <p:blipFill rotWithShape="1">
          <a:blip r:embed="rId2">
            <a:extLst>
              <a:ext uri="{28A0092B-C50C-407E-A947-70E740481C1C}">
                <a14:useLocalDpi xmlns:a14="http://schemas.microsoft.com/office/drawing/2010/main" val="0"/>
              </a:ext>
            </a:extLst>
          </a:blip>
          <a:srcRect r="92593"/>
          <a:stretch/>
        </p:blipFill>
        <p:spPr>
          <a:xfrm rot="5400000">
            <a:off x="3409366" y="2786214"/>
            <a:ext cx="687645" cy="7284127"/>
          </a:xfrm>
          <a:prstGeom prst="rect">
            <a:avLst/>
          </a:prstGeom>
        </p:spPr>
      </p:pic>
      <p:sp>
        <p:nvSpPr>
          <p:cNvPr id="7" name="TextBox 6">
            <a:extLst>
              <a:ext uri="{FF2B5EF4-FFF2-40B4-BE49-F238E27FC236}">
                <a16:creationId xmlns:a16="http://schemas.microsoft.com/office/drawing/2014/main" id="{2F51CE83-3B58-9B48-BFF7-2A46B281875C}"/>
              </a:ext>
            </a:extLst>
          </p:cNvPr>
          <p:cNvSpPr txBox="1"/>
          <p:nvPr/>
        </p:nvSpPr>
        <p:spPr>
          <a:xfrm>
            <a:off x="7395252" y="1139789"/>
            <a:ext cx="4685622" cy="5632311"/>
          </a:xfrm>
          <a:prstGeom prst="rect">
            <a:avLst/>
          </a:prstGeom>
          <a:noFill/>
        </p:spPr>
        <p:txBody>
          <a:bodyPr wrap="square" rtlCol="0">
            <a:spAutoFit/>
          </a:bodyPr>
          <a:lstStyle/>
          <a:p>
            <a:pPr algn="just"/>
            <a:r>
              <a:rPr lang="en-GB" sz="2000" dirty="0"/>
              <a:t>We’ve got a new version of our Fitness Monopoly that I know a lot of you enjoyed and were playing with parents and siblings. </a:t>
            </a:r>
          </a:p>
          <a:p>
            <a:pPr algn="just"/>
            <a:endParaRPr lang="en-GB" sz="2000" dirty="0"/>
          </a:p>
          <a:p>
            <a:pPr algn="just"/>
            <a:r>
              <a:rPr lang="en-GB" sz="2000" dirty="0"/>
              <a:t>This one has got new challenges for you to try, and some sport knowledge questions for you to have ago at. If you don’t know any of the answers don’t worry have a research and you can impress others with your new sporting knowledge. </a:t>
            </a:r>
          </a:p>
          <a:p>
            <a:pPr algn="just"/>
            <a:endParaRPr lang="en-GB" sz="2000" dirty="0"/>
          </a:p>
          <a:p>
            <a:pPr algn="just"/>
            <a:r>
              <a:rPr lang="en-GB" sz="2000" dirty="0"/>
              <a:t>First to 100 points or to complete two different sets of colours will be the winner. But remember even if you don’t win thats okay because you will have been keeping fit and exercising!</a:t>
            </a:r>
          </a:p>
          <a:p>
            <a:pPr algn="just"/>
            <a:endParaRPr lang="en-GB" sz="2000" dirty="0"/>
          </a:p>
          <a:p>
            <a:pPr algn="just"/>
            <a:r>
              <a:rPr lang="en-GB" sz="2000" dirty="0"/>
              <a:t>Again good luck and have FUN!</a:t>
            </a:r>
            <a:endParaRPr lang="en-US" sz="2000" dirty="0"/>
          </a:p>
        </p:txBody>
      </p:sp>
    </p:spTree>
    <p:extLst>
      <p:ext uri="{BB962C8B-B14F-4D97-AF65-F5344CB8AC3E}">
        <p14:creationId xmlns:p14="http://schemas.microsoft.com/office/powerpoint/2010/main" val="1816617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a:xfrm>
            <a:off x="838200" y="0"/>
            <a:ext cx="10515600" cy="1325563"/>
          </a:xfrm>
        </p:spPr>
        <p:txBody>
          <a:bodyPr>
            <a:normAutofit/>
          </a:bodyPr>
          <a:lstStyle/>
          <a:p>
            <a:r>
              <a:rPr lang="en-GB" dirty="0"/>
              <a:t>Create Your Own Workout</a:t>
            </a:r>
            <a:endParaRPr lang="en-US"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594783" y="1385164"/>
            <a:ext cx="5903383" cy="5000625"/>
          </a:xfrm>
        </p:spPr>
        <p:txBody>
          <a:bodyPr>
            <a:noAutofit/>
          </a:bodyPr>
          <a:lstStyle/>
          <a:p>
            <a:pPr marL="0" indent="0" algn="just">
              <a:buNone/>
            </a:pPr>
            <a:r>
              <a:rPr lang="en-GB" sz="2000" dirty="0"/>
              <a:t>Following on from everyone enjoying creating their own workouts in the first week. I’ve added it to the half term activities so that you can carry on perfecting your work out routines. Keep working at them and hopefully when we are all back in school and we can use them as a warmups.</a:t>
            </a:r>
          </a:p>
          <a:p>
            <a:pPr marL="0" indent="0" algn="just">
              <a:buNone/>
            </a:pPr>
            <a:endParaRPr lang="en-GB" sz="2000" dirty="0"/>
          </a:p>
          <a:p>
            <a:pPr marL="0" indent="0" algn="just">
              <a:buNone/>
            </a:pPr>
            <a:r>
              <a:rPr lang="en-GB" sz="2000" dirty="0"/>
              <a:t>Try these extension tasks if your really enjoying this one:</a:t>
            </a:r>
          </a:p>
          <a:p>
            <a:pPr marL="457200" indent="-457200" algn="just">
              <a:buFont typeface="+mj-lt"/>
              <a:buAutoNum type="arabicPeriod"/>
            </a:pPr>
            <a:r>
              <a:rPr lang="en-GB" sz="2000" dirty="0"/>
              <a:t>Create your own list of movements to try.</a:t>
            </a:r>
          </a:p>
          <a:p>
            <a:pPr marL="457200" indent="-457200" algn="just">
              <a:buFont typeface="+mj-lt"/>
              <a:buAutoNum type="arabicPeriod"/>
            </a:pPr>
            <a:r>
              <a:rPr lang="en-GB" sz="2000" dirty="0"/>
              <a:t>Add some music to your routine and perform it for someone.</a:t>
            </a:r>
          </a:p>
          <a:p>
            <a:pPr marL="457200" indent="-457200" algn="just">
              <a:buFont typeface="+mj-lt"/>
              <a:buAutoNum type="arabicPeriod"/>
            </a:pPr>
            <a:r>
              <a:rPr lang="en-GB" sz="2000" dirty="0"/>
              <a:t>Choose 3 different balances and link each balance with a movement from your list e.g. a twist, a jump, a roll. Try and hold each balance for 3-5 seconds.</a:t>
            </a:r>
          </a:p>
        </p:txBody>
      </p:sp>
      <p:pic>
        <p:nvPicPr>
          <p:cNvPr id="4" name="Picture 4">
            <a:extLst>
              <a:ext uri="{FF2B5EF4-FFF2-40B4-BE49-F238E27FC236}">
                <a16:creationId xmlns:a16="http://schemas.microsoft.com/office/drawing/2014/main" id="{8609059C-FB64-0B46-8959-3DEE04B67696}"/>
              </a:ext>
            </a:extLst>
          </p:cNvPr>
          <p:cNvPicPr>
            <a:picLocks noChangeAspect="1"/>
          </p:cNvPicPr>
          <p:nvPr/>
        </p:nvPicPr>
        <p:blipFill rotWithShape="1">
          <a:blip r:embed="rId2">
            <a:extLst>
              <a:ext uri="{28A0092B-C50C-407E-A947-70E740481C1C}">
                <a14:useLocalDpi xmlns:a14="http://schemas.microsoft.com/office/drawing/2010/main" val="0"/>
              </a:ext>
            </a:extLst>
          </a:blip>
          <a:srcRect l="8944" t="32707" r="53510" b="16352"/>
          <a:stretch/>
        </p:blipFill>
        <p:spPr>
          <a:xfrm>
            <a:off x="6498166" y="1325563"/>
            <a:ext cx="5030067" cy="5119829"/>
          </a:xfrm>
          <a:prstGeom prst="rect">
            <a:avLst/>
          </a:prstGeom>
        </p:spPr>
      </p:pic>
    </p:spTree>
    <p:extLst>
      <p:ext uri="{BB962C8B-B14F-4D97-AF65-F5344CB8AC3E}">
        <p14:creationId xmlns:p14="http://schemas.microsoft.com/office/powerpoint/2010/main" val="316014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9EEE-5BB5-EE4B-A95C-A6EB9CCB06BD}"/>
              </a:ext>
            </a:extLst>
          </p:cNvPr>
          <p:cNvSpPr>
            <a:spLocks noGrp="1"/>
          </p:cNvSpPr>
          <p:nvPr>
            <p:ph type="title"/>
          </p:nvPr>
        </p:nvSpPr>
        <p:spPr/>
        <p:txBody>
          <a:bodyPr/>
          <a:lstStyle/>
          <a:p>
            <a:r>
              <a:rPr lang="en-GB" b="1" dirty="0"/>
              <a:t>Introduction</a:t>
            </a:r>
            <a:endParaRPr lang="en-US" b="1" dirty="0"/>
          </a:p>
        </p:txBody>
      </p:sp>
      <p:sp>
        <p:nvSpPr>
          <p:cNvPr id="3" name="Content Placeholder 2">
            <a:extLst>
              <a:ext uri="{FF2B5EF4-FFF2-40B4-BE49-F238E27FC236}">
                <a16:creationId xmlns:a16="http://schemas.microsoft.com/office/drawing/2014/main" id="{39270981-6FC1-0E43-88FF-22653BEEBA9D}"/>
              </a:ext>
            </a:extLst>
          </p:cNvPr>
          <p:cNvSpPr>
            <a:spLocks noGrp="1"/>
          </p:cNvSpPr>
          <p:nvPr>
            <p:ph idx="1"/>
          </p:nvPr>
        </p:nvSpPr>
        <p:spPr>
          <a:xfrm>
            <a:off x="838200" y="1685741"/>
            <a:ext cx="10515600" cy="4351338"/>
          </a:xfrm>
        </p:spPr>
        <p:txBody>
          <a:bodyPr>
            <a:normAutofit fontScale="77500" lnSpcReduction="20000"/>
          </a:bodyPr>
          <a:lstStyle/>
          <a:p>
            <a:pPr marL="0" indent="0" algn="just">
              <a:buNone/>
            </a:pPr>
            <a:r>
              <a:rPr lang="en-GB" sz="2400" dirty="0"/>
              <a:t>Physical activity can be lots of things. It can mean all bodily movements that use energy. It includes all types of physical exercise, sports and dance activities. But it also includes indoor and outdoor play, work-related activity, outdoor and adventurous activities, active travel (walking, cycling, scooting) and even something as simple as using the stairs in your home. </a:t>
            </a:r>
          </a:p>
          <a:p>
            <a:pPr marL="0" indent="0" algn="just">
              <a:buNone/>
            </a:pPr>
            <a:endParaRPr lang="en-GB" sz="2400" dirty="0"/>
          </a:p>
          <a:p>
            <a:pPr marL="0" indent="0" algn="just">
              <a:buNone/>
            </a:pPr>
            <a:r>
              <a:rPr lang="en-GB" sz="2400" dirty="0"/>
              <a:t>For everyone, not just children, who are stuck at home this lockdown it’s important to maintain a physical exercise routine and where possible try and stay as active as you can be. It may even be a great time to increase how active you are if you have more available time.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marL="0" indent="0" algn="just">
              <a:buNone/>
            </a:pPr>
            <a:endParaRPr lang="en-GB" sz="2400" dirty="0"/>
          </a:p>
          <a:p>
            <a:pPr marL="0" indent="0" algn="just">
              <a:buNone/>
            </a:pPr>
            <a:r>
              <a:rPr lang="en-GB" sz="2400" dirty="0"/>
              <a:t>Here is our sixth and final P.E. At home instalment as we will be seeing you all back in school on the 8</a:t>
            </a:r>
            <a:r>
              <a:rPr lang="en-GB" sz="2400" baseline="30000" dirty="0"/>
              <a:t>th</a:t>
            </a:r>
            <a:r>
              <a:rPr lang="en-GB" sz="2400" dirty="0"/>
              <a:t> March. With it being the last week I’ve set you a few more activities than usual to give us one last chance to earn as many medals as possible. Remember just because we are coming back to school that doesn’t mean you can’t play some of the games and challenges we have done over the last weeks at home in future. Look forward to seeing you all back at School!</a:t>
            </a:r>
          </a:p>
          <a:p>
            <a:pPr marL="0" indent="0" algn="just">
              <a:buNone/>
            </a:pPr>
            <a:endParaRPr lang="en-GB" sz="2400" dirty="0"/>
          </a:p>
          <a:p>
            <a:pPr marL="0" indent="0" algn="just">
              <a:buNone/>
            </a:pPr>
            <a:r>
              <a:rPr lang="en-GB" sz="2400" dirty="0"/>
              <a:t>Thanks Elliott!</a:t>
            </a:r>
          </a:p>
        </p:txBody>
      </p:sp>
    </p:spTree>
    <p:extLst>
      <p:ext uri="{BB962C8B-B14F-4D97-AF65-F5344CB8AC3E}">
        <p14:creationId xmlns:p14="http://schemas.microsoft.com/office/powerpoint/2010/main" val="2277997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512429" y="0"/>
            <a:ext cx="6647060" cy="1481666"/>
          </a:xfrm>
        </p:spPr>
        <p:txBody>
          <a:bodyPr>
            <a:normAutofit/>
          </a:bodyPr>
          <a:lstStyle/>
          <a:p>
            <a:r>
              <a:rPr lang="en-GB" dirty="0"/>
              <a:t>Joe Wicks: P.E at home</a:t>
            </a:r>
            <a:endParaRPr lang="en-US" dirty="0"/>
          </a:p>
        </p:txBody>
      </p:sp>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512429" y="1684679"/>
            <a:ext cx="6647060" cy="4351338"/>
          </a:xfrm>
        </p:spPr>
        <p:txBody>
          <a:bodyPr>
            <a:normAutofit/>
          </a:bodyPr>
          <a:lstStyle/>
          <a:p>
            <a:pPr marL="0" indent="0" algn="just">
              <a:buNone/>
            </a:pPr>
            <a:r>
              <a:rPr lang="en-GB" sz="1800" dirty="0"/>
              <a:t>If you are still looking for more workout-based activities, Joe Wicks’ weekly workouts are great for kids of all ages.</a:t>
            </a:r>
          </a:p>
          <a:p>
            <a:pPr marL="0" indent="0" algn="just">
              <a:buNone/>
            </a:pPr>
            <a:endParaRPr lang="en-GB" sz="1800" dirty="0"/>
          </a:p>
          <a:p>
            <a:pPr marL="0" indent="0" algn="just">
              <a:buNone/>
            </a:pPr>
            <a:r>
              <a:rPr lang="en-GB" sz="1800" dirty="0"/>
              <a:t>They are three times a week: Monday, Wednesday and Friday live streamed from 9am. </a:t>
            </a:r>
          </a:p>
          <a:p>
            <a:pPr marL="0" indent="0" algn="just">
              <a:buNone/>
            </a:pPr>
            <a:endParaRPr lang="en-GB" sz="1800" dirty="0"/>
          </a:p>
          <a:p>
            <a:pPr marL="0" indent="0" algn="just">
              <a:buNone/>
            </a:pPr>
            <a:r>
              <a:rPr lang="en-GB" sz="1800" dirty="0"/>
              <a:t>YouTube channel link: </a:t>
            </a:r>
            <a:r>
              <a:rPr lang="en-GB" sz="1800" dirty="0">
                <a:hlinkClick r:id="rId3"/>
              </a:rPr>
              <a:t>https://www.youtube.com/channel/</a:t>
            </a:r>
            <a:r>
              <a:rPr lang="en-GB" sz="1800" dirty="0" err="1">
                <a:hlinkClick r:id="rId3"/>
              </a:rPr>
              <a:t>UCAxW1XT0iEJo0TYlRfn6rYQ</a:t>
            </a:r>
            <a:endParaRPr lang="en-GB" sz="1800" dirty="0"/>
          </a:p>
          <a:p>
            <a:pPr marL="0" indent="0" algn="just">
              <a:buNone/>
            </a:pPr>
            <a:endParaRPr lang="en-GB" sz="1800" dirty="0"/>
          </a:p>
          <a:p>
            <a:pPr marL="0" indent="0" algn="just">
              <a:buNone/>
            </a:pPr>
            <a:r>
              <a:rPr lang="en-GB" sz="1800" dirty="0"/>
              <a:t>These videos are an excellent tool to use both at school and at home that many schools just like ours are taking advantage off and thankful for. </a:t>
            </a:r>
            <a:endParaRPr lang="en-US" sz="1800" dirty="0"/>
          </a:p>
        </p:txBody>
      </p:sp>
      <p:pic>
        <p:nvPicPr>
          <p:cNvPr id="4" name="Picture 4">
            <a:extLst>
              <a:ext uri="{FF2B5EF4-FFF2-40B4-BE49-F238E27FC236}">
                <a16:creationId xmlns:a16="http://schemas.microsoft.com/office/drawing/2014/main" id="{C8BE9EDF-3009-C44E-B2C8-E40BE7F1B611}"/>
              </a:ext>
            </a:extLst>
          </p:cNvPr>
          <p:cNvPicPr>
            <a:picLocks noChangeAspect="1"/>
          </p:cNvPicPr>
          <p:nvPr/>
        </p:nvPicPr>
        <p:blipFill rotWithShape="1">
          <a:blip r:embed="rId4">
            <a:extLst>
              <a:ext uri="{28A0092B-C50C-407E-A947-70E740481C1C}">
                <a14:useLocalDpi xmlns:a14="http://schemas.microsoft.com/office/drawing/2010/main" val="0"/>
              </a:ext>
            </a:extLst>
          </a:blip>
          <a:srcRect l="1293" r="6" b="6"/>
          <a:stretch/>
        </p:blipFill>
        <p:spPr>
          <a:xfrm>
            <a:off x="7358839" y="1654849"/>
            <a:ext cx="4320732" cy="4377319"/>
          </a:xfrm>
          <a:prstGeom prst="rect">
            <a:avLst/>
          </a:prstGeom>
        </p:spPr>
      </p:pic>
    </p:spTree>
    <p:extLst>
      <p:ext uri="{BB962C8B-B14F-4D97-AF65-F5344CB8AC3E}">
        <p14:creationId xmlns:p14="http://schemas.microsoft.com/office/powerpoint/2010/main" val="311679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130003-5222-4875-8738-1217755C7A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838200" y="365125"/>
            <a:ext cx="10515600" cy="1325563"/>
          </a:xfrm>
        </p:spPr>
        <p:txBody>
          <a:bodyPr>
            <a:normAutofit/>
          </a:bodyPr>
          <a:lstStyle/>
          <a:p>
            <a:r>
              <a:rPr lang="en-GB">
                <a:gradFill flip="none" rotWithShape="1">
                  <a:gsLst>
                    <a:gs pos="28000">
                      <a:srgbClr val="EDEDED"/>
                    </a:gs>
                    <a:gs pos="0">
                      <a:srgbClr val="BFBFBF"/>
                    </a:gs>
                    <a:gs pos="100000">
                      <a:srgbClr val="FFFFFF"/>
                    </a:gs>
                  </a:gsLst>
                  <a:lin ang="4800000" scaled="0"/>
                  <a:tileRect/>
                </a:gradFill>
              </a:rPr>
              <a:t>BBC Supermovers for KS1 and KS2</a:t>
            </a:r>
            <a:endParaRPr lang="en-US">
              <a:gradFill flip="none" rotWithShape="1">
                <a:gsLst>
                  <a:gs pos="28000">
                    <a:srgbClr val="EDEDED"/>
                  </a:gs>
                  <a:gs pos="0">
                    <a:srgbClr val="BFBFBF"/>
                  </a:gs>
                  <a:gs pos="100000">
                    <a:srgbClr val="FFFFFF"/>
                  </a:gs>
                </a:gsLst>
                <a:lin ang="4800000" scaled="0"/>
                <a:tileRect/>
              </a:gradFill>
            </a:endParaRPr>
          </a:p>
        </p:txBody>
      </p:sp>
      <p:sp>
        <p:nvSpPr>
          <p:cNvPr id="11" name="Rounded Rectangle 17">
            <a:extLst>
              <a:ext uri="{FF2B5EF4-FFF2-40B4-BE49-F238E27FC236}">
                <a16:creationId xmlns:a16="http://schemas.microsoft.com/office/drawing/2014/main" id="{3E388DCC-9257-412E-811D-30F74D4CB7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288A770-803C-C54E-A06A-5900C3740E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1172" y="2964484"/>
            <a:ext cx="4187222" cy="1863313"/>
          </a:xfrm>
          <a:prstGeom prst="rect">
            <a:avLst/>
          </a:prstGeom>
        </p:spPr>
      </p:pic>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6096000" y="1948069"/>
            <a:ext cx="5257799" cy="4228893"/>
          </a:xfrm>
        </p:spPr>
        <p:txBody>
          <a:bodyPr>
            <a:normAutofit/>
          </a:bodyPr>
          <a:lstStyle/>
          <a:p>
            <a:pPr marL="0" indent="0" algn="just">
              <a:buNone/>
            </a:pPr>
            <a:r>
              <a:rPr lang="en-GB" sz="2000">
                <a:gradFill>
                  <a:gsLst>
                    <a:gs pos="34000">
                      <a:srgbClr val="EDEDED"/>
                    </a:gs>
                    <a:gs pos="0">
                      <a:srgbClr val="BFBFBF"/>
                    </a:gs>
                    <a:gs pos="100000">
                      <a:srgbClr val="FFFFFF"/>
                    </a:gs>
                  </a:gsLst>
                  <a:lin ang="4800000" scaled="0"/>
                </a:gradFill>
              </a:rPr>
              <a:t>BBC </a:t>
            </a:r>
            <a:r>
              <a:rPr lang="en-GB" sz="2000" dirty="0" err="1">
                <a:gradFill>
                  <a:gsLst>
                    <a:gs pos="34000">
                      <a:srgbClr val="EDEDED"/>
                    </a:gs>
                    <a:gs pos="0">
                      <a:srgbClr val="BFBFBF"/>
                    </a:gs>
                    <a:gs pos="100000">
                      <a:srgbClr val="FFFFFF"/>
                    </a:gs>
                  </a:gsLst>
                  <a:lin ang="4800000" scaled="0"/>
                </a:gradFill>
              </a:rPr>
              <a:t>Supermovers</a:t>
            </a:r>
            <a:r>
              <a:rPr lang="en-GB" sz="2000">
                <a:gradFill>
                  <a:gsLst>
                    <a:gs pos="34000">
                      <a:srgbClr val="EDEDED"/>
                    </a:gs>
                    <a:gs pos="0">
                      <a:srgbClr val="BFBFBF"/>
                    </a:gs>
                    <a:gs pos="100000">
                      <a:srgbClr val="FFFFFF"/>
                    </a:gs>
                  </a:gsLst>
                  <a:lin ang="4800000" scaled="0"/>
                </a:gradFill>
              </a:rPr>
              <a:t> if a fun filled resource for all primary school ages both KS1 and KS2. It is packed with loads of ways to keep young people moving and active but at the same time learning and practicing other key subjects like Maths, English and Science.</a:t>
            </a:r>
            <a:endParaRPr lang="en-GB" sz="2000" dirty="0">
              <a:gradFill>
                <a:gsLst>
                  <a:gs pos="34000">
                    <a:srgbClr val="EDEDED"/>
                  </a:gs>
                  <a:gs pos="0">
                    <a:srgbClr val="BFBFBF"/>
                  </a:gs>
                  <a:gs pos="100000">
                    <a:srgbClr val="FFFFFF"/>
                  </a:gs>
                </a:gsLst>
                <a:lin ang="4800000" scaled="0"/>
              </a:gradFill>
            </a:endParaRP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buNone/>
            </a:pPr>
            <a:r>
              <a:rPr lang="en-GB" sz="2000">
                <a:gradFill>
                  <a:gsLst>
                    <a:gs pos="34000">
                      <a:srgbClr val="EDEDED"/>
                    </a:gs>
                    <a:gs pos="0">
                      <a:srgbClr val="BFBFBF"/>
                    </a:gs>
                    <a:gs pos="100000">
                      <a:srgbClr val="FFFFFF"/>
                    </a:gs>
                  </a:gsLst>
                  <a:lin ang="4800000" scaled="0"/>
                </a:gradFill>
              </a:rPr>
              <a:t>The webpage link is: </a:t>
            </a:r>
            <a:r>
              <a:rPr lang="en-GB" sz="2000">
                <a:gradFill>
                  <a:gsLst>
                    <a:gs pos="34000">
                      <a:srgbClr val="EDEDED"/>
                    </a:gs>
                    <a:gs pos="0">
                      <a:srgbClr val="BFBFBF"/>
                    </a:gs>
                    <a:gs pos="100000">
                      <a:srgbClr val="FFFFFF"/>
                    </a:gs>
                  </a:gsLst>
                  <a:lin ang="4800000" scaled="0"/>
                </a:gradFill>
                <a:hlinkClick r:id="rId4"/>
              </a:rPr>
              <a:t>https://www.bbc.co.uk/teach/supermovers</a:t>
            </a:r>
            <a:endParaRPr lang="en-GB" sz="2000">
              <a:gradFill>
                <a:gsLst>
                  <a:gs pos="34000">
                    <a:srgbClr val="EDEDED"/>
                  </a:gs>
                  <a:gs pos="0">
                    <a:srgbClr val="BFBFBF"/>
                  </a:gs>
                  <a:gs pos="100000">
                    <a:srgbClr val="FFFFFF"/>
                  </a:gs>
                </a:gsLst>
                <a:lin ang="4800000" scaled="0"/>
              </a:gradFill>
            </a:endParaRP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lgn="just">
              <a:buNone/>
            </a:pPr>
            <a:r>
              <a:rPr lang="en-GB" sz="2000">
                <a:gradFill>
                  <a:gsLst>
                    <a:gs pos="34000">
                      <a:srgbClr val="EDEDED"/>
                    </a:gs>
                    <a:gs pos="0">
                      <a:srgbClr val="BFBFBF"/>
                    </a:gs>
                    <a:gs pos="100000">
                      <a:srgbClr val="FFFFFF"/>
                    </a:gs>
                  </a:gsLst>
                  <a:lin ang="4800000" scaled="0"/>
                </a:gradFill>
              </a:rPr>
              <a:t>There </a:t>
            </a:r>
            <a:r>
              <a:rPr lang="en-GB" sz="2000" dirty="0">
                <a:gradFill>
                  <a:gsLst>
                    <a:gs pos="34000">
                      <a:srgbClr val="EDEDED"/>
                    </a:gs>
                    <a:gs pos="0">
                      <a:srgbClr val="BFBFBF"/>
                    </a:gs>
                    <a:gs pos="100000">
                      <a:srgbClr val="FFFFFF"/>
                    </a:gs>
                  </a:gsLst>
                  <a:lin ang="4800000" scaled="0"/>
                </a:gradFill>
              </a:rPr>
              <a:t>are</a:t>
            </a:r>
            <a:r>
              <a:rPr lang="en-GB" sz="2000">
                <a:gradFill>
                  <a:gsLst>
                    <a:gs pos="34000">
                      <a:srgbClr val="EDEDED"/>
                    </a:gs>
                    <a:gs pos="0">
                      <a:srgbClr val="BFBFBF"/>
                    </a:gs>
                    <a:gs pos="100000">
                      <a:srgbClr val="FFFFFF"/>
                    </a:gs>
                  </a:gsLst>
                  <a:lin ang="4800000" scaled="0"/>
                </a:gradFill>
              </a:rPr>
              <a:t> up to a 100 different videos to choose from so go have a look and find some fun new ways to learn and be active at the same time.</a:t>
            </a:r>
            <a:endParaRPr lang="en-GB" sz="2000" dirty="0">
              <a:gradFill>
                <a:gsLst>
                  <a:gs pos="34000">
                    <a:srgbClr val="EDEDED"/>
                  </a:gs>
                  <a:gs pos="0">
                    <a:srgbClr val="BFBFBF"/>
                  </a:gs>
                  <a:gs pos="100000">
                    <a:srgbClr val="FFFFFF"/>
                  </a:gs>
                </a:gsLst>
                <a:lin ang="4800000" scaled="0"/>
              </a:gradFill>
            </a:endParaRPr>
          </a:p>
        </p:txBody>
      </p:sp>
    </p:spTree>
    <p:extLst>
      <p:ext uri="{BB962C8B-B14F-4D97-AF65-F5344CB8AC3E}">
        <p14:creationId xmlns:p14="http://schemas.microsoft.com/office/powerpoint/2010/main" val="205830737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EEDF-F22A-B34B-A288-4400065C151E}"/>
              </a:ext>
            </a:extLst>
          </p:cNvPr>
          <p:cNvSpPr>
            <a:spLocks noGrp="1"/>
          </p:cNvSpPr>
          <p:nvPr>
            <p:ph type="title"/>
          </p:nvPr>
        </p:nvSpPr>
        <p:spPr>
          <a:xfrm>
            <a:off x="838200" y="0"/>
            <a:ext cx="6507878" cy="1277938"/>
          </a:xfrm>
        </p:spPr>
        <p:txBody>
          <a:bodyPr/>
          <a:lstStyle/>
          <a:p>
            <a:r>
              <a:rPr lang="en-GB" b="1" dirty="0"/>
              <a:t>This Weeks Activities</a:t>
            </a:r>
            <a:endParaRPr lang="en-US" b="1" dirty="0"/>
          </a:p>
        </p:txBody>
      </p:sp>
      <p:sp>
        <p:nvSpPr>
          <p:cNvPr id="7" name="TextBox 6">
            <a:extLst>
              <a:ext uri="{FF2B5EF4-FFF2-40B4-BE49-F238E27FC236}">
                <a16:creationId xmlns:a16="http://schemas.microsoft.com/office/drawing/2014/main" id="{6F1373E8-6253-D043-B821-8A7D97CB89BC}"/>
              </a:ext>
            </a:extLst>
          </p:cNvPr>
          <p:cNvSpPr txBox="1"/>
          <p:nvPr/>
        </p:nvSpPr>
        <p:spPr>
          <a:xfrm>
            <a:off x="9165091" y="1277938"/>
            <a:ext cx="2558858"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orbel" panose="020B0503020204020204"/>
                <a:ea typeface="+mn-ea"/>
                <a:cs typeface="+mn-cs"/>
              </a:rPr>
              <a:t>Remember you don’t have to do all of these activities in one go! Spread them across the week if you want to keep you busy!</a:t>
            </a:r>
            <a:endParaRPr kumimoji="0" lang="en-US" sz="17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orbel" panose="020B0503020204020204"/>
              <a:ea typeface="+mn-ea"/>
              <a:cs typeface="+mn-cs"/>
            </a:endParaRPr>
          </a:p>
        </p:txBody>
      </p:sp>
      <p:sp>
        <p:nvSpPr>
          <p:cNvPr id="6" name="Content Placeholder 2">
            <a:extLst>
              <a:ext uri="{FF2B5EF4-FFF2-40B4-BE49-F238E27FC236}">
                <a16:creationId xmlns:a16="http://schemas.microsoft.com/office/drawing/2014/main" id="{648DD5C2-91BE-8046-A924-AB6B3AA61C9B}"/>
              </a:ext>
            </a:extLst>
          </p:cNvPr>
          <p:cNvSpPr>
            <a:spLocks noGrp="1"/>
          </p:cNvSpPr>
          <p:nvPr>
            <p:ph idx="1"/>
          </p:nvPr>
        </p:nvSpPr>
        <p:spPr>
          <a:xfrm>
            <a:off x="282296" y="1056537"/>
            <a:ext cx="8697038" cy="5475941"/>
          </a:xfrm>
        </p:spPr>
        <p:txBody>
          <a:bodyPr>
            <a:noAutofit/>
          </a:bodyPr>
          <a:lstStyle/>
          <a:p>
            <a:pPr marL="0" indent="0" algn="just">
              <a:buNone/>
            </a:pPr>
            <a:r>
              <a:rPr lang="en-GB" sz="1800" dirty="0">
                <a:solidFill>
                  <a:schemeClr val="tx1"/>
                </a:solidFill>
              </a:rPr>
              <a:t>For our final week of activities our focuses are agility, creative movement and striking the ball for distance. These activities work on several skills that once again are applicable to loads of sports agility being key in invasion based sports like football, basketball and rugby. Creative movement for sports such as dance and ballet. Our final activity striking for distance works on our hand eye coordination something which has been a heavy focus of our working from home P.E. but will be really important on your return to school with our current sporting focus being Tennis and Badminton. As always all of these skill are essential in children’s daily lives both now and as they grow into young adults. </a:t>
            </a:r>
          </a:p>
          <a:p>
            <a:pPr marL="0" indent="0" algn="just">
              <a:buNone/>
            </a:pPr>
            <a:r>
              <a:rPr lang="en-GB" sz="1800" dirty="0">
                <a:solidFill>
                  <a:schemeClr val="tx1"/>
                </a:solidFill>
              </a:rPr>
              <a:t>Again this week there is a third main activity but with it being the last week of working from home I have added a fourth to give even more choice. That also means this week we’ve got more chances than ever to win those Gold medals with three activities as well as the 60 second challenges! Remember to have a go at all the different version of the activities in the videos in activity 1,2 and 3. Do this to improve your skills before playing the version of the game that is the focus of our medal challenge so that you have the best possible chance of getting that gold for each one. If you get Gold once you can always do it again; a good champion always looks to add further success and defend there titles!</a:t>
            </a:r>
          </a:p>
          <a:p>
            <a:pPr marL="0" indent="0" algn="just">
              <a:buNone/>
            </a:pPr>
            <a:r>
              <a:rPr lang="en-GB" sz="1800" dirty="0">
                <a:solidFill>
                  <a:srgbClr val="FFFFFF"/>
                </a:solidFill>
              </a:rPr>
              <a:t>As we are starting our new sports of Tennis and Badminton to help those not in School I have added some supplementary videos to help aid your understanding and help improve your technique when you get the chance to put it into practice in P.E.</a:t>
            </a:r>
            <a:endParaRPr lang="en-GB" sz="1800" b="0" i="0" u="none" strike="noStrike" dirty="0">
              <a:solidFill>
                <a:schemeClr val="tx1"/>
              </a:solidFill>
              <a:effectLst/>
            </a:endParaRPr>
          </a:p>
        </p:txBody>
      </p:sp>
      <p:grpSp>
        <p:nvGrpSpPr>
          <p:cNvPr id="10" name="Group 9">
            <a:extLst>
              <a:ext uri="{FF2B5EF4-FFF2-40B4-BE49-F238E27FC236}">
                <a16:creationId xmlns:a16="http://schemas.microsoft.com/office/drawing/2014/main" id="{8F249E24-6BE1-4B79-8D28-B2CFB76713E0}"/>
              </a:ext>
            </a:extLst>
          </p:cNvPr>
          <p:cNvGrpSpPr/>
          <p:nvPr/>
        </p:nvGrpSpPr>
        <p:grpSpPr>
          <a:xfrm>
            <a:off x="8979334" y="2900223"/>
            <a:ext cx="2930371" cy="3491489"/>
            <a:chOff x="8979334" y="2900223"/>
            <a:chExt cx="2930371" cy="3491489"/>
          </a:xfrm>
        </p:grpSpPr>
        <p:pic>
          <p:nvPicPr>
            <p:cNvPr id="5" name="Picture 4">
              <a:extLst>
                <a:ext uri="{FF2B5EF4-FFF2-40B4-BE49-F238E27FC236}">
                  <a16:creationId xmlns:a16="http://schemas.microsoft.com/office/drawing/2014/main" id="{C128072C-4450-45B6-BF6B-7F3B1B8EA9B3}"/>
                </a:ext>
              </a:extLst>
            </p:cNvPr>
            <p:cNvPicPr>
              <a:picLocks noChangeAspect="1"/>
            </p:cNvPicPr>
            <p:nvPr/>
          </p:nvPicPr>
          <p:blipFill>
            <a:blip r:embed="rId2"/>
            <a:stretch>
              <a:fillRect/>
            </a:stretch>
          </p:blipFill>
          <p:spPr>
            <a:xfrm>
              <a:off x="8979334" y="2900223"/>
              <a:ext cx="2930371" cy="1648334"/>
            </a:xfrm>
            <a:prstGeom prst="rect">
              <a:avLst/>
            </a:prstGeom>
            <a:ln w="19050">
              <a:solidFill>
                <a:schemeClr val="tx1"/>
              </a:solidFill>
            </a:ln>
          </p:spPr>
        </p:pic>
        <p:pic>
          <p:nvPicPr>
            <p:cNvPr id="9" name="Picture 8">
              <a:extLst>
                <a:ext uri="{FF2B5EF4-FFF2-40B4-BE49-F238E27FC236}">
                  <a16:creationId xmlns:a16="http://schemas.microsoft.com/office/drawing/2014/main" id="{DD07D9C5-0CBA-44ED-9158-DF0308901497}"/>
                </a:ext>
              </a:extLst>
            </p:cNvPr>
            <p:cNvPicPr>
              <a:picLocks noChangeAspect="1"/>
            </p:cNvPicPr>
            <p:nvPr/>
          </p:nvPicPr>
          <p:blipFill rotWithShape="1">
            <a:blip r:embed="rId3"/>
            <a:srcRect r="10202"/>
            <a:stretch/>
          </p:blipFill>
          <p:spPr>
            <a:xfrm>
              <a:off x="8979334" y="4548558"/>
              <a:ext cx="2930371" cy="1843154"/>
            </a:xfrm>
            <a:prstGeom prst="rect">
              <a:avLst/>
            </a:prstGeom>
            <a:ln w="19050">
              <a:solidFill>
                <a:schemeClr val="tx1"/>
              </a:solidFill>
            </a:ln>
          </p:spPr>
        </p:pic>
      </p:grpSp>
    </p:spTree>
    <p:extLst>
      <p:ext uri="{BB962C8B-B14F-4D97-AF65-F5344CB8AC3E}">
        <p14:creationId xmlns:p14="http://schemas.microsoft.com/office/powerpoint/2010/main" val="214543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30">
            <a:extLst>
              <a:ext uri="{FF2B5EF4-FFF2-40B4-BE49-F238E27FC236}">
                <a16:creationId xmlns:a16="http://schemas.microsoft.com/office/drawing/2014/main" id="{04D65EFB-5E87-4639-A481-956B52E9D2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2">
            <a:extLst>
              <a:ext uri="{FF2B5EF4-FFF2-40B4-BE49-F238E27FC236}">
                <a16:creationId xmlns:a16="http://schemas.microsoft.com/office/drawing/2014/main" id="{2A3781C0-206F-4038-93FF-4CDA80B1D9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405936" y="21165"/>
            <a:ext cx="5376333" cy="1126333"/>
          </a:xfrm>
        </p:spPr>
        <p:txBody>
          <a:bodyPr>
            <a:normAutofit/>
          </a:bodyPr>
          <a:lstStyle/>
          <a:p>
            <a:r>
              <a:rPr lang="en-GB" sz="3200" b="1" dirty="0">
                <a:gradFill flip="none" rotWithShape="1">
                  <a:gsLst>
                    <a:gs pos="28000">
                      <a:srgbClr val="EDEDED"/>
                    </a:gs>
                    <a:gs pos="0">
                      <a:srgbClr val="BFBFBF"/>
                    </a:gs>
                    <a:gs pos="100000">
                      <a:srgbClr val="FFFFFF"/>
                    </a:gs>
                  </a:gsLst>
                  <a:lin ang="4800000" scaled="0"/>
                  <a:tileRect/>
                </a:gradFill>
              </a:rPr>
              <a:t>Activity 1: Agility and Throws</a:t>
            </a:r>
            <a:endParaRPr lang="en-US" sz="3200" b="1" dirty="0">
              <a:gradFill flip="none" rotWithShape="1">
                <a:gsLst>
                  <a:gs pos="28000">
                    <a:srgbClr val="EDEDED"/>
                  </a:gs>
                  <a:gs pos="0">
                    <a:srgbClr val="BFBFBF"/>
                  </a:gs>
                  <a:gs pos="100000">
                    <a:srgbClr val="FFFFFF"/>
                  </a:gs>
                </a:gsLst>
                <a:lin ang="4800000" scaled="0"/>
                <a:tileRect/>
              </a:gradFill>
            </a:endParaRPr>
          </a:p>
        </p:txBody>
      </p:sp>
      <p:sp>
        <p:nvSpPr>
          <p:cNvPr id="4" name="Content Placeholder 2">
            <a:extLst>
              <a:ext uri="{FF2B5EF4-FFF2-40B4-BE49-F238E27FC236}">
                <a16:creationId xmlns:a16="http://schemas.microsoft.com/office/drawing/2014/main" id="{CB09CAED-4A20-D243-9000-BD5302F09651}"/>
              </a:ext>
            </a:extLst>
          </p:cNvPr>
          <p:cNvSpPr>
            <a:spLocks noGrp="1"/>
          </p:cNvSpPr>
          <p:nvPr>
            <p:ph idx="1"/>
          </p:nvPr>
        </p:nvSpPr>
        <p:spPr>
          <a:xfrm>
            <a:off x="310205" y="759678"/>
            <a:ext cx="5472064" cy="5992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400" dirty="0">
                <a:solidFill>
                  <a:schemeClr val="bg1"/>
                </a:solidFill>
              </a:rPr>
              <a:t>The video link below shows you how to play and what we are going to practice. </a:t>
            </a:r>
            <a:r>
              <a:rPr lang="en-GB" sz="1400" dirty="0">
                <a:solidFill>
                  <a:srgbClr val="FFFFFF"/>
                </a:solidFill>
              </a:rPr>
              <a:t>The following </a:t>
            </a:r>
            <a:r>
              <a:rPr lang="en-GB" sz="1400" b="0" i="0" u="none" strike="noStrike" dirty="0">
                <a:solidFill>
                  <a:srgbClr val="FFFFFF"/>
                </a:solidFill>
                <a:effectLst/>
              </a:rPr>
              <a:t>three exercises that will improve your agility, balance and coordination. The three fundamental skills we will be working on are vital in everything we do. For example, playing tag, dodging a crazy dog or balancing to score the winning goal</a:t>
            </a:r>
            <a:r>
              <a:rPr lang="en-GB" sz="1050" b="0" i="0" u="none" strike="noStrike" dirty="0">
                <a:solidFill>
                  <a:srgbClr val="FFFFFF"/>
                </a:solidFill>
                <a:effectLst/>
                <a:latin typeface="Roboto"/>
              </a:rPr>
              <a:t>. </a:t>
            </a:r>
            <a:r>
              <a:rPr lang="en-GB" sz="1400" dirty="0">
                <a:solidFill>
                  <a:schemeClr val="bg1"/>
                </a:solidFill>
              </a:rPr>
              <a:t>Give all three games in the video a go!</a:t>
            </a:r>
          </a:p>
          <a:p>
            <a:pPr marL="0" indent="0" algn="just">
              <a:buNone/>
            </a:pP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gradFill>
                  <a:gsLst>
                    <a:gs pos="34000">
                      <a:srgbClr val="EDEDED"/>
                    </a:gs>
                    <a:gs pos="0">
                      <a:srgbClr val="BFBFBF"/>
                    </a:gs>
                    <a:gs pos="100000">
                      <a:srgbClr val="FFFFFF"/>
                    </a:gs>
                  </a:gsLst>
                  <a:lin ang="4800000" scaled="0"/>
                </a:gradFill>
                <a:hlinkClick r:id="rId3"/>
              </a:rPr>
              <a:t>https://www.youtube.com/watch?v=gRRnI3vB1WI&amp;list=PLYGRaluWWTojV3An2WEgsQ4qGFy_91jDL&amp;index=13</a:t>
            </a: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solidFill>
                  <a:schemeClr val="bg1"/>
                </a:solidFill>
              </a:rPr>
              <a:t>Courtesy of Yorkshire Sport Foundation</a:t>
            </a:r>
          </a:p>
          <a:p>
            <a:pPr marL="0" indent="0" algn="just">
              <a:buNone/>
            </a:pPr>
            <a:endParaRPr lang="en-GB" sz="1400" dirty="0">
              <a:solidFill>
                <a:schemeClr val="bg1"/>
              </a:solidFill>
            </a:endParaRPr>
          </a:p>
          <a:p>
            <a:pPr marL="0" indent="0" algn="just">
              <a:buNone/>
            </a:pPr>
            <a:r>
              <a:rPr lang="en-GB" sz="1400" dirty="0">
                <a:solidFill>
                  <a:schemeClr val="bg1"/>
                </a:solidFill>
              </a:rPr>
              <a:t>For our medal challenge play the third game in the video. To get those medals you’ve got to be quick and accurate. </a:t>
            </a:r>
          </a:p>
          <a:p>
            <a:pPr marL="0" indent="0" algn="just">
              <a:buNone/>
            </a:pPr>
            <a:endParaRPr lang="en-GB" sz="1400" dirty="0">
              <a:solidFill>
                <a:schemeClr val="bg1"/>
              </a:solidFill>
            </a:endParaRPr>
          </a:p>
          <a:p>
            <a:pPr marL="0" indent="0" algn="just">
              <a:buNone/>
            </a:pPr>
            <a:r>
              <a:rPr lang="en-GB" sz="1400" dirty="0">
                <a:solidFill>
                  <a:schemeClr val="bg1"/>
                </a:solidFill>
              </a:rPr>
              <a:t>Do the following to earn those medals;</a:t>
            </a:r>
          </a:p>
          <a:p>
            <a:pPr marL="0" indent="0" algn="just">
              <a:buNone/>
            </a:pPr>
            <a:r>
              <a:rPr lang="en-GB" sz="1400" dirty="0">
                <a:solidFill>
                  <a:schemeClr val="bg1"/>
                </a:solidFill>
              </a:rPr>
              <a:t>Gold: In 60 seconds match 10 pairs of socks and throw them in the target.</a:t>
            </a:r>
          </a:p>
          <a:p>
            <a:pPr marL="0" indent="0" algn="just">
              <a:buNone/>
            </a:pPr>
            <a:r>
              <a:rPr lang="en-GB" sz="1400" dirty="0">
                <a:solidFill>
                  <a:schemeClr val="bg1"/>
                </a:solidFill>
              </a:rPr>
              <a:t>Silver: In 60 seconds match 7 pairs of socks and throw them In the target.</a:t>
            </a:r>
          </a:p>
          <a:p>
            <a:pPr marL="0" indent="0" algn="just">
              <a:buNone/>
            </a:pPr>
            <a:r>
              <a:rPr lang="en-GB" sz="1400" dirty="0">
                <a:solidFill>
                  <a:schemeClr val="bg1"/>
                </a:solidFill>
              </a:rPr>
              <a:t>Bronze: In 60 seconds match 4 pairs of socks and throw them in the target. </a:t>
            </a:r>
          </a:p>
          <a:p>
            <a:pPr marL="0" indent="0" algn="just">
              <a:buNone/>
            </a:pPr>
            <a:endParaRPr lang="en-GB" sz="1400" dirty="0">
              <a:solidFill>
                <a:schemeClr val="bg1"/>
              </a:solidFill>
            </a:endParaRPr>
          </a:p>
          <a:p>
            <a:pPr marL="0" indent="0" algn="just">
              <a:buNone/>
            </a:pPr>
            <a:r>
              <a:rPr lang="en-GB" sz="1400" dirty="0">
                <a:solidFill>
                  <a:schemeClr val="bg1"/>
                </a:solidFill>
              </a:rPr>
              <a:t>Submit your high scores to class dojo! </a:t>
            </a:r>
          </a:p>
        </p:txBody>
      </p:sp>
      <p:pic>
        <p:nvPicPr>
          <p:cNvPr id="5" name="Picture 5">
            <a:extLst>
              <a:ext uri="{FF2B5EF4-FFF2-40B4-BE49-F238E27FC236}">
                <a16:creationId xmlns:a16="http://schemas.microsoft.com/office/drawing/2014/main" id="{D661732E-4B0C-4812-A4EC-F2A2FC9820C4}"/>
              </a:ext>
            </a:extLst>
          </p:cNvPr>
          <p:cNvPicPr>
            <a:picLocks noChangeAspect="1"/>
          </p:cNvPicPr>
          <p:nvPr/>
        </p:nvPicPr>
        <p:blipFill rotWithShape="1">
          <a:blip r:embed="rId4">
            <a:extLst>
              <a:ext uri="{28A0092B-C50C-407E-A947-70E740481C1C}">
                <a14:useLocalDpi xmlns:a14="http://schemas.microsoft.com/office/drawing/2010/main" val="0"/>
              </a:ext>
            </a:extLst>
          </a:blip>
          <a:srcRect t="1543" r="1298"/>
          <a:stretch/>
        </p:blipFill>
        <p:spPr>
          <a:xfrm>
            <a:off x="6092473" y="-1"/>
            <a:ext cx="6096000" cy="6857999"/>
          </a:xfrm>
          <a:prstGeom prst="rect">
            <a:avLst/>
          </a:prstGeom>
        </p:spPr>
      </p:pic>
    </p:spTree>
    <p:extLst>
      <p:ext uri="{BB962C8B-B14F-4D97-AF65-F5344CB8AC3E}">
        <p14:creationId xmlns:p14="http://schemas.microsoft.com/office/powerpoint/2010/main" val="114150342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D65EFB-5E87-4639-A481-956B52E9D2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3781C0-206F-4038-93FF-4CDA80B1D9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3639" y="-1"/>
            <a:ext cx="6088722" cy="996079"/>
          </a:xfrm>
        </p:spPr>
        <p:txBody>
          <a:bodyPr>
            <a:noAutofit/>
          </a:bodyPr>
          <a:lstStyle/>
          <a:p>
            <a:pPr algn="ctr"/>
            <a:r>
              <a:rPr lang="en-GB" sz="3500" b="1" dirty="0">
                <a:gradFill flip="none" rotWithShape="1">
                  <a:gsLst>
                    <a:gs pos="28000">
                      <a:srgbClr val="EDEDED"/>
                    </a:gs>
                    <a:gs pos="0">
                      <a:srgbClr val="BFBFBF"/>
                    </a:gs>
                    <a:gs pos="100000">
                      <a:srgbClr val="FFFFFF"/>
                    </a:gs>
                  </a:gsLst>
                  <a:lin ang="4800000" scaled="0"/>
                  <a:tileRect/>
                </a:gradFill>
              </a:rPr>
              <a:t>Activity 2: Creative Movement  </a:t>
            </a:r>
            <a:endParaRPr lang="en-US" sz="3500" b="1" dirty="0">
              <a:gradFill flip="none" rotWithShape="1">
                <a:gsLst>
                  <a:gs pos="28000">
                    <a:srgbClr val="EDEDED"/>
                  </a:gs>
                  <a:gs pos="0">
                    <a:srgbClr val="BFBFBF"/>
                  </a:gs>
                  <a:gs pos="100000">
                    <a:srgbClr val="FFFFFF"/>
                  </a:gs>
                </a:gsLst>
                <a:lin ang="4800000" scaled="0"/>
                <a:tileRect/>
              </a:gradFill>
            </a:endParaRPr>
          </a:p>
        </p:txBody>
      </p:sp>
      <p:pic>
        <p:nvPicPr>
          <p:cNvPr id="4" name="Picture 5">
            <a:extLst>
              <a:ext uri="{FF2B5EF4-FFF2-40B4-BE49-F238E27FC236}">
                <a16:creationId xmlns:a16="http://schemas.microsoft.com/office/drawing/2014/main" id="{6ADEECF3-78AB-3D41-94E3-81B455F55D52}"/>
              </a:ext>
            </a:extLst>
          </p:cNvPr>
          <p:cNvPicPr>
            <a:picLocks noChangeAspect="1"/>
          </p:cNvPicPr>
          <p:nvPr/>
        </p:nvPicPr>
        <p:blipFill rotWithShape="1">
          <a:blip r:embed="rId3">
            <a:extLst>
              <a:ext uri="{28A0092B-C50C-407E-A947-70E740481C1C}">
                <a14:useLocalDpi xmlns:a14="http://schemas.microsoft.com/office/drawing/2010/main" val="0"/>
              </a:ext>
            </a:extLst>
          </a:blip>
          <a:srcRect t="1543" r="1298"/>
          <a:stretch/>
        </p:blipFill>
        <p:spPr>
          <a:xfrm>
            <a:off x="5986528" y="0"/>
            <a:ext cx="6095999" cy="6858000"/>
          </a:xfrm>
          <a:prstGeom prst="rect">
            <a:avLst/>
          </a:prstGeom>
        </p:spPr>
      </p:pic>
      <p:sp>
        <p:nvSpPr>
          <p:cNvPr id="7" name="Content Placeholder 2">
            <a:extLst>
              <a:ext uri="{FF2B5EF4-FFF2-40B4-BE49-F238E27FC236}">
                <a16:creationId xmlns:a16="http://schemas.microsoft.com/office/drawing/2014/main" id="{18F50155-B031-9A44-8A00-9BADFA9D09B0}"/>
              </a:ext>
            </a:extLst>
          </p:cNvPr>
          <p:cNvSpPr>
            <a:spLocks noGrp="1"/>
          </p:cNvSpPr>
          <p:nvPr>
            <p:ph idx="1"/>
          </p:nvPr>
        </p:nvSpPr>
        <p:spPr>
          <a:xfrm>
            <a:off x="218862" y="996079"/>
            <a:ext cx="5645549" cy="5647768"/>
          </a:xfrm>
        </p:spPr>
        <p:txBody>
          <a:bodyPr>
            <a:noAutofit/>
          </a:bodyPr>
          <a:lstStyle/>
          <a:p>
            <a:pPr marL="0" indent="0" algn="just">
              <a:buNone/>
            </a:pPr>
            <a:r>
              <a:rPr lang="en-GB" sz="1400" b="0" i="0" u="none" strike="noStrike" dirty="0">
                <a:solidFill>
                  <a:srgbClr val="FFFFFF"/>
                </a:solidFill>
                <a:effectLst/>
              </a:rPr>
              <a:t>Today’s </a:t>
            </a:r>
            <a:r>
              <a:rPr lang="en-GB" sz="1400" dirty="0">
                <a:solidFill>
                  <a:srgbClr val="FFFFFF"/>
                </a:solidFill>
              </a:rPr>
              <a:t>second a</a:t>
            </a:r>
            <a:r>
              <a:rPr lang="en-GB" sz="1400" b="0" i="0" u="none" strike="noStrike" dirty="0">
                <a:solidFill>
                  <a:srgbClr val="FFFFFF"/>
                </a:solidFill>
                <a:effectLst/>
              </a:rPr>
              <a:t>ctivity will focus on creating movement and improvisation. This is something we cover in a dance unit in schools. This activity will help children feel more confident about using their body in different ways. It will develop social skills, like teamwork and collaboration and also increase spatial awareness. </a:t>
            </a:r>
            <a:r>
              <a:rPr lang="en-GB" sz="1400" dirty="0">
                <a:gradFill>
                  <a:gsLst>
                    <a:gs pos="34000">
                      <a:srgbClr val="EDEDED"/>
                    </a:gs>
                    <a:gs pos="0">
                      <a:srgbClr val="BFBFBF"/>
                    </a:gs>
                    <a:gs pos="100000">
                      <a:srgbClr val="FFFFFF"/>
                    </a:gs>
                  </a:gsLst>
                  <a:lin ang="4800000" scaled="0"/>
                </a:gradFill>
              </a:rPr>
              <a:t>The video link </a:t>
            </a:r>
            <a:r>
              <a:rPr lang="en-GB" sz="1400" dirty="0">
                <a:solidFill>
                  <a:schemeClr val="bg1"/>
                </a:solidFill>
              </a:rPr>
              <a:t>below shows you how to play and what we are going to practice. </a:t>
            </a:r>
          </a:p>
          <a:p>
            <a:pPr marL="0" indent="0" algn="just">
              <a:buNone/>
            </a:pP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gradFill>
                  <a:gsLst>
                    <a:gs pos="34000">
                      <a:srgbClr val="EDEDED"/>
                    </a:gs>
                    <a:gs pos="0">
                      <a:srgbClr val="BFBFBF"/>
                    </a:gs>
                    <a:gs pos="100000">
                      <a:srgbClr val="FFFFFF"/>
                    </a:gs>
                  </a:gsLst>
                  <a:lin ang="4800000" scaled="0"/>
                </a:gradFill>
                <a:hlinkClick r:id="rId4"/>
              </a:rPr>
              <a:t>https://www.youtube.com/watch?v=</a:t>
            </a:r>
            <a:r>
              <a:rPr lang="en-GB" sz="1400" dirty="0" err="1">
                <a:gradFill>
                  <a:gsLst>
                    <a:gs pos="34000">
                      <a:srgbClr val="EDEDED"/>
                    </a:gs>
                    <a:gs pos="0">
                      <a:srgbClr val="BFBFBF"/>
                    </a:gs>
                    <a:gs pos="100000">
                      <a:srgbClr val="FFFFFF"/>
                    </a:gs>
                  </a:gsLst>
                  <a:lin ang="4800000" scaled="0"/>
                </a:gradFill>
                <a:hlinkClick r:id="rId4"/>
              </a:rPr>
              <a:t>_pWus22nTVI</a:t>
            </a:r>
            <a:r>
              <a:rPr lang="en-GB" sz="1400" dirty="0">
                <a:gradFill>
                  <a:gsLst>
                    <a:gs pos="34000">
                      <a:srgbClr val="EDEDED"/>
                    </a:gs>
                    <a:gs pos="0">
                      <a:srgbClr val="BFBFBF"/>
                    </a:gs>
                    <a:gs pos="100000">
                      <a:srgbClr val="FFFFFF"/>
                    </a:gs>
                  </a:gsLst>
                  <a:lin ang="4800000" scaled="0"/>
                </a:gradFill>
                <a:hlinkClick r:id="rId4"/>
              </a:rPr>
              <a:t>&amp;list=PLYGRaluWWTojV3An2WEgsQ4qGFy_91jDL&amp;index=14</a:t>
            </a: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solidFill>
                  <a:schemeClr val="bg1"/>
                </a:solidFill>
              </a:rPr>
              <a:t>Courtesy of Yorkshire Sport Foundation</a:t>
            </a:r>
          </a:p>
          <a:p>
            <a:pPr marL="0" indent="0" algn="just">
              <a:buNone/>
            </a:pPr>
            <a:endParaRPr lang="en-GB" sz="1400" dirty="0">
              <a:solidFill>
                <a:schemeClr val="bg1"/>
              </a:solidFill>
            </a:endParaRPr>
          </a:p>
          <a:p>
            <a:pPr marL="0" indent="0" algn="just">
              <a:buNone/>
            </a:pPr>
            <a:r>
              <a:rPr lang="en-GB" sz="1400" dirty="0">
                <a:solidFill>
                  <a:schemeClr val="bg1"/>
                </a:solidFill>
              </a:rPr>
              <a:t>For our medal challenge we are going to earn them by working through all three activities and trying to create your own routines. </a:t>
            </a:r>
          </a:p>
          <a:p>
            <a:pPr marL="0" indent="0" algn="just">
              <a:buNone/>
            </a:pPr>
            <a:r>
              <a:rPr lang="en-GB" sz="1400" dirty="0">
                <a:solidFill>
                  <a:schemeClr val="bg1"/>
                </a:solidFill>
              </a:rPr>
              <a:t>Do the following to earn those medals;</a:t>
            </a:r>
          </a:p>
          <a:p>
            <a:pPr marL="0" indent="0" algn="just">
              <a:buNone/>
            </a:pPr>
            <a:r>
              <a:rPr lang="en-GB" sz="1400" dirty="0">
                <a:solidFill>
                  <a:schemeClr val="bg1"/>
                </a:solidFill>
              </a:rPr>
              <a:t>Gold: Complete all activities and create 3 of your own routines. </a:t>
            </a:r>
          </a:p>
          <a:p>
            <a:pPr marL="0" indent="0" algn="just">
              <a:buNone/>
            </a:pPr>
            <a:r>
              <a:rPr lang="en-GB" sz="1400" dirty="0">
                <a:solidFill>
                  <a:schemeClr val="bg1"/>
                </a:solidFill>
              </a:rPr>
              <a:t>Silver: Complete all activities and create 2 of your own routines. </a:t>
            </a:r>
          </a:p>
          <a:p>
            <a:pPr marL="0" indent="0" algn="just">
              <a:buNone/>
            </a:pPr>
            <a:r>
              <a:rPr lang="en-GB" sz="1400" dirty="0">
                <a:solidFill>
                  <a:schemeClr val="bg1"/>
                </a:solidFill>
              </a:rPr>
              <a:t>Bronze: Complete all activities and create 1 of your own routines. </a:t>
            </a:r>
          </a:p>
          <a:p>
            <a:pPr marL="0" indent="0" algn="just">
              <a:buNone/>
            </a:pPr>
            <a:endParaRPr lang="en-GB" sz="1400" dirty="0">
              <a:solidFill>
                <a:schemeClr val="bg1"/>
              </a:solidFill>
            </a:endParaRPr>
          </a:p>
          <a:p>
            <a:pPr marL="0" indent="0" algn="just">
              <a:buNone/>
            </a:pPr>
            <a:r>
              <a:rPr lang="en-GB" sz="1400" dirty="0">
                <a:solidFill>
                  <a:schemeClr val="bg1"/>
                </a:solidFill>
              </a:rPr>
              <a:t>Submit your high scores to class dojo!</a:t>
            </a:r>
          </a:p>
        </p:txBody>
      </p:sp>
    </p:spTree>
    <p:extLst>
      <p:ext uri="{BB962C8B-B14F-4D97-AF65-F5344CB8AC3E}">
        <p14:creationId xmlns:p14="http://schemas.microsoft.com/office/powerpoint/2010/main" val="196261545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D65EFB-5E87-4639-A481-956B52E9D2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3781C0-206F-4038-93FF-4CDA80B1D9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1007668" y="7472"/>
            <a:ext cx="4070625" cy="1033431"/>
          </a:xfrm>
        </p:spPr>
        <p:txBody>
          <a:bodyPr>
            <a:normAutofit/>
          </a:bodyPr>
          <a:lstStyle/>
          <a:p>
            <a:r>
              <a:rPr lang="en-GB" sz="3400" b="1" dirty="0">
                <a:gradFill flip="none" rotWithShape="1">
                  <a:gsLst>
                    <a:gs pos="28000">
                      <a:srgbClr val="EDEDED"/>
                    </a:gs>
                    <a:gs pos="0">
                      <a:srgbClr val="BFBFBF"/>
                    </a:gs>
                    <a:gs pos="100000">
                      <a:srgbClr val="FFFFFF"/>
                    </a:gs>
                  </a:gsLst>
                  <a:lin ang="4800000" scaled="0"/>
                  <a:tileRect/>
                </a:gradFill>
              </a:rPr>
              <a:t>Activity 3: Sock Wars</a:t>
            </a:r>
            <a:endParaRPr lang="en-US" sz="3400" b="1" dirty="0">
              <a:gradFill flip="none" rotWithShape="1">
                <a:gsLst>
                  <a:gs pos="28000">
                    <a:srgbClr val="EDEDED"/>
                  </a:gs>
                  <a:gs pos="0">
                    <a:srgbClr val="BFBFBF"/>
                  </a:gs>
                  <a:gs pos="100000">
                    <a:srgbClr val="FFFFFF"/>
                  </a:gs>
                </a:gsLst>
                <a:lin ang="4800000" scaled="0"/>
                <a:tileRect/>
              </a:gradFill>
            </a:endParaRPr>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146846" y="921374"/>
            <a:ext cx="5792271" cy="5839508"/>
          </a:xfrm>
        </p:spPr>
        <p:txBody>
          <a:bodyPr>
            <a:noAutofit/>
          </a:bodyPr>
          <a:lstStyle/>
          <a:p>
            <a:pPr marL="0" indent="0" algn="just">
              <a:buNone/>
            </a:pPr>
            <a:r>
              <a:rPr lang="en-GB" sz="1400" dirty="0">
                <a:solidFill>
                  <a:srgbClr val="FFFFFF"/>
                </a:solidFill>
              </a:rPr>
              <a:t>Here is another activity that utilises your socks for P.E. And looks</a:t>
            </a:r>
            <a:r>
              <a:rPr lang="en-GB" sz="1400" b="0" i="0" u="none" strike="noStrike" dirty="0">
                <a:solidFill>
                  <a:srgbClr val="FFFFFF"/>
                </a:solidFill>
                <a:effectLst/>
              </a:rPr>
              <a:t> at developing children’s agility when attacking and defending against an opponent. This is a really important skill in lots of invasion sports such as basketball, netball, football and rugby and in real life situations or emergency where the children might need to react or move really quickly. These games are great for children of any age and varying versions are often used as warm ups for many invasion style games. </a:t>
            </a:r>
            <a:r>
              <a:rPr lang="en-GB" sz="1400" dirty="0"/>
              <a:t/>
            </a:r>
            <a:br>
              <a:rPr lang="en-GB" sz="1400" dirty="0"/>
            </a:br>
            <a:r>
              <a:rPr lang="en-GB" sz="1400" dirty="0">
                <a:solidFill>
                  <a:schemeClr val="bg1"/>
                </a:solidFill>
              </a:rPr>
              <a:t>The video link below shows you how to play and what we are going to practice. </a:t>
            </a:r>
          </a:p>
          <a:p>
            <a:pPr marL="0" indent="0" algn="just">
              <a:buNone/>
            </a:pP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gradFill>
                  <a:gsLst>
                    <a:gs pos="34000">
                      <a:srgbClr val="EDEDED"/>
                    </a:gs>
                    <a:gs pos="0">
                      <a:srgbClr val="BFBFBF"/>
                    </a:gs>
                    <a:gs pos="100000">
                      <a:srgbClr val="FFFFFF"/>
                    </a:gs>
                  </a:gsLst>
                  <a:lin ang="4800000" scaled="0"/>
                </a:gradFill>
                <a:hlinkClick r:id="rId3"/>
              </a:rPr>
              <a:t>https://www.youtube.com/watch?v=TUA9CqMxI8k&amp;list=PLYGRaluWWTojV3An2WEgsQ4qGFy_91jDL&amp;index=15</a:t>
            </a: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solidFill>
                  <a:schemeClr val="bg1"/>
                </a:solidFill>
              </a:rPr>
              <a:t>Courtesy of Yorkshire Sport Foundation</a:t>
            </a:r>
          </a:p>
          <a:p>
            <a:pPr marL="0" indent="0" algn="just">
              <a:buNone/>
            </a:pPr>
            <a:endParaRPr lang="en-GB" sz="1400" dirty="0">
              <a:solidFill>
                <a:schemeClr val="bg1"/>
              </a:solidFill>
            </a:endParaRPr>
          </a:p>
          <a:p>
            <a:pPr marL="0" indent="0" algn="just">
              <a:buNone/>
            </a:pPr>
            <a:r>
              <a:rPr lang="en-GB" sz="1400" dirty="0">
                <a:solidFill>
                  <a:schemeClr val="bg1"/>
                </a:solidFill>
              </a:rPr>
              <a:t>For our medal challenge we are looking at the third version of the activity in the video. </a:t>
            </a:r>
          </a:p>
          <a:p>
            <a:pPr marL="0" indent="0" algn="just">
              <a:buNone/>
            </a:pPr>
            <a:r>
              <a:rPr lang="en-GB" sz="1400" dirty="0">
                <a:solidFill>
                  <a:schemeClr val="bg1"/>
                </a:solidFill>
              </a:rPr>
              <a:t>Do the following to earn those medals;</a:t>
            </a:r>
          </a:p>
          <a:p>
            <a:pPr marL="0" indent="0" algn="just">
              <a:buNone/>
            </a:pPr>
            <a:r>
              <a:rPr lang="en-GB" sz="1400" dirty="0">
                <a:solidFill>
                  <a:schemeClr val="bg1"/>
                </a:solidFill>
              </a:rPr>
              <a:t>Gold: Play 5 games of the item collection game and beat your partner in three games. </a:t>
            </a:r>
          </a:p>
          <a:p>
            <a:pPr marL="0" indent="0" algn="just">
              <a:buNone/>
            </a:pPr>
            <a:r>
              <a:rPr lang="en-GB" sz="1400" dirty="0">
                <a:solidFill>
                  <a:schemeClr val="bg1"/>
                </a:solidFill>
              </a:rPr>
              <a:t>Silver: Play 5 games of the item collection game and beat your partner in two games.</a:t>
            </a:r>
          </a:p>
          <a:p>
            <a:pPr marL="0" indent="0" algn="just">
              <a:buNone/>
            </a:pPr>
            <a:r>
              <a:rPr lang="en-GB" sz="1400" dirty="0">
                <a:solidFill>
                  <a:schemeClr val="bg1"/>
                </a:solidFill>
              </a:rPr>
              <a:t>Bronze: Play 5 games of the item collection game and beat your partner in one game.</a:t>
            </a:r>
          </a:p>
          <a:p>
            <a:pPr marL="0" indent="0" algn="just">
              <a:buNone/>
            </a:pPr>
            <a:r>
              <a:rPr lang="en-GB" sz="1400" dirty="0">
                <a:solidFill>
                  <a:schemeClr val="bg1"/>
                </a:solidFill>
              </a:rPr>
              <a:t>Submit your high scores to class dojo!</a:t>
            </a:r>
          </a:p>
        </p:txBody>
      </p:sp>
      <p:pic>
        <p:nvPicPr>
          <p:cNvPr id="4" name="Picture 5">
            <a:extLst>
              <a:ext uri="{FF2B5EF4-FFF2-40B4-BE49-F238E27FC236}">
                <a16:creationId xmlns:a16="http://schemas.microsoft.com/office/drawing/2014/main" id="{6ADEECF3-78AB-3D41-94E3-81B455F55D52}"/>
              </a:ext>
            </a:extLst>
          </p:cNvPr>
          <p:cNvPicPr>
            <a:picLocks noChangeAspect="1"/>
          </p:cNvPicPr>
          <p:nvPr/>
        </p:nvPicPr>
        <p:blipFill rotWithShape="1">
          <a:blip r:embed="rId4">
            <a:extLst>
              <a:ext uri="{28A0092B-C50C-407E-A947-70E740481C1C}">
                <a14:useLocalDpi xmlns:a14="http://schemas.microsoft.com/office/drawing/2010/main" val="0"/>
              </a:ext>
            </a:extLst>
          </a:blip>
          <a:srcRect t="1543" r="1298"/>
          <a:stretch/>
        </p:blipFill>
        <p:spPr>
          <a:xfrm>
            <a:off x="6092362" y="0"/>
            <a:ext cx="6095999" cy="6858000"/>
          </a:xfrm>
          <a:prstGeom prst="rect">
            <a:avLst/>
          </a:prstGeom>
        </p:spPr>
      </p:pic>
    </p:spTree>
    <p:extLst>
      <p:ext uri="{BB962C8B-B14F-4D97-AF65-F5344CB8AC3E}">
        <p14:creationId xmlns:p14="http://schemas.microsoft.com/office/powerpoint/2010/main" val="223300810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D65EFB-5E87-4639-A481-956B52E9D2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3781C0-206F-4038-93FF-4CDA80B1D9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33452" y="0"/>
            <a:ext cx="6025459" cy="1033431"/>
          </a:xfrm>
        </p:spPr>
        <p:txBody>
          <a:bodyPr>
            <a:normAutofit/>
          </a:bodyPr>
          <a:lstStyle/>
          <a:p>
            <a:r>
              <a:rPr lang="en-GB" sz="3400" b="1" dirty="0">
                <a:gradFill flip="none" rotWithShape="1">
                  <a:gsLst>
                    <a:gs pos="28000">
                      <a:srgbClr val="EDEDED"/>
                    </a:gs>
                    <a:gs pos="0">
                      <a:srgbClr val="BFBFBF"/>
                    </a:gs>
                    <a:gs pos="100000">
                      <a:srgbClr val="FFFFFF"/>
                    </a:gs>
                  </a:gsLst>
                  <a:lin ang="4800000" scaled="0"/>
                  <a:tileRect/>
                </a:gradFill>
              </a:rPr>
              <a:t>Activity 4: Striking for Distance</a:t>
            </a:r>
            <a:endParaRPr lang="en-US" sz="3400" b="1" dirty="0">
              <a:gradFill flip="none" rotWithShape="1">
                <a:gsLst>
                  <a:gs pos="28000">
                    <a:srgbClr val="EDEDED"/>
                  </a:gs>
                  <a:gs pos="0">
                    <a:srgbClr val="BFBFBF"/>
                  </a:gs>
                  <a:gs pos="100000">
                    <a:srgbClr val="FFFFFF"/>
                  </a:gs>
                </a:gsLst>
                <a:lin ang="4800000" scaled="0"/>
                <a:tileRect/>
              </a:gradFill>
            </a:endParaRPr>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146846" y="921374"/>
            <a:ext cx="5792271" cy="5839508"/>
          </a:xfrm>
        </p:spPr>
        <p:txBody>
          <a:bodyPr>
            <a:noAutofit/>
          </a:bodyPr>
          <a:lstStyle/>
          <a:p>
            <a:pPr marL="0" indent="0" algn="just">
              <a:buNone/>
            </a:pPr>
            <a:r>
              <a:rPr lang="en-GB" sz="1400" b="0" i="0" u="none" strike="noStrike" dirty="0">
                <a:solidFill>
                  <a:srgbClr val="FFFFFF"/>
                </a:solidFill>
                <a:effectLst/>
              </a:rPr>
              <a:t>Striking an object is commonly used in sports such as cricket, tennis, badminton and even squash, and the main focus of this half terms sports (Tennis, Badminton) that we have started and </a:t>
            </a:r>
            <a:r>
              <a:rPr lang="en-GB" sz="1400" dirty="0">
                <a:solidFill>
                  <a:srgbClr val="FFFFFF"/>
                </a:solidFill>
              </a:rPr>
              <a:t>you will </a:t>
            </a:r>
            <a:r>
              <a:rPr lang="en-GB" sz="1400" b="0" i="0" u="none" strike="noStrike" dirty="0">
                <a:solidFill>
                  <a:srgbClr val="FFFFFF"/>
                </a:solidFill>
                <a:effectLst/>
              </a:rPr>
              <a:t>be undertaking on your return to school. Having improved hand-eye coordination will also help you achieve better hand writing skills. Let’s have a look. </a:t>
            </a:r>
            <a:r>
              <a:rPr lang="en-GB" sz="1400" dirty="0">
                <a:solidFill>
                  <a:schemeClr val="bg1"/>
                </a:solidFill>
              </a:rPr>
              <a:t>The video link below shows you how to play and what we are going to practice. </a:t>
            </a:r>
          </a:p>
          <a:p>
            <a:pPr marL="0" indent="0" algn="just">
              <a:buNone/>
            </a:pP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gradFill>
                  <a:gsLst>
                    <a:gs pos="34000">
                      <a:srgbClr val="EDEDED"/>
                    </a:gs>
                    <a:gs pos="0">
                      <a:srgbClr val="BFBFBF"/>
                    </a:gs>
                    <a:gs pos="100000">
                      <a:srgbClr val="FFFFFF"/>
                    </a:gs>
                  </a:gsLst>
                  <a:lin ang="4800000" scaled="0"/>
                </a:gradFill>
                <a:hlinkClick r:id="rId3"/>
              </a:rPr>
              <a:t>https://www.youtube.com/watch?v=g4aNXE3i7AE&amp;list=PLYGRaluWWTojV3An2WEgsQ4qGFy_91jDL&amp;index=16</a:t>
            </a: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solidFill>
                  <a:schemeClr val="bg1"/>
                </a:solidFill>
              </a:rPr>
              <a:t>Courtesy of Yorkshire Sport Foundation</a:t>
            </a:r>
          </a:p>
          <a:p>
            <a:pPr marL="0" indent="0" algn="just">
              <a:buNone/>
            </a:pPr>
            <a:endParaRPr lang="en-GB" sz="1400" dirty="0">
              <a:solidFill>
                <a:schemeClr val="bg1"/>
              </a:solidFill>
            </a:endParaRPr>
          </a:p>
          <a:p>
            <a:pPr marL="0" indent="0" algn="just">
              <a:buNone/>
            </a:pPr>
            <a:r>
              <a:rPr lang="en-GB" sz="1400" dirty="0">
                <a:solidFill>
                  <a:schemeClr val="bg1"/>
                </a:solidFill>
              </a:rPr>
              <a:t>For our medal challenge we are looking at the fourth version of the activity in the video; “Hand Cricket”. Practice first by trying to get as many points you can in one go. The play a match with your partner play through 3 rounds of you batting and bowling.</a:t>
            </a:r>
          </a:p>
          <a:p>
            <a:pPr marL="0" indent="0" algn="just">
              <a:buNone/>
            </a:pPr>
            <a:r>
              <a:rPr lang="en-GB" sz="1400" dirty="0">
                <a:solidFill>
                  <a:schemeClr val="bg1"/>
                </a:solidFill>
              </a:rPr>
              <a:t>Do the following to earn those medals;</a:t>
            </a:r>
          </a:p>
          <a:p>
            <a:pPr marL="0" indent="0" algn="just">
              <a:buNone/>
            </a:pPr>
            <a:r>
              <a:rPr lang="en-GB" sz="1400" dirty="0">
                <a:solidFill>
                  <a:schemeClr val="bg1"/>
                </a:solidFill>
              </a:rPr>
              <a:t>Gold: Get a score of 12 from 3 shots in one go and win 3 games against your partner.</a:t>
            </a:r>
          </a:p>
          <a:p>
            <a:pPr marL="0" indent="0" algn="just">
              <a:buNone/>
            </a:pPr>
            <a:r>
              <a:rPr lang="en-GB" sz="1400" dirty="0">
                <a:solidFill>
                  <a:schemeClr val="bg1"/>
                </a:solidFill>
              </a:rPr>
              <a:t>Silver: Get a score of 8 from 3 shots in one go and win 2 games against your partner.</a:t>
            </a:r>
          </a:p>
          <a:p>
            <a:pPr marL="0" indent="0" algn="just">
              <a:buNone/>
            </a:pPr>
            <a:r>
              <a:rPr lang="en-GB" sz="1400" dirty="0">
                <a:solidFill>
                  <a:schemeClr val="bg1"/>
                </a:solidFill>
              </a:rPr>
              <a:t>Bronze: Get a score of 4 from 3 shots in one go and win 1 games against your partner.</a:t>
            </a:r>
          </a:p>
          <a:p>
            <a:pPr marL="0" indent="0" algn="just">
              <a:buNone/>
            </a:pPr>
            <a:r>
              <a:rPr lang="en-GB" sz="1400" dirty="0">
                <a:solidFill>
                  <a:schemeClr val="bg1"/>
                </a:solidFill>
              </a:rPr>
              <a:t>Submit your high scores to class dojo!</a:t>
            </a:r>
          </a:p>
        </p:txBody>
      </p:sp>
      <p:pic>
        <p:nvPicPr>
          <p:cNvPr id="4" name="Picture 5">
            <a:extLst>
              <a:ext uri="{FF2B5EF4-FFF2-40B4-BE49-F238E27FC236}">
                <a16:creationId xmlns:a16="http://schemas.microsoft.com/office/drawing/2014/main" id="{6ADEECF3-78AB-3D41-94E3-81B455F55D52}"/>
              </a:ext>
            </a:extLst>
          </p:cNvPr>
          <p:cNvPicPr>
            <a:picLocks noChangeAspect="1"/>
          </p:cNvPicPr>
          <p:nvPr/>
        </p:nvPicPr>
        <p:blipFill rotWithShape="1">
          <a:blip r:embed="rId4">
            <a:extLst>
              <a:ext uri="{28A0092B-C50C-407E-A947-70E740481C1C}">
                <a14:useLocalDpi xmlns:a14="http://schemas.microsoft.com/office/drawing/2010/main" val="0"/>
              </a:ext>
            </a:extLst>
          </a:blip>
          <a:srcRect t="1543" r="1298"/>
          <a:stretch/>
        </p:blipFill>
        <p:spPr>
          <a:xfrm>
            <a:off x="6092362" y="0"/>
            <a:ext cx="6095999" cy="6858000"/>
          </a:xfrm>
          <a:prstGeom prst="rect">
            <a:avLst/>
          </a:prstGeom>
        </p:spPr>
      </p:pic>
    </p:spTree>
    <p:extLst>
      <p:ext uri="{BB962C8B-B14F-4D97-AF65-F5344CB8AC3E}">
        <p14:creationId xmlns:p14="http://schemas.microsoft.com/office/powerpoint/2010/main" val="75694490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079BE1-ED93-4445-AD4A-0D67109702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1998"/>
          </a:xfrm>
          <a:prstGeom prst="rect">
            <a:avLst/>
          </a:prstGeom>
          <a:solidFill>
            <a:schemeClr val="bg1">
              <a:alpha val="1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F6C79BF-A4E0-4CC8-952B-C736485CAF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7"/>
            <a:ext cx="12192000" cy="2285999"/>
          </a:xfrm>
          <a:prstGeom prst="rect">
            <a:avLst/>
          </a:prstGeom>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643467" y="4824690"/>
            <a:ext cx="4010828" cy="1502540"/>
          </a:xfrm>
        </p:spPr>
        <p:txBody>
          <a:bodyPr anchor="ctr">
            <a:normAutofit/>
          </a:bodyPr>
          <a:lstStyle/>
          <a:p>
            <a:pPr algn="r"/>
            <a:r>
              <a:rPr lang="en-GB" sz="3000" b="1" dirty="0">
                <a:solidFill>
                  <a:schemeClr val="tx1"/>
                </a:solidFill>
              </a:rPr>
              <a:t>Activity 5: 60 second skill challenge *bonus*</a:t>
            </a:r>
            <a:endParaRPr lang="en-US" sz="3000" b="1" dirty="0">
              <a:solidFill>
                <a:schemeClr val="tx1"/>
              </a:solidFill>
            </a:endParaRPr>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4976029" y="4863208"/>
            <a:ext cx="6894237" cy="1425504"/>
          </a:xfrm>
        </p:spPr>
        <p:txBody>
          <a:bodyPr anchor="ctr">
            <a:normAutofit/>
          </a:bodyPr>
          <a:lstStyle/>
          <a:p>
            <a:pPr marL="0" indent="0" algn="just">
              <a:buNone/>
            </a:pPr>
            <a:r>
              <a:rPr lang="en-GB" sz="1600" dirty="0">
                <a:gradFill>
                  <a:gsLst>
                    <a:gs pos="34000">
                      <a:schemeClr val="tx1">
                        <a:lumMod val="93000"/>
                      </a:schemeClr>
                    </a:gs>
                    <a:gs pos="0">
                      <a:schemeClr val="bg1">
                        <a:lumMod val="25000"/>
                        <a:lumOff val="75000"/>
                      </a:schemeClr>
                    </a:gs>
                    <a:gs pos="100000">
                      <a:schemeClr val="tx1"/>
                    </a:gs>
                  </a:gsLst>
                  <a:lin ang="4800000" scaled="0"/>
                </a:gradFill>
              </a:rPr>
              <a:t>Here are a few more 60 second challenges you can do to earn even more medals. Remember don’t worry if you don’t get Gold straightaway keep practicing to work your way up from Bronze, to Silver, to Gold. Remember to record your scores on the score sheet from the previous slide.</a:t>
            </a:r>
          </a:p>
        </p:txBody>
      </p:sp>
      <p:pic>
        <p:nvPicPr>
          <p:cNvPr id="4" name="Picture 5">
            <a:extLst>
              <a:ext uri="{FF2B5EF4-FFF2-40B4-BE49-F238E27FC236}">
                <a16:creationId xmlns:a16="http://schemas.microsoft.com/office/drawing/2014/main" id="{1004E89B-52EB-E144-B64A-FD264D41A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679" y="0"/>
            <a:ext cx="10042641" cy="4571996"/>
          </a:xfrm>
          <a:prstGeom prst="rect">
            <a:avLst/>
          </a:prstGeom>
        </p:spPr>
      </p:pic>
    </p:spTree>
    <p:extLst>
      <p:ext uri="{BB962C8B-B14F-4D97-AF65-F5344CB8AC3E}">
        <p14:creationId xmlns:p14="http://schemas.microsoft.com/office/powerpoint/2010/main" val="255338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a:xfrm>
            <a:off x="1596869" y="18255"/>
            <a:ext cx="8998258" cy="1325563"/>
          </a:xfrm>
        </p:spPr>
        <p:txBody>
          <a:bodyPr/>
          <a:lstStyle/>
          <a:p>
            <a:r>
              <a:rPr lang="en-GB" b="1" dirty="0"/>
              <a:t>Activity 6: Workout Challenge</a:t>
            </a:r>
            <a:endParaRPr lang="en-US" b="1"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198" y="1159799"/>
            <a:ext cx="10515599" cy="5383044"/>
          </a:xfrm>
        </p:spPr>
        <p:txBody>
          <a:bodyPr>
            <a:normAutofit fontScale="92500" lnSpcReduction="10000"/>
          </a:bodyPr>
          <a:lstStyle/>
          <a:p>
            <a:pPr marL="0" indent="0" algn="just">
              <a:buNone/>
            </a:pPr>
            <a:r>
              <a:rPr lang="en-GB" sz="2100" dirty="0"/>
              <a:t>The below are a few links to videos from the wonderful YouTube channel of Joe Wicks who has been keeping the entire nation moving across all three of these lockdowns. They are some short exercise blasts that can be done in one go as a longer exercise workout or as a daily top up. </a:t>
            </a:r>
          </a:p>
          <a:p>
            <a:pPr marL="0" indent="0" algn="just">
              <a:buNone/>
            </a:pPr>
            <a:endParaRPr lang="en-GB" sz="2100" b="0" i="0" u="none" strike="noStrike" dirty="0">
              <a:effectLst/>
            </a:endParaRPr>
          </a:p>
          <a:p>
            <a:pPr marL="0" indent="0" algn="just">
              <a:buNone/>
            </a:pPr>
            <a:r>
              <a:rPr lang="en-GB" sz="2100" dirty="0"/>
              <a:t>Active 8 Minute featuring Eloise and Charlie</a:t>
            </a:r>
            <a:r>
              <a:rPr lang="en-GB" sz="2100" b="0" i="0" u="none" strike="noStrike" dirty="0">
                <a:effectLst/>
              </a:rPr>
              <a:t> | The Body Coach TV</a:t>
            </a:r>
          </a:p>
          <a:p>
            <a:pPr algn="just"/>
            <a:r>
              <a:rPr lang="en-GB" sz="2100" b="0" i="0" u="none" strike="noStrike" dirty="0">
                <a:effectLst/>
                <a:hlinkClick r:id="rId2"/>
              </a:rPr>
              <a:t>https://www.youtube.com/watch?v=pLuM18p9zbM&amp;list=PLyCLoPd4VxBvPHOpzoEk5onAEbq40g2-k&amp;index=14</a:t>
            </a:r>
            <a:endParaRPr lang="en-GB" sz="2100" b="0" i="0" u="none" strike="noStrike" dirty="0">
              <a:effectLst/>
            </a:endParaRPr>
          </a:p>
          <a:p>
            <a:pPr marL="0" indent="0" algn="just">
              <a:buNone/>
            </a:pPr>
            <a:r>
              <a:rPr lang="en-GB" sz="2100" dirty="0"/>
              <a:t>Active 8 Minute Workout 3</a:t>
            </a:r>
            <a:r>
              <a:rPr lang="en-GB" sz="2100" b="0" i="0" u="none" strike="noStrike" dirty="0">
                <a:effectLst/>
              </a:rPr>
              <a:t> | The Body Coach TV</a:t>
            </a:r>
          </a:p>
          <a:p>
            <a:pPr algn="just"/>
            <a:r>
              <a:rPr lang="en-GB" sz="2100" b="0" i="0" u="none" strike="noStrike" dirty="0">
                <a:effectLst/>
                <a:hlinkClick r:id="rId3"/>
              </a:rPr>
              <a:t>https://www.youtube.com/watch?v=9uw9ug_g-gM&amp;list=PLyCLoPd4VxBvPHOpzoEk5onAEbq40g2-k&amp;index=19</a:t>
            </a:r>
            <a:endParaRPr lang="en-GB" sz="2100" b="0" i="0" u="none" strike="noStrike" dirty="0">
              <a:effectLst/>
            </a:endParaRPr>
          </a:p>
          <a:p>
            <a:pPr marL="0" indent="0" algn="just">
              <a:buNone/>
            </a:pPr>
            <a:r>
              <a:rPr lang="en-GB" sz="2100" dirty="0"/>
              <a:t>Active 8 Minute Workout 3</a:t>
            </a:r>
            <a:r>
              <a:rPr lang="en-GB" sz="2100" b="0" i="0" u="none" strike="noStrike" dirty="0">
                <a:effectLst/>
              </a:rPr>
              <a:t> | The Body Coach TV</a:t>
            </a:r>
          </a:p>
          <a:p>
            <a:pPr algn="just"/>
            <a:r>
              <a:rPr lang="en-GB" sz="2100" b="0" i="0" u="none" strike="noStrike" dirty="0">
                <a:effectLst/>
                <a:hlinkClick r:id="rId4"/>
              </a:rPr>
              <a:t>https://www.youtube.com/watch?v=E5cmJpSFZB8&amp;list=PLyCLoPd4VxBvPHOpzoEk5onAEbq40g2-k&amp;index=16</a:t>
            </a:r>
            <a:endParaRPr lang="en-GB" sz="2100" b="0" i="0" u="none" strike="noStrike" dirty="0">
              <a:effectLst/>
            </a:endParaRPr>
          </a:p>
          <a:p>
            <a:pPr marL="0" indent="0" algn="just">
              <a:buNone/>
            </a:pPr>
            <a:r>
              <a:rPr lang="en-GB" sz="2100" dirty="0"/>
              <a:t>FROGGY COACH Active 8 Minute Kids Workout | The Body Coach TV</a:t>
            </a:r>
          </a:p>
          <a:p>
            <a:pPr algn="just"/>
            <a:r>
              <a:rPr lang="en-GB" sz="2100" b="0" i="0" u="none" strike="noStrike" dirty="0">
                <a:effectLst/>
                <a:hlinkClick r:id="rId5"/>
              </a:rPr>
              <a:t>https://www.youtube.com/watch?v=16FIVgWUklY&amp;list=PLyCLoPd4VxBvPHOpzoEk5onAEbq40g2-k&amp;index=21</a:t>
            </a:r>
            <a:endParaRPr lang="en-GB" sz="2100" b="0" i="0" u="none" strike="noStrike" dirty="0">
              <a:effectLst/>
            </a:endParaRPr>
          </a:p>
          <a:p>
            <a:pPr algn="just"/>
            <a:endParaRPr lang="en-GB" sz="2100" b="0" i="0" u="none" strike="noStrike" dirty="0">
              <a:effectLst/>
            </a:endParaRPr>
          </a:p>
          <a:p>
            <a:pPr marL="0" indent="0" algn="just">
              <a:buNone/>
            </a:pPr>
            <a:endParaRPr lang="en-GB" sz="2100" b="0" i="0" u="none" strike="noStrike" dirty="0">
              <a:effectLst/>
            </a:endParaRPr>
          </a:p>
          <a:p>
            <a:pPr algn="just"/>
            <a:endParaRPr lang="en-GB" sz="2000" b="0" i="0" u="none" strike="noStrike" dirty="0">
              <a:effectLst/>
            </a:endParaRPr>
          </a:p>
          <a:p>
            <a:pPr marL="0" indent="0" algn="just">
              <a:buNone/>
            </a:pPr>
            <a:endParaRPr lang="en-GB" sz="2000" b="0" i="0" u="none" strike="noStrike" dirty="0">
              <a:effectLst/>
            </a:endParaRPr>
          </a:p>
          <a:p>
            <a:pPr algn="just"/>
            <a:endParaRPr lang="en-GB" sz="2000" dirty="0"/>
          </a:p>
          <a:p>
            <a:pPr marL="0" indent="0" algn="just">
              <a:buNone/>
            </a:pPr>
            <a:endParaRPr lang="en-GB" sz="2000" dirty="0"/>
          </a:p>
          <a:p>
            <a:pPr algn="just"/>
            <a:endParaRPr lang="en-GB" sz="2000" dirty="0"/>
          </a:p>
          <a:p>
            <a:pPr marL="457200" indent="-457200" algn="just">
              <a:buFont typeface="+mj-lt"/>
              <a:buAutoNum type="arabicPeriod"/>
            </a:pPr>
            <a:endParaRPr lang="en-GB" sz="2000" b="0" i="0" u="none" strike="noStrike" dirty="0">
              <a:effectLst/>
            </a:endParaRPr>
          </a:p>
        </p:txBody>
      </p:sp>
    </p:spTree>
    <p:extLst>
      <p:ext uri="{BB962C8B-B14F-4D97-AF65-F5344CB8AC3E}">
        <p14:creationId xmlns:p14="http://schemas.microsoft.com/office/powerpoint/2010/main" val="786036236"/>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222</TotalTime>
  <Words>3093</Words>
  <Application>Microsoft Office PowerPoint</Application>
  <PresentationFormat>Widescreen</PresentationFormat>
  <Paragraphs>227</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Corbel</vt:lpstr>
      <vt:lpstr>Courier New</vt:lpstr>
      <vt:lpstr>Roboto</vt:lpstr>
      <vt:lpstr>Depth</vt:lpstr>
      <vt:lpstr>P.E from Home Year 5&amp;6</vt:lpstr>
      <vt:lpstr>Introduction</vt:lpstr>
      <vt:lpstr>This Weeks Activities</vt:lpstr>
      <vt:lpstr>Activity 1: Agility and Throws</vt:lpstr>
      <vt:lpstr>Activity 2: Creative Movement  </vt:lpstr>
      <vt:lpstr>Activity 3: Sock Wars</vt:lpstr>
      <vt:lpstr>Activity 4: Striking for Distance</vt:lpstr>
      <vt:lpstr>Activity 5: 60 second skill challenge *bonus*</vt:lpstr>
      <vt:lpstr>Activity 6: Workout Challenge</vt:lpstr>
      <vt:lpstr>Extra videos for inspiration for Tennis</vt:lpstr>
      <vt:lpstr>Activities to Keep You Moving This Half-term</vt:lpstr>
      <vt:lpstr>Online Weekly Sessions Timetable </vt:lpstr>
      <vt:lpstr>10 Minute Shake Up </vt:lpstr>
      <vt:lpstr>Daily Mile Bingo</vt:lpstr>
      <vt:lpstr>Lockdown Bingo!</vt:lpstr>
      <vt:lpstr>Mountain Climbers</vt:lpstr>
      <vt:lpstr>Monopoly Fitness</vt:lpstr>
      <vt:lpstr>Monopoly Fitness Continued…Sportopoly!!</vt:lpstr>
      <vt:lpstr>Create Your Own Workout</vt:lpstr>
      <vt:lpstr>Joe Wicks: P.E at home</vt:lpstr>
      <vt:lpstr>BBC Supermovers for KS1 and KS2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 from Home KS1</dc:title>
  <dc:creator>Elliott Berry</dc:creator>
  <cp:lastModifiedBy>Jefferies, Peter</cp:lastModifiedBy>
  <cp:revision>31</cp:revision>
  <dcterms:created xsi:type="dcterms:W3CDTF">2021-01-27T20:40:35Z</dcterms:created>
  <dcterms:modified xsi:type="dcterms:W3CDTF">2021-02-25T08:25:39Z</dcterms:modified>
</cp:coreProperties>
</file>