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3152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195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489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288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344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862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983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30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222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235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04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764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090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9497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9605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970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802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0727282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cGFteFryoA"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8AIvWfmJlo"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uw9ug_g-gM&amp;list=PLyCLoPd4VxBvPHOpzoEk5onAEbq40g2-k&amp;index=18" TargetMode="External"/><Relationship Id="rId2" Type="http://schemas.openxmlformats.org/officeDocument/2006/relationships/hyperlink" Target="https://www.youtube.com/watch?v=pLuM18p9zbM&amp;list=PLyCLoPd4VxBvPHOpzoEk5onAEbq40g2-k&amp;index=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4C33-4A15-B943-8298-509906B90D7D}"/>
              </a:ext>
            </a:extLst>
          </p:cNvPr>
          <p:cNvSpPr>
            <a:spLocks noGrp="1"/>
          </p:cNvSpPr>
          <p:nvPr>
            <p:ph type="ctrTitle"/>
          </p:nvPr>
        </p:nvSpPr>
        <p:spPr>
          <a:xfrm>
            <a:off x="1120346" y="4464028"/>
            <a:ext cx="9951308" cy="1641490"/>
          </a:xfrm>
        </p:spPr>
        <p:txBody>
          <a:bodyPr>
            <a:normAutofit/>
          </a:bodyPr>
          <a:lstStyle/>
          <a:p>
            <a:pPr algn="ctr"/>
            <a:r>
              <a:rPr lang="en-GB" b="1" dirty="0"/>
              <a:t>P.E from Home </a:t>
            </a:r>
            <a:r>
              <a:rPr lang="en-GB" b="1"/>
              <a:t>Year </a:t>
            </a:r>
            <a:r>
              <a:rPr lang="en-GB" b="1" smtClean="0"/>
              <a:t>6</a:t>
            </a:r>
            <a:endParaRPr lang="en-US" b="1" dirty="0"/>
          </a:p>
        </p:txBody>
      </p:sp>
      <p:sp>
        <p:nvSpPr>
          <p:cNvPr id="10" name="Rounded Rectangle 12">
            <a:extLst>
              <a:ext uri="{FF2B5EF4-FFF2-40B4-BE49-F238E27FC236}">
                <a16:creationId xmlns:a16="http://schemas.microsoft.com/office/drawing/2014/main" id="{EBE49024-1142-44B2-ADCE-4BC7EC239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5501"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5">
            <a:extLst>
              <a:ext uri="{FF2B5EF4-FFF2-40B4-BE49-F238E27FC236}">
                <a16:creationId xmlns:a16="http://schemas.microsoft.com/office/drawing/2014/main" id="{55A4EA0F-1F46-EF48-965F-3A979991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40" y="1101079"/>
            <a:ext cx="2535414" cy="2140605"/>
          </a:xfrm>
          <a:prstGeom prst="rect">
            <a:avLst/>
          </a:prstGeom>
        </p:spPr>
      </p:pic>
      <p:sp>
        <p:nvSpPr>
          <p:cNvPr id="12" name="Rounded Rectangle 9">
            <a:extLst>
              <a:ext uri="{FF2B5EF4-FFF2-40B4-BE49-F238E27FC236}">
                <a16:creationId xmlns:a16="http://schemas.microsoft.com/office/drawing/2014/main" id="{54D32B87-54C0-481E-88AE-0B45882D6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020"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4">
            <a:extLst>
              <a:ext uri="{FF2B5EF4-FFF2-40B4-BE49-F238E27FC236}">
                <a16:creationId xmlns:a16="http://schemas.microsoft.com/office/drawing/2014/main" id="{0BC1873B-F547-CC47-A968-D9B442ED6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0012" y="969928"/>
            <a:ext cx="2382496" cy="2400500"/>
          </a:xfrm>
          <a:prstGeom prst="rect">
            <a:avLst/>
          </a:prstGeom>
        </p:spPr>
      </p:pic>
    </p:spTree>
    <p:extLst>
      <p:ext uri="{BB962C8B-B14F-4D97-AF65-F5344CB8AC3E}">
        <p14:creationId xmlns:p14="http://schemas.microsoft.com/office/powerpoint/2010/main" val="221014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3A179E-9739-4A6A-BFC0-9792A47FF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FEC88FB-2257-5741-BADD-71FDA144D626}"/>
              </a:ext>
            </a:extLst>
          </p:cNvPr>
          <p:cNvSpPr>
            <a:spLocks noGrp="1"/>
          </p:cNvSpPr>
          <p:nvPr>
            <p:ph type="title"/>
          </p:nvPr>
        </p:nvSpPr>
        <p:spPr>
          <a:xfrm>
            <a:off x="484642" y="146844"/>
            <a:ext cx="3831719" cy="703792"/>
          </a:xfrm>
        </p:spPr>
        <p:txBody>
          <a:bodyPr>
            <a:normAutofit/>
          </a:bodyPr>
          <a:lstStyle/>
          <a:p>
            <a:r>
              <a:rPr lang="en-GB" sz="3200"/>
              <a:t>10 Minute Shake Up </a:t>
            </a:r>
            <a:endParaRPr lang="en-US" sz="3200"/>
          </a:p>
        </p:txBody>
      </p:sp>
      <p:sp>
        <p:nvSpPr>
          <p:cNvPr id="6" name="Content Placeholder 5">
            <a:extLst>
              <a:ext uri="{FF2B5EF4-FFF2-40B4-BE49-F238E27FC236}">
                <a16:creationId xmlns:a16="http://schemas.microsoft.com/office/drawing/2014/main" id="{96CF4F22-5386-3B44-A6AA-BBE16CFC4B6C}"/>
              </a:ext>
            </a:extLst>
          </p:cNvPr>
          <p:cNvSpPr>
            <a:spLocks noGrp="1"/>
          </p:cNvSpPr>
          <p:nvPr>
            <p:ph idx="1"/>
          </p:nvPr>
        </p:nvSpPr>
        <p:spPr>
          <a:xfrm>
            <a:off x="349249" y="690562"/>
            <a:ext cx="3967112" cy="6020594"/>
          </a:xfrm>
        </p:spPr>
        <p:txBody>
          <a:bodyPr>
            <a:noAutofit/>
          </a:bodyPr>
          <a:lstStyle/>
          <a:p>
            <a:pPr marL="0" indent="0" algn="just">
              <a:buNone/>
            </a:pPr>
            <a:r>
              <a:rPr lang="en-GB" sz="1800" b="0" i="0" u="none" strike="noStrike" dirty="0">
                <a:effectLst/>
              </a:rPr>
              <a:t>Change4Life and Disney have teamed up to bring you play-along games inspired by your favourite Disney and Pixar characters. These 10-minute bursts of fun will really get kids moving and count towards the 60 active minutes they need every day!</a:t>
            </a:r>
          </a:p>
          <a:p>
            <a:pPr marL="0" indent="0" algn="just">
              <a:buNone/>
            </a:pPr>
            <a:r>
              <a:rPr lang="en-GB" sz="1800" dirty="0"/>
              <a:t>Now Year 5 &amp; 6 don’t be put off just because it’s Disney! The games themselves are great and our cool-down today was one of them! So if you enjoyed that go take a look.</a:t>
            </a:r>
          </a:p>
          <a:p>
            <a:pPr marL="0" indent="0" algn="just">
              <a:buNone/>
            </a:pPr>
            <a:r>
              <a:rPr lang="en-GB" sz="1800" dirty="0"/>
              <a:t>There are 10 minute games for absolutely everyone. So if you want to play on your own or with a brother and sister or someone else at home you can. If you want to play a ball based game or a game with no equipment they’ve got them all. </a:t>
            </a:r>
          </a:p>
          <a:p>
            <a:pPr marL="0" indent="0" algn="just">
              <a:buNone/>
            </a:pPr>
            <a:r>
              <a:rPr lang="en-GB" sz="1800" dirty="0"/>
              <a:t>Change4Life also has info and resources for a lot of other sports, even ones that you may have done in P.E. And wanted to try so go have a look.</a:t>
            </a:r>
          </a:p>
        </p:txBody>
      </p:sp>
      <p:sp>
        <p:nvSpPr>
          <p:cNvPr id="16" name="Rounded Rectangle 14">
            <a:extLst>
              <a:ext uri="{FF2B5EF4-FFF2-40B4-BE49-F238E27FC236}">
                <a16:creationId xmlns:a16="http://schemas.microsoft.com/office/drawing/2014/main" id="{64B5D730-0F03-4E18-B5E2-A3AFEE4CB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1" y="484632"/>
            <a:ext cx="3546267" cy="352542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99BCAAE7-0794-4AF7-8A50-AB589BEC9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89D3435D-9A48-4791-925E-91DC45F793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 name="Rounded Rectangle 17">
            <a:extLst>
              <a:ext uri="{FF2B5EF4-FFF2-40B4-BE49-F238E27FC236}">
                <a16:creationId xmlns:a16="http://schemas.microsoft.com/office/drawing/2014/main" id="{D1D20898-4E05-4678-AF40-ADD3390C0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2661434"/>
            <a:ext cx="2876095" cy="3694916"/>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9" name="Picture 9">
            <a:extLst>
              <a:ext uri="{FF2B5EF4-FFF2-40B4-BE49-F238E27FC236}">
                <a16:creationId xmlns:a16="http://schemas.microsoft.com/office/drawing/2014/main" id="{BD33B2A4-F46B-8847-BB91-D1AA34CEE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600" y="4164379"/>
            <a:ext cx="3577929" cy="2208988"/>
          </a:xfrm>
          <a:prstGeom prst="rect">
            <a:avLst/>
          </a:prstGeom>
        </p:spPr>
      </p:pic>
      <p:pic>
        <p:nvPicPr>
          <p:cNvPr id="11" name="Picture 11">
            <a:extLst>
              <a:ext uri="{FF2B5EF4-FFF2-40B4-BE49-F238E27FC236}">
                <a16:creationId xmlns:a16="http://schemas.microsoft.com/office/drawing/2014/main" id="{B609ECDD-2BDB-4447-9F32-89BE83EF6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458" y="2661432"/>
            <a:ext cx="2882900" cy="3694917"/>
          </a:xfrm>
          <a:prstGeom prst="rect">
            <a:avLst/>
          </a:prstGeom>
        </p:spPr>
      </p:pic>
      <p:pic>
        <p:nvPicPr>
          <p:cNvPr id="12" name="Picture 12">
            <a:extLst>
              <a:ext uri="{FF2B5EF4-FFF2-40B4-BE49-F238E27FC236}">
                <a16:creationId xmlns:a16="http://schemas.microsoft.com/office/drawing/2014/main" id="{1DED7D13-A2E5-2B4A-B642-FA7E54D687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2580" y="484631"/>
            <a:ext cx="2884778" cy="2022476"/>
          </a:xfrm>
          <a:prstGeom prst="rect">
            <a:avLst/>
          </a:prstGeom>
        </p:spPr>
      </p:pic>
      <p:pic>
        <p:nvPicPr>
          <p:cNvPr id="13" name="Picture 14">
            <a:extLst>
              <a:ext uri="{FF2B5EF4-FFF2-40B4-BE49-F238E27FC236}">
                <a16:creationId xmlns:a16="http://schemas.microsoft.com/office/drawing/2014/main" id="{54FDEBB9-3FD7-1D46-9AAB-50CABFECB7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7599" y="484631"/>
            <a:ext cx="3546267" cy="3525420"/>
          </a:xfrm>
          <a:prstGeom prst="rect">
            <a:avLst/>
          </a:prstGeom>
        </p:spPr>
      </p:pic>
    </p:spTree>
    <p:extLst>
      <p:ext uri="{BB962C8B-B14F-4D97-AF65-F5344CB8AC3E}">
        <p14:creationId xmlns:p14="http://schemas.microsoft.com/office/powerpoint/2010/main" val="41708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Lockdown Bingo!</a:t>
            </a:r>
          </a:p>
        </p:txBody>
      </p:sp>
      <p:sp>
        <p:nvSpPr>
          <p:cNvPr id="1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6B91CA84-1D1D-0748-B720-9A37C11434F8}"/>
              </a:ext>
            </a:extLst>
          </p:cNvPr>
          <p:cNvSpPr txBox="1"/>
          <p:nvPr/>
        </p:nvSpPr>
        <p:spPr>
          <a:xfrm>
            <a:off x="6096000" y="1690688"/>
            <a:ext cx="5171180" cy="4228893"/>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 </a:t>
            </a:r>
            <a:r>
              <a:rPr kumimoji="0" lang="en-US"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Staying active is extremely important, we should aim to do physical activity everyday for 60 minutes if you are aged between 5-18. </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Try these great ideas on our bingo sheet and see if you can complete a line a week or better yet complete the entire sheet by the end of lockdown and celebrate getting BINGO!!!</a:t>
            </a:r>
            <a:endParaRPr kumimoji="0" lang="en-GB"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GB"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Has anyone got a line yet? Or even bingo?!</a:t>
            </a:r>
            <a:endParaRPr kumimoji="0" lang="en-US"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p:txBody>
      </p:sp>
      <p:pic>
        <p:nvPicPr>
          <p:cNvPr id="15" name="Picture 16">
            <a:extLst>
              <a:ext uri="{FF2B5EF4-FFF2-40B4-BE49-F238E27FC236}">
                <a16:creationId xmlns:a16="http://schemas.microsoft.com/office/drawing/2014/main" id="{858EB66A-5F13-794E-B11C-22AF854D1BD7}"/>
              </a:ext>
            </a:extLst>
          </p:cNvPr>
          <p:cNvPicPr>
            <a:picLocks noChangeAspect="1"/>
          </p:cNvPicPr>
          <p:nvPr/>
        </p:nvPicPr>
        <p:blipFill rotWithShape="1">
          <a:blip r:embed="rId3">
            <a:extLst>
              <a:ext uri="{28A0092B-C50C-407E-A947-70E740481C1C}">
                <a14:useLocalDpi xmlns:a14="http://schemas.microsoft.com/office/drawing/2010/main" val="0"/>
              </a:ext>
            </a:extLst>
          </a:blip>
          <a:srcRect r="37917"/>
          <a:stretch/>
        </p:blipFill>
        <p:spPr>
          <a:xfrm>
            <a:off x="961005" y="2063750"/>
            <a:ext cx="4522926" cy="3704166"/>
          </a:xfrm>
          <a:prstGeom prst="rect">
            <a:avLst/>
          </a:prstGeom>
        </p:spPr>
      </p:pic>
    </p:spTree>
    <p:extLst>
      <p:ext uri="{BB962C8B-B14F-4D97-AF65-F5344CB8AC3E}">
        <p14:creationId xmlns:p14="http://schemas.microsoft.com/office/powerpoint/2010/main" val="346729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9EEE-5BB5-EE4B-A95C-A6EB9CCB06BD}"/>
              </a:ext>
            </a:extLst>
          </p:cNvPr>
          <p:cNvSpPr>
            <a:spLocks noGrp="1"/>
          </p:cNvSpPr>
          <p:nvPr>
            <p:ph type="title"/>
          </p:nvPr>
        </p:nvSpPr>
        <p:spPr/>
        <p:txBody>
          <a:bodyPr/>
          <a:lstStyle/>
          <a:p>
            <a:r>
              <a:rPr lang="en-GB" b="1" dirty="0"/>
              <a:t>Introduction</a:t>
            </a:r>
            <a:endParaRPr lang="en-US" b="1" dirty="0"/>
          </a:p>
        </p:txBody>
      </p:sp>
      <p:sp>
        <p:nvSpPr>
          <p:cNvPr id="3" name="Content Placeholder 2">
            <a:extLst>
              <a:ext uri="{FF2B5EF4-FFF2-40B4-BE49-F238E27FC236}">
                <a16:creationId xmlns:a16="http://schemas.microsoft.com/office/drawing/2014/main" id="{39270981-6FC1-0E43-88FF-22653BEEBA9D}"/>
              </a:ext>
            </a:extLst>
          </p:cNvPr>
          <p:cNvSpPr>
            <a:spLocks noGrp="1"/>
          </p:cNvSpPr>
          <p:nvPr>
            <p:ph idx="1"/>
          </p:nvPr>
        </p:nvSpPr>
        <p:spPr>
          <a:xfrm>
            <a:off x="838200" y="1690688"/>
            <a:ext cx="10515600" cy="4351338"/>
          </a:xfrm>
        </p:spPr>
        <p:txBody>
          <a:bodyPr>
            <a:normAutofit fontScale="85000" lnSpcReduction="20000"/>
          </a:bodyPr>
          <a:lstStyle/>
          <a:p>
            <a:pPr marL="0" indent="0" algn="just">
              <a:buNone/>
            </a:pPr>
            <a:r>
              <a:rPr lang="en-GB" sz="2400" dirty="0"/>
              <a:t>Physical activity can be lots of things. It can mean all bodily movements that use energy. It includes all types of physical exercise, sports and dance activities. But it also includes indoor and outdoor play, work-related activity, outdoor and adventurous activities, active travel (walking, cycling, scooting) and even something as simple as using the stairs in your home. </a:t>
            </a:r>
          </a:p>
          <a:p>
            <a:pPr marL="0" indent="0" algn="just">
              <a:buNone/>
            </a:pPr>
            <a:endParaRPr lang="en-GB" sz="2400" dirty="0"/>
          </a:p>
          <a:p>
            <a:pPr marL="0" indent="0" algn="just">
              <a:buNone/>
            </a:pPr>
            <a:r>
              <a:rPr lang="en-GB" sz="2400" dirty="0"/>
              <a:t>For everyone, not just children, who are stuck at home this lockdown it’s important to maintain a physical exercise routine and where possible try and stay as active as you can be. It may even be a great time to increase how active you are if you have more available time. </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Staying active is extremely important, we should aim to do physical activity everyday for 60 minutes if you are aged between 5-18. </a:t>
            </a:r>
            <a:endParaRPr lang="en-GB" sz="2400" dirty="0"/>
          </a:p>
          <a:p>
            <a:pPr marL="0" indent="0" algn="just">
              <a:buNone/>
            </a:pPr>
            <a:endParaRPr lang="en-GB" sz="2400" dirty="0"/>
          </a:p>
          <a:p>
            <a:pPr marL="0" indent="0" algn="just">
              <a:buNone/>
            </a:pPr>
            <a:r>
              <a:rPr lang="en-GB" sz="2400" dirty="0"/>
              <a:t>The following PowerPoint is our third instalment for P.E. at home and has some new ways in which your child can stay active this week as well as those challenges for across this half term. Hopefully you are making a start at those longer activities for this half term. Maybe some of you have already climbed many mountains or even got Bingo? Remember if you have let us know on class dojo. </a:t>
            </a:r>
          </a:p>
          <a:p>
            <a:pPr marL="0" indent="0" algn="just">
              <a:buNone/>
            </a:pPr>
            <a:r>
              <a:rPr lang="en-GB" sz="2400" dirty="0"/>
              <a:t>Thanks Elliott</a:t>
            </a:r>
          </a:p>
        </p:txBody>
      </p:sp>
    </p:spTree>
    <p:extLst>
      <p:ext uri="{BB962C8B-B14F-4D97-AF65-F5344CB8AC3E}">
        <p14:creationId xmlns:p14="http://schemas.microsoft.com/office/powerpoint/2010/main" val="388361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EEDF-F22A-B34B-A288-4400065C151E}"/>
              </a:ext>
            </a:extLst>
          </p:cNvPr>
          <p:cNvSpPr>
            <a:spLocks noGrp="1"/>
          </p:cNvSpPr>
          <p:nvPr>
            <p:ph type="title"/>
          </p:nvPr>
        </p:nvSpPr>
        <p:spPr>
          <a:xfrm>
            <a:off x="838200" y="412750"/>
            <a:ext cx="10137794" cy="1277938"/>
          </a:xfrm>
        </p:spPr>
        <p:txBody>
          <a:bodyPr/>
          <a:lstStyle/>
          <a:p>
            <a:r>
              <a:rPr lang="en-GB" b="1" dirty="0"/>
              <a:t>This Weeks Activities</a:t>
            </a:r>
            <a:endParaRPr lang="en-US" b="1" dirty="0"/>
          </a:p>
        </p:txBody>
      </p:sp>
      <p:sp>
        <p:nvSpPr>
          <p:cNvPr id="3" name="Content Placeholder 2">
            <a:extLst>
              <a:ext uri="{FF2B5EF4-FFF2-40B4-BE49-F238E27FC236}">
                <a16:creationId xmlns:a16="http://schemas.microsoft.com/office/drawing/2014/main" id="{D21BBA1E-842F-A747-8CCE-C7378739256B}"/>
              </a:ext>
            </a:extLst>
          </p:cNvPr>
          <p:cNvSpPr>
            <a:spLocks noGrp="1"/>
          </p:cNvSpPr>
          <p:nvPr>
            <p:ph idx="1"/>
          </p:nvPr>
        </p:nvSpPr>
        <p:spPr>
          <a:xfrm>
            <a:off x="838200" y="1825625"/>
            <a:ext cx="5623860" cy="4351338"/>
          </a:xfrm>
        </p:spPr>
        <p:txBody>
          <a:bodyPr>
            <a:normAutofit fontScale="92500" lnSpcReduction="20000"/>
          </a:bodyPr>
          <a:lstStyle/>
          <a:p>
            <a:pPr marL="0" indent="0" algn="just">
              <a:buNone/>
            </a:pPr>
            <a:r>
              <a:rPr lang="en-GB" dirty="0"/>
              <a:t>This week one of our focuses is going to be on strength and balance through gymnastics. We will also focus on hand-eye coordination and reactions. Core strength and good balance are essential in any young child’s life and are required in the basic movements and activities they will do daily. Hand-eye coordination and reactions are just as important in daily life but apply to this half-terms sporting focus of Hockey, but are even more essential in our upcoming next half-term sports of Badminton and Tennis.</a:t>
            </a:r>
          </a:p>
        </p:txBody>
      </p:sp>
      <p:grpSp>
        <p:nvGrpSpPr>
          <p:cNvPr id="13" name="Group 12">
            <a:extLst>
              <a:ext uri="{FF2B5EF4-FFF2-40B4-BE49-F238E27FC236}">
                <a16:creationId xmlns:a16="http://schemas.microsoft.com/office/drawing/2014/main" id="{A7D8A546-2FC7-0141-9FDE-2976EFFAE8D8}"/>
              </a:ext>
            </a:extLst>
          </p:cNvPr>
          <p:cNvGrpSpPr/>
          <p:nvPr/>
        </p:nvGrpSpPr>
        <p:grpSpPr>
          <a:xfrm>
            <a:off x="6608802" y="1825625"/>
            <a:ext cx="5360949" cy="3697916"/>
            <a:chOff x="6482197" y="1369600"/>
            <a:chExt cx="5618477" cy="3746483"/>
          </a:xfrm>
        </p:grpSpPr>
        <p:pic>
          <p:nvPicPr>
            <p:cNvPr id="6" name="Picture 6">
              <a:extLst>
                <a:ext uri="{FF2B5EF4-FFF2-40B4-BE49-F238E27FC236}">
                  <a16:creationId xmlns:a16="http://schemas.microsoft.com/office/drawing/2014/main" id="{FDE17406-2AFA-5343-84EB-BF88AB3A1C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04"/>
            <a:stretch/>
          </p:blipFill>
          <p:spPr>
            <a:xfrm>
              <a:off x="9287120" y="3242840"/>
              <a:ext cx="2813554" cy="1873240"/>
            </a:xfrm>
            <a:prstGeom prst="rect">
              <a:avLst/>
            </a:prstGeom>
            <a:ln>
              <a:solidFill>
                <a:schemeClr val="tx1"/>
              </a:solidFill>
            </a:ln>
          </p:spPr>
        </p:pic>
        <p:grpSp>
          <p:nvGrpSpPr>
            <p:cNvPr id="8" name="Group 7">
              <a:extLst>
                <a:ext uri="{FF2B5EF4-FFF2-40B4-BE49-F238E27FC236}">
                  <a16:creationId xmlns:a16="http://schemas.microsoft.com/office/drawing/2014/main" id="{AB16BE56-8F10-564B-AA81-CE9B1BA706E7}"/>
                </a:ext>
              </a:extLst>
            </p:cNvPr>
            <p:cNvGrpSpPr/>
            <p:nvPr/>
          </p:nvGrpSpPr>
          <p:grpSpPr>
            <a:xfrm>
              <a:off x="6482197" y="1369600"/>
              <a:ext cx="5618477" cy="3746483"/>
              <a:chOff x="6482197" y="1369600"/>
              <a:chExt cx="5618477" cy="3746483"/>
            </a:xfrm>
          </p:grpSpPr>
          <p:pic>
            <p:nvPicPr>
              <p:cNvPr id="4" name="Picture 4">
                <a:extLst>
                  <a:ext uri="{FF2B5EF4-FFF2-40B4-BE49-F238E27FC236}">
                    <a16:creationId xmlns:a16="http://schemas.microsoft.com/office/drawing/2014/main" id="{0410CB0B-8670-734A-A982-8937E0AD6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197" y="1370546"/>
                <a:ext cx="2816430" cy="1872294"/>
              </a:xfrm>
              <a:prstGeom prst="rect">
                <a:avLst/>
              </a:prstGeom>
              <a:ln>
                <a:solidFill>
                  <a:schemeClr val="tx1"/>
                </a:solidFill>
              </a:ln>
            </p:spPr>
          </p:pic>
          <p:pic>
            <p:nvPicPr>
              <p:cNvPr id="5" name="Picture 5">
                <a:extLst>
                  <a:ext uri="{FF2B5EF4-FFF2-40B4-BE49-F238E27FC236}">
                    <a16:creationId xmlns:a16="http://schemas.microsoft.com/office/drawing/2014/main" id="{A65B45B0-1566-EB4A-966E-B43D3B288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244" y="1369600"/>
                <a:ext cx="2816430" cy="1873240"/>
              </a:xfrm>
              <a:prstGeom prst="rect">
                <a:avLst/>
              </a:prstGeom>
              <a:ln>
                <a:solidFill>
                  <a:schemeClr val="tx1"/>
                </a:solidFill>
              </a:ln>
            </p:spPr>
          </p:pic>
          <p:pic>
            <p:nvPicPr>
              <p:cNvPr id="7" name="Picture 7">
                <a:extLst>
                  <a:ext uri="{FF2B5EF4-FFF2-40B4-BE49-F238E27FC236}">
                    <a16:creationId xmlns:a16="http://schemas.microsoft.com/office/drawing/2014/main" id="{55A2413A-A1CF-D748-90CD-DB44226BCA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197" y="3242840"/>
                <a:ext cx="2802047" cy="1873243"/>
              </a:xfrm>
              <a:prstGeom prst="rect">
                <a:avLst/>
              </a:prstGeom>
              <a:ln>
                <a:solidFill>
                  <a:schemeClr val="tx1"/>
                </a:solidFill>
              </a:ln>
            </p:spPr>
          </p:pic>
        </p:grpSp>
      </p:grpSp>
    </p:spTree>
    <p:extLst>
      <p:ext uri="{BB962C8B-B14F-4D97-AF65-F5344CB8AC3E}">
        <p14:creationId xmlns:p14="http://schemas.microsoft.com/office/powerpoint/2010/main" val="38284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D65EFB-5E87-4639-A481-956B52E9D2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1" name="Rectangle 20">
            <a:extLst>
              <a:ext uri="{FF2B5EF4-FFF2-40B4-BE49-F238E27FC236}">
                <a16:creationId xmlns:a16="http://schemas.microsoft.com/office/drawing/2014/main" id="{2A3781C0-206F-4038-93FF-4CDA80B1D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2"/>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64C5D03-061C-0C4E-82FD-498682C4716E}"/>
              </a:ext>
            </a:extLst>
          </p:cNvPr>
          <p:cNvSpPr>
            <a:spLocks noGrp="1"/>
          </p:cNvSpPr>
          <p:nvPr>
            <p:ph type="title"/>
          </p:nvPr>
        </p:nvSpPr>
        <p:spPr>
          <a:xfrm>
            <a:off x="634447" y="18255"/>
            <a:ext cx="5457913" cy="1498788"/>
          </a:xfrm>
        </p:spPr>
        <p:txBody>
          <a:bodyPr>
            <a:normAutofit fontScale="90000"/>
          </a:bodyPr>
          <a:lstStyle/>
          <a:p>
            <a:r>
              <a:rPr lang="en-GB" sz="4400" b="1">
                <a:gradFill flip="none" rotWithShape="1">
                  <a:gsLst>
                    <a:gs pos="28000">
                      <a:srgbClr val="EDEDED"/>
                    </a:gs>
                    <a:gs pos="0">
                      <a:srgbClr val="BFBFBF"/>
                    </a:gs>
                    <a:gs pos="100000">
                      <a:srgbClr val="FFFFFF"/>
                    </a:gs>
                  </a:gsLst>
                  <a:lin ang="4800000" scaled="0"/>
                  <a:tileRect/>
                </a:gradFill>
              </a:rPr>
              <a:t>Warm-Up &amp; Activity 1: Rock &amp; Roll Gymnastics </a:t>
            </a:r>
            <a:endParaRPr lang="en-US" sz="4400" b="1" dirty="0">
              <a:gradFill flip="none" rotWithShape="1">
                <a:gsLst>
                  <a:gs pos="28000">
                    <a:srgbClr val="EDEDED"/>
                  </a:gs>
                  <a:gs pos="0">
                    <a:srgbClr val="BFBFBF"/>
                  </a:gs>
                  <a:gs pos="100000">
                    <a:srgbClr val="FFFFFF"/>
                  </a:gs>
                </a:gsLst>
                <a:lin ang="4800000" scaled="0"/>
                <a:tileRect/>
              </a:gradFill>
            </a:endParaRPr>
          </a:p>
        </p:txBody>
      </p:sp>
      <p:sp>
        <p:nvSpPr>
          <p:cNvPr id="4" name="Content Placeholder 2">
            <a:extLst>
              <a:ext uri="{FF2B5EF4-FFF2-40B4-BE49-F238E27FC236}">
                <a16:creationId xmlns:a16="http://schemas.microsoft.com/office/drawing/2014/main" id="{CB09CAED-4A20-D243-9000-BD5302F09651}"/>
              </a:ext>
            </a:extLst>
          </p:cNvPr>
          <p:cNvSpPr>
            <a:spLocks noGrp="1"/>
          </p:cNvSpPr>
          <p:nvPr>
            <p:ph idx="1"/>
          </p:nvPr>
        </p:nvSpPr>
        <p:spPr>
          <a:xfrm>
            <a:off x="211667" y="1535298"/>
            <a:ext cx="5832975" cy="5161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500" dirty="0">
                <a:gradFill>
                  <a:gsLst>
                    <a:gs pos="34000">
                      <a:srgbClr val="EDEDED"/>
                    </a:gs>
                    <a:gs pos="0">
                      <a:srgbClr val="BFBFBF"/>
                    </a:gs>
                    <a:gs pos="100000">
                      <a:srgbClr val="FFFFFF"/>
                    </a:gs>
                  </a:gsLst>
                  <a:lin ang="4800000" scaled="0"/>
                </a:gradFill>
              </a:rPr>
              <a:t>Our next activity will work on some gymnastic moves to help increase strength and balance. All of these moves are very basic but are great for improving leg and core strength and despite the children in the video making it look easy for some of us whose legs may not be as strong or struggle with our balance you may find these challenging. Even get parents at home to give them a go I’m sure some of them would be surprised at how hard the last roll to one leg move might be for them. The video link below shows you how to play and what we are going to practice. </a:t>
            </a:r>
          </a:p>
          <a:p>
            <a:pPr marL="0" indent="0" algn="just">
              <a:buNone/>
            </a:pPr>
            <a:r>
              <a:rPr lang="en-GB" sz="1500" dirty="0">
                <a:gradFill>
                  <a:gsLst>
                    <a:gs pos="34000">
                      <a:srgbClr val="EDEDED"/>
                    </a:gs>
                    <a:gs pos="0">
                      <a:srgbClr val="BFBFBF"/>
                    </a:gs>
                    <a:gs pos="100000">
                      <a:srgbClr val="FFFFFF"/>
                    </a:gs>
                  </a:gsLst>
                  <a:lin ang="4800000" scaled="0"/>
                </a:gradFill>
                <a:hlinkClick r:id="rId3"/>
              </a:rPr>
              <a:t>https://www.youtube.com/watch?v=</a:t>
            </a:r>
            <a:r>
              <a:rPr lang="en-GB" sz="1500" dirty="0" err="1">
                <a:gradFill>
                  <a:gsLst>
                    <a:gs pos="34000">
                      <a:srgbClr val="EDEDED"/>
                    </a:gs>
                    <a:gs pos="0">
                      <a:srgbClr val="BFBFBF"/>
                    </a:gs>
                    <a:gs pos="100000">
                      <a:srgbClr val="FFFFFF"/>
                    </a:gs>
                  </a:gsLst>
                  <a:lin ang="4800000" scaled="0"/>
                </a:gradFill>
                <a:hlinkClick r:id="rId3"/>
              </a:rPr>
              <a:t>DcGFteFryoA</a:t>
            </a:r>
            <a:endParaRPr lang="en-GB" sz="1500" dirty="0">
              <a:gradFill>
                <a:gsLst>
                  <a:gs pos="34000">
                    <a:srgbClr val="EDEDED"/>
                  </a:gs>
                  <a:gs pos="0">
                    <a:srgbClr val="BFBFBF"/>
                  </a:gs>
                  <a:gs pos="100000">
                    <a:srgbClr val="FFFFFF"/>
                  </a:gs>
                </a:gsLst>
                <a:lin ang="4800000" scaled="0"/>
              </a:gradFill>
            </a:endParaRPr>
          </a:p>
          <a:p>
            <a:pPr marL="0" indent="0" algn="just">
              <a:buNone/>
            </a:pPr>
            <a:r>
              <a:rPr lang="en-GB" sz="1500" dirty="0">
                <a:gradFill>
                  <a:gsLst>
                    <a:gs pos="34000">
                      <a:srgbClr val="EDEDED"/>
                    </a:gs>
                    <a:gs pos="0">
                      <a:srgbClr val="BFBFBF"/>
                    </a:gs>
                    <a:gs pos="100000">
                      <a:srgbClr val="FFFFFF"/>
                    </a:gs>
                  </a:gsLst>
                  <a:lin ang="4800000" scaled="0"/>
                </a:gradFill>
              </a:rPr>
              <a:t>Courtesy of Yorkshire Sport Foundation</a:t>
            </a:r>
          </a:p>
          <a:p>
            <a:pPr marL="0" indent="0" algn="just">
              <a:buNone/>
            </a:pPr>
            <a:endParaRPr lang="en-GB" sz="1500" dirty="0">
              <a:gradFill>
                <a:gsLst>
                  <a:gs pos="34000">
                    <a:srgbClr val="EDEDED"/>
                  </a:gs>
                  <a:gs pos="0">
                    <a:srgbClr val="BFBFBF"/>
                  </a:gs>
                  <a:gs pos="100000">
                    <a:srgbClr val="FFFFFF"/>
                  </a:gs>
                </a:gsLst>
                <a:lin ang="4800000" scaled="0"/>
              </a:gradFill>
            </a:endParaRPr>
          </a:p>
          <a:p>
            <a:pPr marL="0" indent="0" algn="just">
              <a:buNone/>
            </a:pPr>
            <a:r>
              <a:rPr lang="en-GB" sz="1500" dirty="0">
                <a:gradFill>
                  <a:gsLst>
                    <a:gs pos="34000">
                      <a:srgbClr val="EDEDED"/>
                    </a:gs>
                    <a:gs pos="0">
                      <a:srgbClr val="BFBFBF"/>
                    </a:gs>
                    <a:gs pos="100000">
                      <a:srgbClr val="FFFFFF"/>
                    </a:gs>
                  </a:gsLst>
                  <a:lin ang="4800000" scaled="0"/>
                </a:gradFill>
              </a:rPr>
              <a:t>Do the following to earn those medals;</a:t>
            </a:r>
          </a:p>
          <a:p>
            <a:pPr marL="0" indent="0" algn="just">
              <a:buNone/>
            </a:pPr>
            <a:r>
              <a:rPr lang="en-GB" sz="1500" dirty="0">
                <a:gradFill>
                  <a:gsLst>
                    <a:gs pos="34000">
                      <a:srgbClr val="EDEDED"/>
                    </a:gs>
                    <a:gs pos="0">
                      <a:srgbClr val="BFBFBF"/>
                    </a:gs>
                    <a:gs pos="100000">
                      <a:srgbClr val="FFFFFF"/>
                    </a:gs>
                  </a:gsLst>
                  <a:lin ang="4800000" scaled="0"/>
                </a:gradFill>
              </a:rPr>
              <a:t>Gold: Rock back and forward to stand on one leg 5 times in a row on each leg.</a:t>
            </a:r>
          </a:p>
          <a:p>
            <a:pPr marL="0" indent="0" algn="just">
              <a:buNone/>
            </a:pPr>
            <a:r>
              <a:rPr lang="en-GB" sz="1500" dirty="0">
                <a:gradFill>
                  <a:gsLst>
                    <a:gs pos="34000">
                      <a:srgbClr val="EDEDED"/>
                    </a:gs>
                    <a:gs pos="0">
                      <a:srgbClr val="BFBFBF"/>
                    </a:gs>
                    <a:gs pos="100000">
                      <a:srgbClr val="FFFFFF"/>
                    </a:gs>
                  </a:gsLst>
                  <a:lin ang="4800000" scaled="0"/>
                </a:gradFill>
              </a:rPr>
              <a:t>Silver: Rock back and forward to stand on two legs 15 times in a row.</a:t>
            </a:r>
          </a:p>
          <a:p>
            <a:pPr marL="0" indent="0" algn="just">
              <a:buNone/>
            </a:pPr>
            <a:r>
              <a:rPr lang="en-GB" sz="1500" dirty="0">
                <a:gradFill>
                  <a:gsLst>
                    <a:gs pos="34000">
                      <a:srgbClr val="EDEDED"/>
                    </a:gs>
                    <a:gs pos="0">
                      <a:srgbClr val="BFBFBF"/>
                    </a:gs>
                    <a:gs pos="100000">
                      <a:srgbClr val="FFFFFF"/>
                    </a:gs>
                  </a:gsLst>
                  <a:lin ang="4800000" scaled="0"/>
                </a:gradFill>
              </a:rPr>
              <a:t>Bronze: Rock back and forward to sit up 20 times in a row. </a:t>
            </a:r>
          </a:p>
          <a:p>
            <a:pPr marL="0" indent="0" algn="just">
              <a:buNone/>
            </a:pPr>
            <a:endParaRPr lang="en-GB" sz="1500" dirty="0">
              <a:gradFill>
                <a:gsLst>
                  <a:gs pos="34000">
                    <a:srgbClr val="EDEDED"/>
                  </a:gs>
                  <a:gs pos="0">
                    <a:srgbClr val="BFBFBF"/>
                  </a:gs>
                  <a:gs pos="100000">
                    <a:srgbClr val="FFFFFF"/>
                  </a:gs>
                </a:gsLst>
                <a:lin ang="4800000" scaled="0"/>
              </a:gradFill>
            </a:endParaRPr>
          </a:p>
          <a:p>
            <a:pPr marL="0" indent="0" algn="just">
              <a:buNone/>
            </a:pPr>
            <a:r>
              <a:rPr lang="en-GB" sz="1500" dirty="0">
                <a:gradFill>
                  <a:gsLst>
                    <a:gs pos="34000">
                      <a:srgbClr val="EDEDED"/>
                    </a:gs>
                    <a:gs pos="0">
                      <a:srgbClr val="BFBFBF"/>
                    </a:gs>
                    <a:gs pos="100000">
                      <a:srgbClr val="FFFFFF"/>
                    </a:gs>
                  </a:gsLst>
                  <a:lin ang="4800000" scaled="0"/>
                </a:gradFill>
              </a:rPr>
              <a:t>Submit your high score for keep ups and rallies to class dojo! </a:t>
            </a:r>
          </a:p>
        </p:txBody>
      </p:sp>
      <p:pic>
        <p:nvPicPr>
          <p:cNvPr id="6" name="Picture 5">
            <a:extLst>
              <a:ext uri="{FF2B5EF4-FFF2-40B4-BE49-F238E27FC236}">
                <a16:creationId xmlns:a16="http://schemas.microsoft.com/office/drawing/2014/main" id="{67C412A3-C251-F346-B4E4-A03B4FD1CEF3}"/>
              </a:ext>
            </a:extLst>
          </p:cNvPr>
          <p:cNvPicPr>
            <a:picLocks noChangeAspect="1"/>
          </p:cNvPicPr>
          <p:nvPr/>
        </p:nvPicPr>
        <p:blipFill rotWithShape="1">
          <a:blip r:embed="rId4">
            <a:extLst>
              <a:ext uri="{28A0092B-C50C-407E-A947-70E740481C1C}">
                <a14:useLocalDpi xmlns:a14="http://schemas.microsoft.com/office/drawing/2010/main" val="0"/>
              </a:ext>
            </a:extLst>
          </a:blip>
          <a:srcRect t="1543" r="1298"/>
          <a:stretch/>
        </p:blipFill>
        <p:spPr>
          <a:xfrm>
            <a:off x="6092362" y="0"/>
            <a:ext cx="6099637" cy="6858000"/>
          </a:xfrm>
          <a:prstGeom prst="rect">
            <a:avLst/>
          </a:prstGeom>
        </p:spPr>
      </p:pic>
    </p:spTree>
    <p:extLst>
      <p:ext uri="{BB962C8B-B14F-4D97-AF65-F5344CB8AC3E}">
        <p14:creationId xmlns:p14="http://schemas.microsoft.com/office/powerpoint/2010/main" val="6789417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D65EFB-5E87-4639-A481-956B52E9D2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1" name="Rectangle 20">
            <a:extLst>
              <a:ext uri="{FF2B5EF4-FFF2-40B4-BE49-F238E27FC236}">
                <a16:creationId xmlns:a16="http://schemas.microsoft.com/office/drawing/2014/main" id="{2A3781C0-206F-4038-93FF-4CDA80B1D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2"/>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64C5D03-061C-0C4E-82FD-498682C4716E}"/>
              </a:ext>
            </a:extLst>
          </p:cNvPr>
          <p:cNvSpPr>
            <a:spLocks noGrp="1"/>
          </p:cNvSpPr>
          <p:nvPr>
            <p:ph type="title"/>
          </p:nvPr>
        </p:nvSpPr>
        <p:spPr>
          <a:xfrm>
            <a:off x="632629" y="0"/>
            <a:ext cx="5456094" cy="1498289"/>
          </a:xfrm>
        </p:spPr>
        <p:txBody>
          <a:bodyPr>
            <a:normAutofit/>
          </a:bodyPr>
          <a:lstStyle/>
          <a:p>
            <a:r>
              <a:rPr lang="en-GB" sz="4200" b="1" dirty="0">
                <a:gradFill flip="none" rotWithShape="1">
                  <a:gsLst>
                    <a:gs pos="28000">
                      <a:srgbClr val="EDEDED"/>
                    </a:gs>
                    <a:gs pos="0">
                      <a:srgbClr val="BFBFBF"/>
                    </a:gs>
                    <a:gs pos="100000">
                      <a:srgbClr val="FFFFFF"/>
                    </a:gs>
                  </a:gsLst>
                  <a:lin ang="4800000" scaled="0"/>
                  <a:tileRect/>
                </a:gradFill>
              </a:rPr>
              <a:t>Activity 2: Balloon Blasting</a:t>
            </a:r>
            <a:endParaRPr lang="en-US" sz="4200" b="1" dirty="0">
              <a:gradFill flip="none" rotWithShape="1">
                <a:gsLst>
                  <a:gs pos="28000">
                    <a:srgbClr val="EDEDED"/>
                  </a:gs>
                  <a:gs pos="0">
                    <a:srgbClr val="BFBFBF"/>
                  </a:gs>
                  <a:gs pos="100000">
                    <a:srgbClr val="FFFFFF"/>
                  </a:gs>
                </a:gsLst>
                <a:lin ang="4800000" scaled="0"/>
                <a:tileRect/>
              </a:gradFill>
            </a:endParaRPr>
          </a:p>
        </p:txBody>
      </p:sp>
      <p:sp>
        <p:nvSpPr>
          <p:cNvPr id="3" name="Content Placeholder 2">
            <a:extLst>
              <a:ext uri="{FF2B5EF4-FFF2-40B4-BE49-F238E27FC236}">
                <a16:creationId xmlns:a16="http://schemas.microsoft.com/office/drawing/2014/main" id="{88D82269-C13C-B94B-8805-872B48B6DF49}"/>
              </a:ext>
            </a:extLst>
          </p:cNvPr>
          <p:cNvSpPr>
            <a:spLocks noGrp="1"/>
          </p:cNvSpPr>
          <p:nvPr>
            <p:ph idx="1"/>
          </p:nvPr>
        </p:nvSpPr>
        <p:spPr>
          <a:xfrm>
            <a:off x="490095" y="1520704"/>
            <a:ext cx="5598628" cy="5359711"/>
          </a:xfrm>
        </p:spPr>
        <p:txBody>
          <a:bodyPr>
            <a:normAutofit fontScale="92500" lnSpcReduction="10000"/>
          </a:bodyPr>
          <a:lstStyle/>
          <a:p>
            <a:pPr marL="0" indent="0" algn="just">
              <a:buNone/>
            </a:pPr>
            <a:r>
              <a:rPr lang="en-GB" sz="1600" dirty="0">
                <a:gradFill>
                  <a:gsLst>
                    <a:gs pos="34000">
                      <a:srgbClr val="EDEDED"/>
                    </a:gs>
                    <a:gs pos="0">
                      <a:srgbClr val="BFBFBF"/>
                    </a:gs>
                    <a:gs pos="100000">
                      <a:srgbClr val="FFFFFF"/>
                    </a:gs>
                  </a:gsLst>
                  <a:lin ang="4800000" scaled="0"/>
                </a:gradFill>
              </a:rPr>
              <a:t>Our next  activity will test our hand-eye coordination through striking the balloon to keep it up and return it to a partner. The video is more aimed towards key stage 1 but illustrates the basic is of what we are going to practice. </a:t>
            </a:r>
          </a:p>
          <a:p>
            <a:pPr marL="0" indent="0" algn="just">
              <a:buNone/>
            </a:pPr>
            <a:r>
              <a:rPr lang="en-GB" sz="1600" dirty="0">
                <a:gradFill>
                  <a:gsLst>
                    <a:gs pos="34000">
                      <a:srgbClr val="EDEDED"/>
                    </a:gs>
                    <a:gs pos="0">
                      <a:srgbClr val="BFBFBF"/>
                    </a:gs>
                    <a:gs pos="100000">
                      <a:srgbClr val="FFFFFF"/>
                    </a:gs>
                  </a:gsLst>
                  <a:lin ang="4800000" scaled="0"/>
                </a:gradFill>
                <a:hlinkClick r:id="rId3"/>
              </a:rPr>
              <a:t>https://www.youtube.com/watch?v=</a:t>
            </a:r>
            <a:r>
              <a:rPr lang="en-GB" sz="1600" dirty="0" err="1">
                <a:gradFill>
                  <a:gsLst>
                    <a:gs pos="34000">
                      <a:srgbClr val="EDEDED"/>
                    </a:gs>
                    <a:gs pos="0">
                      <a:srgbClr val="BFBFBF"/>
                    </a:gs>
                    <a:gs pos="100000">
                      <a:srgbClr val="FFFFFF"/>
                    </a:gs>
                  </a:gsLst>
                  <a:lin ang="4800000" scaled="0"/>
                </a:gradFill>
                <a:hlinkClick r:id="rId3"/>
              </a:rPr>
              <a:t>08AIvWfmJlo</a:t>
            </a:r>
            <a:endParaRPr lang="en-GB" sz="1600" dirty="0">
              <a:gradFill>
                <a:gsLst>
                  <a:gs pos="34000">
                    <a:srgbClr val="EDEDED"/>
                  </a:gs>
                  <a:gs pos="0">
                    <a:srgbClr val="BFBFBF"/>
                  </a:gs>
                  <a:gs pos="100000">
                    <a:srgbClr val="FFFFFF"/>
                  </a:gs>
                </a:gsLst>
                <a:lin ang="4800000" scaled="0"/>
              </a:gradFill>
            </a:endParaRPr>
          </a:p>
          <a:p>
            <a:pPr marL="0" indent="0" algn="just">
              <a:buNone/>
            </a:pPr>
            <a:r>
              <a:rPr lang="en-GB" sz="1600" dirty="0">
                <a:gradFill>
                  <a:gsLst>
                    <a:gs pos="34000">
                      <a:srgbClr val="EDEDED"/>
                    </a:gs>
                    <a:gs pos="0">
                      <a:srgbClr val="BFBFBF"/>
                    </a:gs>
                    <a:gs pos="100000">
                      <a:srgbClr val="FFFFFF"/>
                    </a:gs>
                  </a:gsLst>
                  <a:lin ang="4800000" scaled="0"/>
                </a:gradFill>
              </a:rPr>
              <a:t>Courtesy of Yorkshire Sport Foundation</a:t>
            </a:r>
          </a:p>
          <a:p>
            <a:pPr marL="0" indent="0" algn="just">
              <a:buNone/>
            </a:pPr>
            <a:r>
              <a:rPr lang="en-GB" sz="1600" dirty="0">
                <a:gradFill>
                  <a:gsLst>
                    <a:gs pos="34000">
                      <a:srgbClr val="EDEDED"/>
                    </a:gs>
                    <a:gs pos="0">
                      <a:srgbClr val="BFBFBF"/>
                    </a:gs>
                    <a:gs pos="100000">
                      <a:srgbClr val="FFFFFF"/>
                    </a:gs>
                  </a:gsLst>
                  <a:lin ang="4800000" scaled="0"/>
                </a:gradFill>
              </a:rPr>
              <a:t>Now for our challenge what I would like you to do is with a partner if possible try and keep the balloon up for as long as possible. But to make it harder set up a circle or square on the floor;  you must always have one foot inside this created area at all times. This will mean you need to be more accurate with your hits to keep the rally going.</a:t>
            </a:r>
          </a:p>
          <a:p>
            <a:pPr marL="0" indent="0" algn="just">
              <a:buNone/>
            </a:pPr>
            <a:r>
              <a:rPr lang="en-GB" sz="1600" dirty="0">
                <a:gradFill>
                  <a:gsLst>
                    <a:gs pos="34000">
                      <a:srgbClr val="EDEDED"/>
                    </a:gs>
                    <a:gs pos="0">
                      <a:srgbClr val="BFBFBF"/>
                    </a:gs>
                    <a:gs pos="100000">
                      <a:srgbClr val="FFFFFF"/>
                    </a:gs>
                  </a:gsLst>
                  <a:lin ang="4800000" scaled="0"/>
                </a:gradFill>
              </a:rPr>
              <a:t>For the second challenge on your own can you try and keep two balloons up for as long as possible. Use both hands and you may have to swap between right and left for each balloon to keep it up.</a:t>
            </a:r>
          </a:p>
          <a:p>
            <a:pPr marL="0" indent="0" algn="just">
              <a:buNone/>
            </a:pPr>
            <a:r>
              <a:rPr lang="en-GB" sz="1600" dirty="0">
                <a:gradFill>
                  <a:gsLst>
                    <a:gs pos="34000">
                      <a:srgbClr val="EDEDED"/>
                    </a:gs>
                    <a:gs pos="0">
                      <a:srgbClr val="BFBFBF"/>
                    </a:gs>
                    <a:gs pos="100000">
                      <a:srgbClr val="FFFFFF"/>
                    </a:gs>
                  </a:gsLst>
                  <a:lin ang="4800000" scaled="0"/>
                </a:gradFill>
              </a:rPr>
              <a:t>Gold: Get a rally of 90 seconds and keep two balloons up on your own for 45 hits.</a:t>
            </a:r>
          </a:p>
          <a:p>
            <a:pPr marL="0" indent="0" algn="just">
              <a:buNone/>
            </a:pPr>
            <a:r>
              <a:rPr lang="en-GB" sz="1600" dirty="0">
                <a:gradFill>
                  <a:gsLst>
                    <a:gs pos="34000">
                      <a:srgbClr val="EDEDED"/>
                    </a:gs>
                    <a:gs pos="0">
                      <a:srgbClr val="BFBFBF"/>
                    </a:gs>
                    <a:gs pos="100000">
                      <a:srgbClr val="FFFFFF"/>
                    </a:gs>
                  </a:gsLst>
                  <a:lin ang="4800000" scaled="0"/>
                </a:gradFill>
              </a:rPr>
              <a:t>Silver: Get a rally of 60 seconds and keep two balloons up on your own for 30 hits.</a:t>
            </a:r>
          </a:p>
          <a:p>
            <a:pPr marL="0" indent="0" algn="just">
              <a:buNone/>
            </a:pPr>
            <a:r>
              <a:rPr lang="en-GB" sz="1600" dirty="0">
                <a:gradFill>
                  <a:gsLst>
                    <a:gs pos="34000">
                      <a:srgbClr val="EDEDED"/>
                    </a:gs>
                    <a:gs pos="0">
                      <a:srgbClr val="BFBFBF"/>
                    </a:gs>
                    <a:gs pos="100000">
                      <a:srgbClr val="FFFFFF"/>
                    </a:gs>
                  </a:gsLst>
                  <a:lin ang="4800000" scaled="0"/>
                </a:gradFill>
              </a:rPr>
              <a:t>Bronze: Get a rally of 30 seconds and keep two balloons up on your own for 15 hits. </a:t>
            </a:r>
          </a:p>
          <a:p>
            <a:pPr marL="0" indent="0" algn="just">
              <a:buNone/>
            </a:pPr>
            <a:r>
              <a:rPr lang="en-GB" sz="1600" dirty="0">
                <a:gradFill>
                  <a:gsLst>
                    <a:gs pos="34000">
                      <a:srgbClr val="EDEDED"/>
                    </a:gs>
                    <a:gs pos="0">
                      <a:srgbClr val="BFBFBF"/>
                    </a:gs>
                    <a:gs pos="100000">
                      <a:srgbClr val="FFFFFF"/>
                    </a:gs>
                  </a:gsLst>
                  <a:lin ang="4800000" scaled="0"/>
                </a:gradFill>
              </a:rPr>
              <a:t>Submit your high score for keep ups and rallies to class dojo! </a:t>
            </a:r>
          </a:p>
        </p:txBody>
      </p:sp>
      <p:pic>
        <p:nvPicPr>
          <p:cNvPr id="4" name="Picture 5">
            <a:extLst>
              <a:ext uri="{FF2B5EF4-FFF2-40B4-BE49-F238E27FC236}">
                <a16:creationId xmlns:a16="http://schemas.microsoft.com/office/drawing/2014/main" id="{6ADEECF3-78AB-3D41-94E3-81B455F55D52}"/>
              </a:ext>
            </a:extLst>
          </p:cNvPr>
          <p:cNvPicPr>
            <a:picLocks noChangeAspect="1"/>
          </p:cNvPicPr>
          <p:nvPr/>
        </p:nvPicPr>
        <p:blipFill rotWithShape="1">
          <a:blip r:embed="rId4">
            <a:extLst>
              <a:ext uri="{28A0092B-C50C-407E-A947-70E740481C1C}">
                <a14:useLocalDpi xmlns:a14="http://schemas.microsoft.com/office/drawing/2010/main" val="0"/>
              </a:ext>
            </a:extLst>
          </a:blip>
          <a:srcRect t="1543" r="1298"/>
          <a:stretch/>
        </p:blipFill>
        <p:spPr>
          <a:xfrm>
            <a:off x="6092362" y="0"/>
            <a:ext cx="6095999" cy="6858000"/>
          </a:xfrm>
          <a:prstGeom prst="rect">
            <a:avLst/>
          </a:prstGeom>
        </p:spPr>
      </p:pic>
    </p:spTree>
    <p:extLst>
      <p:ext uri="{BB962C8B-B14F-4D97-AF65-F5344CB8AC3E}">
        <p14:creationId xmlns:p14="http://schemas.microsoft.com/office/powerpoint/2010/main" val="158453813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079BE1-ED93-4445-AD4A-0D67109702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6" name="Rectangle 15">
            <a:extLst>
              <a:ext uri="{FF2B5EF4-FFF2-40B4-BE49-F238E27FC236}">
                <a16:creationId xmlns:a16="http://schemas.microsoft.com/office/drawing/2014/main" id="{3F6C79BF-A4E0-4CC8-952B-C736485CAF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64C5D03-061C-0C4E-82FD-498682C4716E}"/>
              </a:ext>
            </a:extLst>
          </p:cNvPr>
          <p:cNvSpPr>
            <a:spLocks noGrp="1"/>
          </p:cNvSpPr>
          <p:nvPr>
            <p:ph type="title"/>
          </p:nvPr>
        </p:nvSpPr>
        <p:spPr>
          <a:xfrm>
            <a:off x="643467" y="4824690"/>
            <a:ext cx="4010828" cy="1502540"/>
          </a:xfrm>
        </p:spPr>
        <p:txBody>
          <a:bodyPr anchor="ctr">
            <a:normAutofit/>
          </a:bodyPr>
          <a:lstStyle/>
          <a:p>
            <a:pPr algn="r"/>
            <a:r>
              <a:rPr lang="en-GB" sz="3000" b="1" dirty="0">
                <a:solidFill>
                  <a:schemeClr val="tx1"/>
                </a:solidFill>
              </a:rPr>
              <a:t>Activity 3: 60 second skill challenge *bonus*</a:t>
            </a:r>
            <a:endParaRPr lang="en-US" sz="3000" b="1" dirty="0">
              <a:solidFill>
                <a:schemeClr val="tx1"/>
              </a:solidFill>
            </a:endParaRPr>
          </a:p>
        </p:txBody>
      </p:sp>
      <p:sp>
        <p:nvSpPr>
          <p:cNvPr id="3" name="Content Placeholder 2">
            <a:extLst>
              <a:ext uri="{FF2B5EF4-FFF2-40B4-BE49-F238E27FC236}">
                <a16:creationId xmlns:a16="http://schemas.microsoft.com/office/drawing/2014/main" id="{88D82269-C13C-B94B-8805-872B48B6DF49}"/>
              </a:ext>
            </a:extLst>
          </p:cNvPr>
          <p:cNvSpPr>
            <a:spLocks noGrp="1"/>
          </p:cNvSpPr>
          <p:nvPr>
            <p:ph idx="1"/>
          </p:nvPr>
        </p:nvSpPr>
        <p:spPr>
          <a:xfrm>
            <a:off x="4976029" y="4863208"/>
            <a:ext cx="6894237" cy="1425504"/>
          </a:xfrm>
        </p:spPr>
        <p:txBody>
          <a:bodyPr anchor="ctr">
            <a:normAutofit/>
          </a:bodyPr>
          <a:lstStyle/>
          <a:p>
            <a:pPr marL="0" indent="0" algn="just">
              <a:buNone/>
            </a:pPr>
            <a:r>
              <a:rPr lang="en-GB" sz="1600" dirty="0">
                <a:gradFill>
                  <a:gsLst>
                    <a:gs pos="34000">
                      <a:schemeClr val="tx1">
                        <a:lumMod val="93000"/>
                      </a:schemeClr>
                    </a:gs>
                    <a:gs pos="0">
                      <a:schemeClr val="bg1">
                        <a:lumMod val="25000"/>
                        <a:lumOff val="75000"/>
                      </a:schemeClr>
                    </a:gs>
                    <a:gs pos="100000">
                      <a:schemeClr val="tx1"/>
                    </a:gs>
                  </a:gsLst>
                  <a:lin ang="4800000" scaled="0"/>
                </a:gradFill>
              </a:rPr>
              <a:t>Here are a few more 60 second challenges you can do to earn even more medals. Remember don’t worry if you don’t get Gold straightaway keep practicing to work your way up from Bronze, to Silver, to Gold. Remember to record your scores on the score sheet from the previous slide.</a:t>
            </a:r>
          </a:p>
        </p:txBody>
      </p:sp>
      <p:pic>
        <p:nvPicPr>
          <p:cNvPr id="5" name="Picture 5">
            <a:extLst>
              <a:ext uri="{FF2B5EF4-FFF2-40B4-BE49-F238E27FC236}">
                <a16:creationId xmlns:a16="http://schemas.microsoft.com/office/drawing/2014/main" id="{907A19C0-5719-1942-BA3A-147FB190A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359" y="0"/>
            <a:ext cx="9941281" cy="4487333"/>
          </a:xfrm>
          <a:prstGeom prst="rect">
            <a:avLst/>
          </a:prstGeom>
        </p:spPr>
      </p:pic>
    </p:spTree>
    <p:extLst>
      <p:ext uri="{BB962C8B-B14F-4D97-AF65-F5344CB8AC3E}">
        <p14:creationId xmlns:p14="http://schemas.microsoft.com/office/powerpoint/2010/main" val="35630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lstStyle/>
          <a:p>
            <a:r>
              <a:rPr lang="en-GB" b="1" dirty="0"/>
              <a:t>Activity 4: Workout Challenge</a:t>
            </a:r>
            <a:endParaRPr lang="en-US" b="1" dirty="0"/>
          </a:p>
        </p:txBody>
      </p:sp>
      <p:sp>
        <p:nvSpPr>
          <p:cNvPr id="7" name="Content Placeholder 2">
            <a:extLst>
              <a:ext uri="{FF2B5EF4-FFF2-40B4-BE49-F238E27FC236}">
                <a16:creationId xmlns:a16="http://schemas.microsoft.com/office/drawing/2014/main" id="{C9B139A4-3FA4-934A-B668-CF809C75999D}"/>
              </a:ext>
            </a:extLst>
          </p:cNvPr>
          <p:cNvSpPr txBox="1">
            <a:spLocks noGrp="1"/>
          </p:cNvSpPr>
          <p:nvPr>
            <p:ph idx="1"/>
          </p:nvPr>
        </p:nvSpPr>
        <p:spPr>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dirty="0"/>
              <a:t>The below are a few links to videos from the wonderful YouTube channel of Joe Wicks who has been keeping the entire nation moving across all three of these lockdowns. They are some short exercise blasts that can be done in one go as a longer exercise workout or as a daily top up. </a:t>
            </a:r>
          </a:p>
          <a:p>
            <a:pPr marL="0" indent="0">
              <a:buNone/>
            </a:pPr>
            <a:r>
              <a:rPr lang="en-GB" sz="1900" b="0" i="0" u="none" strike="noStrike" dirty="0">
                <a:effectLst/>
              </a:rPr>
              <a:t>Active 8 Minute Workout Featuring Eloise and Charlie | The Body Coach TV</a:t>
            </a:r>
            <a:endParaRPr lang="en-GB" sz="1900" dirty="0"/>
          </a:p>
          <a:p>
            <a:r>
              <a:rPr lang="en-GB" sz="1900" dirty="0">
                <a:hlinkClick r:id="rId2"/>
              </a:rPr>
              <a:t>https://www.youtube.com/watch?v=</a:t>
            </a:r>
            <a:r>
              <a:rPr lang="en-GB" sz="1900" dirty="0" err="1">
                <a:hlinkClick r:id="rId2"/>
              </a:rPr>
              <a:t>pLuM18p9zbM</a:t>
            </a:r>
            <a:r>
              <a:rPr lang="en-GB" sz="1900" dirty="0">
                <a:hlinkClick r:id="rId2"/>
              </a:rPr>
              <a:t>&amp;list=PLyCLoPd4VxBvPHOpzoEk5onAEbq40g2-k&amp;index=14</a:t>
            </a:r>
            <a:endParaRPr lang="en-GB" sz="1900" dirty="0"/>
          </a:p>
          <a:p>
            <a:endParaRPr lang="en-GB" sz="1900" dirty="0"/>
          </a:p>
          <a:p>
            <a:pPr marL="0" indent="0">
              <a:buNone/>
            </a:pPr>
            <a:r>
              <a:rPr lang="en-GB" sz="1900" b="0" i="0" u="none" strike="noStrike" dirty="0">
                <a:effectLst/>
              </a:rPr>
              <a:t>Active 8 Minute Workout </a:t>
            </a:r>
            <a:r>
              <a:rPr lang="en-GB" sz="1900" dirty="0"/>
              <a:t>3</a:t>
            </a:r>
            <a:r>
              <a:rPr lang="en-GB" sz="1900" b="0" i="0" u="none" strike="noStrike" dirty="0">
                <a:effectLst/>
              </a:rPr>
              <a:t> | The Body Coach TV</a:t>
            </a:r>
            <a:endParaRPr lang="en-GB" sz="1900" dirty="0"/>
          </a:p>
          <a:p>
            <a:r>
              <a:rPr lang="en-GB" sz="1900" dirty="0">
                <a:hlinkClick r:id="rId3"/>
              </a:rPr>
              <a:t>https://www.youtube.com/watch?v=</a:t>
            </a:r>
            <a:r>
              <a:rPr lang="en-GB" sz="1900" dirty="0" err="1">
                <a:hlinkClick r:id="rId3"/>
              </a:rPr>
              <a:t>9uw9ug_g-gM</a:t>
            </a:r>
            <a:r>
              <a:rPr lang="en-GB" sz="1900" dirty="0">
                <a:hlinkClick r:id="rId3"/>
              </a:rPr>
              <a:t>&amp;list=PLyCLoPd4VxBvPHOpzoEk5onAEbq40g2-k&amp;index=18</a:t>
            </a:r>
            <a:endParaRPr lang="en-GB" sz="1900" dirty="0"/>
          </a:p>
          <a:p>
            <a:endParaRPr lang="en-GB" sz="1900" dirty="0"/>
          </a:p>
          <a:p>
            <a:pPr marL="0" indent="0">
              <a:buFont typeface="Arial" panose="020B0604020202020204" pitchFamily="34" charset="0"/>
              <a:buNone/>
            </a:pPr>
            <a:r>
              <a:rPr lang="en-GB" sz="1900" dirty="0"/>
              <a:t>Remember to go to Joe Wicks YouTube channel Monday, Wednesday and Friday where he streams live at 9 am loads of fun P.E. sessions. (More on this on slide 16).</a:t>
            </a:r>
          </a:p>
          <a:p>
            <a:endParaRPr lang="en-GB" sz="2000" dirty="0"/>
          </a:p>
          <a:p>
            <a:pPr marL="0" indent="0">
              <a:buFont typeface="Arial" panose="020B0604020202020204" pitchFamily="34" charset="0"/>
              <a:buNone/>
            </a:pPr>
            <a:endParaRPr lang="en-GB" sz="2000" dirty="0"/>
          </a:p>
          <a:p>
            <a:endParaRPr lang="en-GB" sz="2000" dirty="0"/>
          </a:p>
          <a:p>
            <a:pPr marL="457200" indent="-457200">
              <a:buFont typeface="+mj-lt"/>
              <a:buAutoNum type="arabicPeriod"/>
            </a:pPr>
            <a:endParaRPr lang="en-GB" sz="2000" dirty="0"/>
          </a:p>
        </p:txBody>
      </p:sp>
    </p:spTree>
    <p:extLst>
      <p:ext uri="{BB962C8B-B14F-4D97-AF65-F5344CB8AC3E}">
        <p14:creationId xmlns:p14="http://schemas.microsoft.com/office/powerpoint/2010/main" val="72756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8DDDC4-8290-4848-B861-03551342CC87}"/>
              </a:ext>
            </a:extLst>
          </p:cNvPr>
          <p:cNvSpPr txBox="1">
            <a:spLocks noGrp="1"/>
          </p:cNvSpPr>
          <p:nvPr>
            <p:ph type="title"/>
          </p:nvPr>
        </p:nvSpPr>
        <p:spPr>
          <a:xfrm>
            <a:off x="5248656" y="321733"/>
            <a:ext cx="6105144" cy="1324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GB" sz="3600" b="1"/>
              <a:t>Cool-down: Balloon Dash</a:t>
            </a:r>
            <a:endParaRPr lang="en-US" sz="3600" b="1"/>
          </a:p>
        </p:txBody>
      </p:sp>
      <p:pic>
        <p:nvPicPr>
          <p:cNvPr id="2" name="Picture 2">
            <a:extLst>
              <a:ext uri="{FF2B5EF4-FFF2-40B4-BE49-F238E27FC236}">
                <a16:creationId xmlns:a16="http://schemas.microsoft.com/office/drawing/2014/main" id="{D4075E88-DE33-5241-ADE4-7FD8D31E9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53" y="1049210"/>
            <a:ext cx="4271723" cy="4759580"/>
          </a:xfrm>
          <a:prstGeom prst="rect">
            <a:avLst/>
          </a:prstGeom>
          <a:ln>
            <a:noFill/>
          </a:ln>
          <a:effectLst>
            <a:softEdge rad="112500"/>
          </a:effectLst>
        </p:spPr>
      </p:pic>
      <p:sp>
        <p:nvSpPr>
          <p:cNvPr id="12" name="Content Placeholder 11">
            <a:extLst>
              <a:ext uri="{FF2B5EF4-FFF2-40B4-BE49-F238E27FC236}">
                <a16:creationId xmlns:a16="http://schemas.microsoft.com/office/drawing/2014/main" id="{D99E8259-B8B1-6E4E-BFB1-62DB0CC8BEA6}"/>
              </a:ext>
            </a:extLst>
          </p:cNvPr>
          <p:cNvSpPr>
            <a:spLocks noGrp="1"/>
          </p:cNvSpPr>
          <p:nvPr>
            <p:ph idx="1"/>
          </p:nvPr>
        </p:nvSpPr>
        <p:spPr>
          <a:xfrm>
            <a:off x="5248655" y="1646239"/>
            <a:ext cx="6105145" cy="4530724"/>
          </a:xfrm>
        </p:spPr>
        <p:txBody>
          <a:bodyPr>
            <a:normAutofit/>
          </a:bodyPr>
          <a:lstStyle/>
          <a:p>
            <a:pPr marL="0" indent="0" algn="just">
              <a:buNone/>
            </a:pPr>
            <a:r>
              <a:rPr lang="en-GB" sz="2400">
                <a:gradFill>
                  <a:gsLst>
                    <a:gs pos="34000">
                      <a:schemeClr val="tx1">
                        <a:lumMod val="93000"/>
                      </a:schemeClr>
                    </a:gs>
                    <a:gs pos="0">
                      <a:schemeClr val="bg1">
                        <a:lumMod val="25000"/>
                        <a:lumOff val="75000"/>
                      </a:schemeClr>
                    </a:gs>
                    <a:gs pos="100000">
                      <a:schemeClr val="tx1"/>
                    </a:gs>
                  </a:gsLst>
                  <a:lin ang="4800000" scaled="0"/>
                </a:gradFill>
              </a:rPr>
              <a:t>As we already have the balloons from our previous challenge we are going to use them for our cool down today. It is a 10 minute shake up challenge from change for life’s page (see slide 10). </a:t>
            </a:r>
          </a:p>
          <a:p>
            <a:pPr marL="0" indent="0" algn="just">
              <a:buNone/>
            </a:pPr>
            <a:endParaRPr lang="en-GB" sz="2400">
              <a:gradFill>
                <a:gsLst>
                  <a:gs pos="34000">
                    <a:schemeClr val="tx1">
                      <a:lumMod val="93000"/>
                    </a:schemeClr>
                  </a:gs>
                  <a:gs pos="0">
                    <a:schemeClr val="bg1">
                      <a:lumMod val="25000"/>
                      <a:lumOff val="75000"/>
                    </a:schemeClr>
                  </a:gs>
                  <a:gs pos="100000">
                    <a:schemeClr val="tx1"/>
                  </a:gs>
                </a:gsLst>
                <a:lin ang="4800000" scaled="0"/>
              </a:gradFill>
            </a:endParaRPr>
          </a:p>
          <a:p>
            <a:pPr marL="0" indent="0" algn="just">
              <a:buNone/>
            </a:pPr>
            <a:r>
              <a:rPr lang="en-GB" sz="2400">
                <a:gradFill>
                  <a:gsLst>
                    <a:gs pos="34000">
                      <a:schemeClr val="tx1">
                        <a:lumMod val="93000"/>
                      </a:schemeClr>
                    </a:gs>
                    <a:gs pos="0">
                      <a:schemeClr val="bg1">
                        <a:lumMod val="25000"/>
                        <a:lumOff val="75000"/>
                      </a:schemeClr>
                    </a:gs>
                    <a:gs pos="100000">
                      <a:schemeClr val="tx1"/>
                    </a:gs>
                  </a:gsLst>
                  <a:lin ang="4800000" scaled="0"/>
                </a:gradFill>
              </a:rPr>
              <a:t>For the challenge your aim is to work together with a partner to move the balloon from one point to another with the balloon between your backs without letting it touch the floor.</a:t>
            </a:r>
            <a:endParaRPr lang="en-US" sz="240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143167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98170B-16B4-8644-A1E2-64A6AA7A21B8}"/>
              </a:ext>
            </a:extLst>
          </p:cNvPr>
          <p:cNvSpPr txBox="1">
            <a:spLocks noGrp="1"/>
          </p:cNvSpPr>
          <p:nvPr>
            <p:ph type="title"/>
          </p:nvPr>
        </p:nvSpPr>
        <p:spPr>
          <a:xfrm>
            <a:off x="380999" y="365125"/>
            <a:ext cx="11451167" cy="13255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Activities to Keep You Moving This Half-term</a:t>
            </a:r>
            <a:endParaRPr lang="en-US" b="1" dirty="0"/>
          </a:p>
        </p:txBody>
      </p:sp>
      <p:pic>
        <p:nvPicPr>
          <p:cNvPr id="11" name="Graphic 10" descr="Basketball">
            <a:extLst>
              <a:ext uri="{FF2B5EF4-FFF2-40B4-BE49-F238E27FC236}">
                <a16:creationId xmlns:a16="http://schemas.microsoft.com/office/drawing/2014/main" id="{15D76CBA-1A09-4F1F-87AC-08CAA2290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22922" y="1924505"/>
            <a:ext cx="3354676" cy="3354676"/>
          </a:xfrm>
          <a:prstGeom prst="rect">
            <a:avLst/>
          </a:prstGeom>
        </p:spPr>
      </p:pic>
      <p:sp>
        <p:nvSpPr>
          <p:cNvPr id="3" name="Content Placeholder 2">
            <a:extLst>
              <a:ext uri="{FF2B5EF4-FFF2-40B4-BE49-F238E27FC236}">
                <a16:creationId xmlns:a16="http://schemas.microsoft.com/office/drawing/2014/main" id="{4D338E23-53DD-844D-869C-4D62BB8BE1A0}"/>
              </a:ext>
            </a:extLst>
          </p:cNvPr>
          <p:cNvSpPr>
            <a:spLocks noGrp="1"/>
          </p:cNvSpPr>
          <p:nvPr>
            <p:ph idx="1"/>
          </p:nvPr>
        </p:nvSpPr>
        <p:spPr/>
        <p:txBody>
          <a:bodyPr>
            <a:normAutofit fontScale="92500" lnSpcReduction="20000"/>
          </a:bodyPr>
          <a:lstStyle/>
          <a:p>
            <a:pPr marL="0" indent="0" algn="just">
              <a:buNone/>
            </a:pPr>
            <a:r>
              <a:rPr lang="en-GB" dirty="0"/>
              <a:t>Remember there are lots of other ways you can keep active this half term. These next few activities are ones you can complete week by week during lockdown. All the activities from previous weeks are there in case you haven’t had chance to start them yet. Some have been updated with a few bonus challenges as well so look out for them. </a:t>
            </a:r>
          </a:p>
          <a:p>
            <a:pPr marL="0" indent="0" algn="just">
              <a:buNone/>
            </a:pPr>
            <a:endParaRPr lang="en-GB" dirty="0"/>
          </a:p>
          <a:p>
            <a:pPr marL="0" indent="0" algn="just">
              <a:buNone/>
            </a:pPr>
            <a:r>
              <a:rPr lang="en-GB" dirty="0"/>
              <a:t>This week I’ve added another resource you can use this term at home. The NHS Change 4 life website has loads of “10-minute shake-ups” that are  all Disney themed games based around your favourite characters that are easy to do at home with minimal equipment and are fun. For older children change for life has a lot of resources for all sports and has suggestions for new sports you may never have considered playing before. So, head on over and look you might find a new sport that you want to give ago after lockdown!</a:t>
            </a:r>
            <a:endParaRPr lang="en-US" dirty="0"/>
          </a:p>
        </p:txBody>
      </p:sp>
    </p:spTree>
    <p:extLst>
      <p:ext uri="{BB962C8B-B14F-4D97-AF65-F5344CB8AC3E}">
        <p14:creationId xmlns:p14="http://schemas.microsoft.com/office/powerpoint/2010/main" val="357542658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TotalTime>
  <Words>1468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Corbel</vt:lpstr>
      <vt:lpstr>Depth</vt:lpstr>
      <vt:lpstr>P.E from Home Year 6</vt:lpstr>
      <vt:lpstr>Introduction</vt:lpstr>
      <vt:lpstr>This Weeks Activities</vt:lpstr>
      <vt:lpstr>Warm-Up &amp; Activity 1: Rock &amp; Roll Gymnastics </vt:lpstr>
      <vt:lpstr>Activity 2: Balloon Blasting</vt:lpstr>
      <vt:lpstr>Activity 3: 60 second skill challenge *bonus*</vt:lpstr>
      <vt:lpstr>Activity 4: Workout Challenge</vt:lpstr>
      <vt:lpstr>Cool-down: Balloon Dash</vt:lpstr>
      <vt:lpstr>Activities to Keep You Moving This Half-term</vt:lpstr>
      <vt:lpstr>10 Minute Shake Up </vt:lpstr>
      <vt:lpstr>Lockdown Bingo!</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from Home Year 6</dc:title>
  <dc:creator>Smith, Bradley</dc:creator>
  <cp:lastModifiedBy>Smith, Bradley</cp:lastModifiedBy>
  <cp:revision>2</cp:revision>
  <dcterms:created xsi:type="dcterms:W3CDTF">2021-02-02T08:36:20Z</dcterms:created>
  <dcterms:modified xsi:type="dcterms:W3CDTF">2021-02-02T08:37:36Z</dcterms:modified>
</cp:coreProperties>
</file>