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8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E686A5-B2BE-4B8E-896E-11BCE73C8805}" type="datetimeFigureOut">
              <a:rPr lang="en-GB" smtClean="0"/>
              <a:t>17/01/2021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56897D-F1C1-4B8C-A22C-795EB17E29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23491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41FB06-1D9B-4317-BE37-4218AB7856FB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38565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41FB06-1D9B-4317-BE37-4218AB7856FB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86798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83DA9-F26B-4318-B2AC-838A569819FA}" type="datetimeFigureOut">
              <a:rPr lang="en-GB" smtClean="0"/>
              <a:t>17/01/2021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5CD15-961E-46E8-81FD-4E0EF54BDA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5252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83DA9-F26B-4318-B2AC-838A569819FA}" type="datetimeFigureOut">
              <a:rPr lang="en-GB" smtClean="0"/>
              <a:t>17/01/2021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5CD15-961E-46E8-81FD-4E0EF54BDA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9249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83DA9-F26B-4318-B2AC-838A569819FA}" type="datetimeFigureOut">
              <a:rPr lang="en-GB" smtClean="0"/>
              <a:t>17/01/2021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5CD15-961E-46E8-81FD-4E0EF54BDA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37903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824052" y="6520172"/>
            <a:ext cx="577492" cy="365125"/>
          </a:xfrm>
          <a:prstGeom prst="rect">
            <a:avLst/>
          </a:prstGeom>
        </p:spPr>
        <p:txBody>
          <a:bodyPr/>
          <a:lstStyle>
            <a:lvl1pPr algn="ctr">
              <a:defRPr sz="1400">
                <a:solidFill>
                  <a:schemeClr val="bg2">
                    <a:lumMod val="75000"/>
                  </a:schemeClr>
                </a:solidFill>
                <a:latin typeface="Gill Sans MT" panose="020B0502020104020203" pitchFamily="34" charset="0"/>
              </a:defRPr>
            </a:lvl1pPr>
          </a:lstStyle>
          <a:p>
            <a:fld id="{48BAC8EC-B437-49E7-9790-CFA1DD0E61BE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6452" y="104675"/>
            <a:ext cx="1179086" cy="958007"/>
          </a:xfrm>
          <a:prstGeom prst="rect">
            <a:avLst/>
          </a:prstGeom>
        </p:spPr>
      </p:pic>
      <p:sp>
        <p:nvSpPr>
          <p:cNvPr id="4" name="TextBox 3"/>
          <p:cNvSpPr txBox="1"/>
          <p:nvPr userDrawn="1"/>
        </p:nvSpPr>
        <p:spPr>
          <a:xfrm>
            <a:off x="9902835" y="6520172"/>
            <a:ext cx="30463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© White</a:t>
            </a:r>
            <a:r>
              <a:rPr lang="en-GB" sz="1200" baseline="0" dirty="0" smtClean="0"/>
              <a:t> Rose Maths 2019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40974625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83DA9-F26B-4318-B2AC-838A569819FA}" type="datetimeFigureOut">
              <a:rPr lang="en-GB" smtClean="0"/>
              <a:t>17/01/2021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5CD15-961E-46E8-81FD-4E0EF54BDA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8257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83DA9-F26B-4318-B2AC-838A569819FA}" type="datetimeFigureOut">
              <a:rPr lang="en-GB" smtClean="0"/>
              <a:t>17/01/2021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5CD15-961E-46E8-81FD-4E0EF54BDA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6473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83DA9-F26B-4318-B2AC-838A569819FA}" type="datetimeFigureOut">
              <a:rPr lang="en-GB" smtClean="0"/>
              <a:t>17/01/2021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5CD15-961E-46E8-81FD-4E0EF54BDA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8061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83DA9-F26B-4318-B2AC-838A569819FA}" type="datetimeFigureOut">
              <a:rPr lang="en-GB" smtClean="0"/>
              <a:t>17/01/2021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5CD15-961E-46E8-81FD-4E0EF54BDA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541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83DA9-F26B-4318-B2AC-838A569819FA}" type="datetimeFigureOut">
              <a:rPr lang="en-GB" smtClean="0"/>
              <a:t>17/01/2021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5CD15-961E-46E8-81FD-4E0EF54BDA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4998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83DA9-F26B-4318-B2AC-838A569819FA}" type="datetimeFigureOut">
              <a:rPr lang="en-GB" smtClean="0"/>
              <a:t>17/01/2021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5CD15-961E-46E8-81FD-4E0EF54BDA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4034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83DA9-F26B-4318-B2AC-838A569819FA}" type="datetimeFigureOut">
              <a:rPr lang="en-GB" smtClean="0"/>
              <a:t>17/01/2021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5CD15-961E-46E8-81FD-4E0EF54BDA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6831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83DA9-F26B-4318-B2AC-838A569819FA}" type="datetimeFigureOut">
              <a:rPr lang="en-GB" smtClean="0"/>
              <a:t>17/01/2021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5CD15-961E-46E8-81FD-4E0EF54BDA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6378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183DA9-F26B-4318-B2AC-838A569819FA}" type="datetimeFigureOut">
              <a:rPr lang="en-GB" smtClean="0"/>
              <a:t>17/01/2021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55CD15-961E-46E8-81FD-4E0EF54BDA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0842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>
              <a:defRPr/>
            </a:pPr>
            <a:fld id="{48BAC8EC-B437-49E7-9790-CFA1DD0E61BE}" type="slidenum">
              <a:rPr lang="en-GB">
                <a:solidFill>
                  <a:srgbClr val="E7E6E6">
                    <a:lumMod val="75000"/>
                  </a:srgbClr>
                </a:solidFill>
              </a:rPr>
              <a:pPr defTabSz="457200">
                <a:defRPr/>
              </a:pPr>
              <a:t>1</a:t>
            </a:fld>
            <a:endParaRPr lang="en-GB" dirty="0">
              <a:solidFill>
                <a:srgbClr val="E7E6E6">
                  <a:lumMod val="75000"/>
                </a:srgbClr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/>
              <p:cNvSpPr/>
              <p:nvPr/>
            </p:nvSpPr>
            <p:spPr>
              <a:xfrm>
                <a:off x="2032551" y="736901"/>
                <a:ext cx="8056280" cy="61521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Rosie and Tommy have both attempted to convert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i="1">
                            <a:solidFill>
                              <a:prstClr val="black"/>
                            </a:solidFill>
                            <a:latin typeface="Cambria Math" charset="0"/>
                          </a:rPr>
                          <m:t>2</m:t>
                        </m:r>
                      </m:num>
                      <m:den>
                        <m:r>
                          <a:rPr lang="en-GB" sz="2800" i="1">
                            <a:solidFill>
                              <a:prstClr val="black"/>
                            </a:solidFill>
                            <a:latin typeface="Cambria Math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 into a decimal.</a:t>
                </a:r>
              </a:p>
              <a:p>
                <a:pPr lvl="0">
                  <a:defRPr/>
                </a:pPr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>
                  <a:defRPr/>
                </a:pPr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>
                  <a:defRPr/>
                </a:pPr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>
                  <a:defRPr/>
                </a:pPr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>
                  <a:defRPr/>
                </a:pPr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>
                  <a:defRPr/>
                </a:pPr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 </a:t>
                </a:r>
              </a:p>
              <a:p>
                <a:pPr lvl="0">
                  <a:defRPr/>
                </a:pPr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>
                  <a:defRPr/>
                </a:pPr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Who is correct?</a:t>
                </a:r>
              </a:p>
              <a:p>
                <a:pPr lvl="0"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Prove it.</a:t>
                </a:r>
              </a:p>
              <a:p>
                <a:pPr lvl="0">
                  <a:defRPr/>
                </a:pPr>
                <a:endParaRPr lang="en-GB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</p:txBody>
          </p:sp>
        </mc:Choice>
        <mc:Fallback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32551" y="736901"/>
                <a:ext cx="8056280" cy="6152197"/>
              </a:xfrm>
              <a:prstGeom prst="rect">
                <a:avLst/>
              </a:prstGeom>
              <a:blipFill>
                <a:blip r:embed="rId3"/>
                <a:stretch>
                  <a:fillRect l="-151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0652" y="2183772"/>
            <a:ext cx="1356850" cy="1911924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/>
              <p:cNvSpPr txBox="1"/>
              <p:nvPr/>
            </p:nvSpPr>
            <p:spPr>
              <a:xfrm>
                <a:off x="5489276" y="1791168"/>
                <a:ext cx="3283084" cy="1247345"/>
              </a:xfrm>
              <a:prstGeom prst="wedgeRoundRectCallout">
                <a:avLst>
                  <a:gd name="adj1" fmla="val -56801"/>
                  <a:gd name="adj2" fmla="val 84816"/>
                  <a:gd name="adj3" fmla="val 16667"/>
                </a:avLst>
              </a:prstGeom>
              <a:solidFill>
                <a:srgbClr val="FF0000">
                  <a:alpha val="20000"/>
                </a:srgbClr>
              </a:solidFill>
              <a:ln w="25400">
                <a:solidFill>
                  <a:srgbClr val="FF0000"/>
                </a:solidFill>
              </a:ln>
            </p:spPr>
            <p:txBody>
              <a:bodyPr wrap="square" rtlCol="0" anchor="ctr">
                <a:noAutofit/>
              </a:bodyPr>
              <a:lstStyle/>
              <a:p>
                <a:pPr algn="ctr" defTabSz="457200">
                  <a:spcBef>
                    <a:spcPts val="1200"/>
                  </a:spcBef>
                  <a:spcAft>
                    <a:spcPts val="1200"/>
                  </a:spcAft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I converted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i="1">
                            <a:solidFill>
                              <a:prstClr val="black"/>
                            </a:solidFill>
                            <a:latin typeface="Cambria Math" charset="0"/>
                          </a:rPr>
                          <m:t>2</m:t>
                        </m:r>
                      </m:num>
                      <m:den>
                        <m:r>
                          <a:rPr lang="en-GB" sz="2800" i="1">
                            <a:solidFill>
                              <a:prstClr val="black"/>
                            </a:solidFill>
                            <a:latin typeface="Cambria Math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 into </a:t>
                </a:r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0.25</a:t>
                </a:r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</p:txBody>
          </p:sp>
        </mc:Choice>
        <mc:Fallback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9276" y="1791168"/>
                <a:ext cx="3283084" cy="1247345"/>
              </a:xfrm>
              <a:prstGeom prst="wedgeRoundRectCallout">
                <a:avLst>
                  <a:gd name="adj1" fmla="val -56801"/>
                  <a:gd name="adj2" fmla="val 84816"/>
                  <a:gd name="adj3" fmla="val 16667"/>
                </a:avLst>
              </a:prstGeom>
              <a:blipFill>
                <a:blip r:embed="rId5"/>
                <a:stretch>
                  <a:fillRect/>
                </a:stretch>
              </a:blipFill>
              <a:ln w="2540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/>
              <p:cNvSpPr txBox="1"/>
              <p:nvPr/>
            </p:nvSpPr>
            <p:spPr>
              <a:xfrm>
                <a:off x="3017535" y="3844110"/>
                <a:ext cx="3283084" cy="1247345"/>
              </a:xfrm>
              <a:prstGeom prst="wedgeRoundRectCallout">
                <a:avLst>
                  <a:gd name="adj1" fmla="val 57510"/>
                  <a:gd name="adj2" fmla="val 84816"/>
                  <a:gd name="adj3" fmla="val 16667"/>
                </a:avLst>
              </a:prstGeom>
              <a:solidFill>
                <a:srgbClr val="FFC000">
                  <a:alpha val="20000"/>
                </a:srgbClr>
              </a:solidFill>
              <a:ln w="25400">
                <a:solidFill>
                  <a:srgbClr val="FFC000"/>
                </a:solidFill>
              </a:ln>
            </p:spPr>
            <p:txBody>
              <a:bodyPr wrap="square" rtlCol="0" anchor="ctr">
                <a:noAutofit/>
              </a:bodyPr>
              <a:lstStyle/>
              <a:p>
                <a:pPr algn="ctr" defTabSz="457200">
                  <a:spcBef>
                    <a:spcPts val="1200"/>
                  </a:spcBef>
                  <a:spcAft>
                    <a:spcPts val="1200"/>
                  </a:spcAft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 I converted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i="1">
                            <a:solidFill>
                              <a:prstClr val="black"/>
                            </a:solidFill>
                            <a:latin typeface="Cambria Math" charset="0"/>
                          </a:rPr>
                          <m:t>2</m:t>
                        </m:r>
                      </m:num>
                      <m:den>
                        <m:r>
                          <a:rPr lang="en-GB" sz="2800" i="1">
                            <a:solidFill>
                              <a:prstClr val="black"/>
                            </a:solidFill>
                            <a:latin typeface="Cambria Math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 into 4</a:t>
                </a:r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</p:txBody>
          </p:sp>
        </mc:Choice>
        <mc:Fallback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7535" y="3844110"/>
                <a:ext cx="3283084" cy="1247345"/>
              </a:xfrm>
              <a:prstGeom prst="wedgeRoundRectCallout">
                <a:avLst>
                  <a:gd name="adj1" fmla="val 57510"/>
                  <a:gd name="adj2" fmla="val 84816"/>
                  <a:gd name="adj3" fmla="val 16667"/>
                </a:avLst>
              </a:prstGeom>
              <a:blipFill>
                <a:blip r:embed="rId6"/>
                <a:stretch>
                  <a:fillRect/>
                </a:stretch>
              </a:blipFill>
              <a:ln w="25400">
                <a:solidFill>
                  <a:srgbClr val="FFC000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3" name="Picture 1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4347" y="4738238"/>
            <a:ext cx="1315288" cy="1099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041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>
              <a:defRPr/>
            </a:pPr>
            <a:fld id="{48BAC8EC-B437-49E7-9790-CFA1DD0E61BE}" type="slidenum">
              <a:rPr lang="en-GB">
                <a:solidFill>
                  <a:srgbClr val="E7E6E6">
                    <a:lumMod val="75000"/>
                  </a:srgbClr>
                </a:solidFill>
              </a:rPr>
              <a:pPr defTabSz="457200">
                <a:defRPr/>
              </a:pPr>
              <a:t>2</a:t>
            </a:fld>
            <a:endParaRPr lang="en-GB" dirty="0">
              <a:solidFill>
                <a:srgbClr val="E7E6E6">
                  <a:lumMod val="75000"/>
                </a:srgbClr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/>
              <p:cNvSpPr/>
              <p:nvPr/>
            </p:nvSpPr>
            <p:spPr>
              <a:xfrm>
                <a:off x="2032551" y="736901"/>
                <a:ext cx="8056280" cy="260891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>
                  <a:defRPr/>
                </a:pPr>
                <a:r>
                  <a:rPr lang="en-GB" sz="4000" b="1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True or False?</a:t>
                </a:r>
              </a:p>
              <a:p>
                <a:pPr lvl="0">
                  <a:defRPr/>
                </a:pPr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 algn="ctr"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0.3 is bigger than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i="1">
                            <a:solidFill>
                              <a:prstClr val="black"/>
                            </a:solidFill>
                            <a:latin typeface="Cambria Math" charset="0"/>
                          </a:rPr>
                          <m:t>1</m:t>
                        </m:r>
                      </m:num>
                      <m:den>
                        <m:r>
                          <a:rPr lang="en-GB" sz="2800" i="1">
                            <a:solidFill>
                              <a:prstClr val="black"/>
                            </a:solidFill>
                            <a:latin typeface="Cambria Math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   </a:t>
                </a:r>
              </a:p>
              <a:p>
                <a:pPr lvl="0">
                  <a:defRPr/>
                </a:pPr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Explain your reasoning.</a:t>
                </a:r>
              </a:p>
            </p:txBody>
          </p:sp>
        </mc:Choice>
        <mc:Fallback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32551" y="736901"/>
                <a:ext cx="8056280" cy="2608919"/>
              </a:xfrm>
              <a:prstGeom prst="rect">
                <a:avLst/>
              </a:prstGeom>
              <a:blipFill>
                <a:blip r:embed="rId3"/>
                <a:stretch>
                  <a:fillRect l="-2648" t="-4206" b="-560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ounded Rectangle 7"/>
          <p:cNvSpPr/>
          <p:nvPr/>
        </p:nvSpPr>
        <p:spPr>
          <a:xfrm>
            <a:off x="4354972" y="1647330"/>
            <a:ext cx="3381825" cy="988295"/>
          </a:xfrm>
          <a:prstGeom prst="roundRect">
            <a:avLst/>
          </a:prstGeom>
          <a:solidFill>
            <a:schemeClr val="accent6">
              <a:alpha val="21000"/>
            </a:schemeClr>
          </a:solidFill>
          <a:ln w="254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>
              <a:defRPr/>
            </a:pPr>
            <a:endParaRPr lang="en-GB">
              <a:solidFill>
                <a:prstClr val="white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30928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</Words>
  <Application>Microsoft Office PowerPoint</Application>
  <PresentationFormat>Widescreen</PresentationFormat>
  <Paragraphs>23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Cambria Math</vt:lpstr>
      <vt:lpstr>Gill Sans MT</vt:lpstr>
      <vt:lpstr>Office Theme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Smith, Bradley</dc:creator>
  <cp:lastModifiedBy>Smith, Bradley</cp:lastModifiedBy>
  <cp:revision>1</cp:revision>
  <dcterms:created xsi:type="dcterms:W3CDTF">2021-01-17T11:47:09Z</dcterms:created>
  <dcterms:modified xsi:type="dcterms:W3CDTF">2021-01-17T11:47:51Z</dcterms:modified>
</cp:coreProperties>
</file>