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8" r:id="rId4"/>
    <p:sldId id="271" r:id="rId5"/>
    <p:sldId id="270" r:id="rId6"/>
    <p:sldId id="273" r:id="rId7"/>
    <p:sldId id="272" r:id="rId8"/>
    <p:sldId id="274" r:id="rId9"/>
    <p:sldId id="275" r:id="rId10"/>
    <p:sldId id="276" r:id="rId11"/>
    <p:sldId id="277" r:id="rId12"/>
    <p:sldId id="278" r:id="rId13"/>
    <p:sldId id="279" r:id="rId14"/>
    <p:sldId id="280" r:id="rId15"/>
    <p:sldId id="281"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77E9C-EE33-4CC1-B75D-C6F280AF952B}"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151483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77E9C-EE33-4CC1-B75D-C6F280AF952B}"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216208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77E9C-EE33-4CC1-B75D-C6F280AF952B}"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1883917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77E9C-EE33-4CC1-B75D-C6F280AF952B}"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245845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F77E9C-EE33-4CC1-B75D-C6F280AF952B}"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53559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77E9C-EE33-4CC1-B75D-C6F280AF952B}"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308235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77E9C-EE33-4CC1-B75D-C6F280AF952B}"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59624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77E9C-EE33-4CC1-B75D-C6F280AF952B}"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13867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77E9C-EE33-4CC1-B75D-C6F280AF952B}"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158603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77E9C-EE33-4CC1-B75D-C6F280AF952B}"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266358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77E9C-EE33-4CC1-B75D-C6F280AF952B}"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407585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77E9C-EE33-4CC1-B75D-C6F280AF952B}" type="datetimeFigureOut">
              <a:rPr lang="en-GB" smtClean="0"/>
              <a:t>23/02/2021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25260-6219-4F07-8197-3E56BBDCF4AE}" type="slidenum">
              <a:rPr lang="en-GB" smtClean="0"/>
              <a:t>‹#›</a:t>
            </a:fld>
            <a:endParaRPr lang="en-GB"/>
          </a:p>
        </p:txBody>
      </p:sp>
    </p:spTree>
    <p:extLst>
      <p:ext uri="{BB962C8B-B14F-4D97-AF65-F5344CB8AC3E}">
        <p14:creationId xmlns:p14="http://schemas.microsoft.com/office/powerpoint/2010/main" val="3497820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panose="030F0702030302020204" pitchFamily="66" charset="0"/>
              </a:rPr>
              <a:t>Writing</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smtClean="0">
                <a:latin typeface="Comic Sans MS" panose="030F0702030302020204" pitchFamily="66" charset="0"/>
              </a:rPr>
              <a:t>Monday 1</a:t>
            </a:r>
            <a:r>
              <a:rPr lang="en-GB" baseline="30000" dirty="0" smtClean="0">
                <a:latin typeface="Comic Sans MS" panose="030F0702030302020204" pitchFamily="66" charset="0"/>
              </a:rPr>
              <a:t>st</a:t>
            </a:r>
            <a:r>
              <a:rPr lang="en-GB" dirty="0" smtClean="0">
                <a:latin typeface="Comic Sans MS" panose="030F0702030302020204" pitchFamily="66" charset="0"/>
              </a:rPr>
              <a:t> March 2021</a:t>
            </a:r>
            <a:endParaRPr lang="en-GB" dirty="0">
              <a:latin typeface="Comic Sans MS" panose="030F0702030302020204" pitchFamily="66" charset="0"/>
            </a:endParaRPr>
          </a:p>
        </p:txBody>
      </p:sp>
    </p:spTree>
    <p:extLst>
      <p:ext uri="{BB962C8B-B14F-4D97-AF65-F5344CB8AC3E}">
        <p14:creationId xmlns:p14="http://schemas.microsoft.com/office/powerpoint/2010/main" val="181866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8509" y="770990"/>
            <a:ext cx="4572001" cy="3046988"/>
          </a:xfrm>
          <a:prstGeom prst="rect">
            <a:avLst/>
          </a:prstGeom>
        </p:spPr>
        <p:txBody>
          <a:bodyPr wrap="square">
            <a:spAutoFit/>
          </a:bodyPr>
          <a:lstStyle/>
          <a:p>
            <a:pPr algn="just">
              <a:spcBef>
                <a:spcPct val="0"/>
              </a:spcBef>
            </a:pPr>
            <a:r>
              <a:rPr lang="en-GB" altLang="en-US" sz="2400" dirty="0">
                <a:solidFill>
                  <a:srgbClr val="00B050"/>
                </a:solidFill>
                <a:latin typeface="Comic Sans MS" panose="030F0702030302020204" pitchFamily="66" charset="0"/>
              </a:rPr>
              <a:t>Most of Australia is made up of desert, called the Outback. </a:t>
            </a:r>
          </a:p>
          <a:p>
            <a:pPr algn="just">
              <a:spcBef>
                <a:spcPct val="0"/>
              </a:spcBef>
            </a:pPr>
            <a:endParaRPr lang="en-GB" altLang="en-US" sz="2400" dirty="0">
              <a:solidFill>
                <a:srgbClr val="00B050"/>
              </a:solidFill>
              <a:latin typeface="Comic Sans MS" panose="030F0702030302020204" pitchFamily="66" charset="0"/>
            </a:endParaRPr>
          </a:p>
          <a:p>
            <a:pPr algn="just">
              <a:spcBef>
                <a:spcPct val="0"/>
              </a:spcBef>
            </a:pPr>
            <a:r>
              <a:rPr lang="en-GB" altLang="en-US" sz="2400" dirty="0">
                <a:solidFill>
                  <a:srgbClr val="00B050"/>
                </a:solidFill>
                <a:latin typeface="Comic Sans MS" panose="030F0702030302020204" pitchFamily="66" charset="0"/>
              </a:rPr>
              <a:t>Temperatures in the Outback range from as high as 50°C on summer days, to -10°C during winter nights.</a:t>
            </a:r>
          </a:p>
          <a:p>
            <a:pPr algn="just">
              <a:spcBef>
                <a:spcPct val="0"/>
              </a:spcBef>
            </a:pPr>
            <a:endParaRPr lang="en-GB" altLang="en-US" sz="2400" dirty="0">
              <a:solidFill>
                <a:srgbClr val="00B050"/>
              </a:solidFill>
              <a:latin typeface="Comic Sans MS" panose="030F0702030302020204" pitchFamily="66" charset="0"/>
            </a:endParaRPr>
          </a:p>
        </p:txBody>
      </p:sp>
      <p:pic>
        <p:nvPicPr>
          <p:cNvPr id="7" name="Picture 6">
            <a:extLst>
              <a:ext uri="{FF2B5EF4-FFF2-40B4-BE49-F238E27FC236}">
                <a16:creationId xmlns:a16="http://schemas.microsoft.com/office/drawing/2014/main" id="{938E3231-C41D-2646-BEC7-40EBEAC7245C}"/>
              </a:ext>
            </a:extLst>
          </p:cNvPr>
          <p:cNvPicPr>
            <a:picLocks noChangeAspect="1"/>
          </p:cNvPicPr>
          <p:nvPr/>
        </p:nvPicPr>
        <p:blipFill rotWithShape="1">
          <a:blip r:embed="rId2" cstate="print"/>
          <a:srcRect r="27306"/>
          <a:stretch/>
        </p:blipFill>
        <p:spPr bwMode="auto">
          <a:xfrm>
            <a:off x="6851582" y="4022200"/>
            <a:ext cx="3433408" cy="1907503"/>
          </a:xfrm>
          <a:prstGeom prst="roundRect">
            <a:avLst/>
          </a:prstGeom>
          <a:ln w="107950">
            <a:solidFill>
              <a:srgbClr val="F8BC92"/>
            </a:solidFill>
          </a:ln>
        </p:spPr>
      </p:pic>
      <p:pic>
        <p:nvPicPr>
          <p:cNvPr id="6" name="Picture 5">
            <a:extLst>
              <a:ext uri="{FF2B5EF4-FFF2-40B4-BE49-F238E27FC236}">
                <a16:creationId xmlns:a16="http://schemas.microsoft.com/office/drawing/2014/main" id="{EEBAE70C-7762-F245-9D7A-1C6703029354}"/>
              </a:ext>
            </a:extLst>
          </p:cNvPr>
          <p:cNvPicPr>
            <a:picLocks noChangeAspect="1"/>
          </p:cNvPicPr>
          <p:nvPr/>
        </p:nvPicPr>
        <p:blipFill rotWithShape="1">
          <a:blip r:embed="rId3" cstate="print"/>
          <a:srcRect l="3461" t="13011" r="9807" b="4928"/>
          <a:stretch/>
        </p:blipFill>
        <p:spPr bwMode="auto">
          <a:xfrm>
            <a:off x="1515462" y="770990"/>
            <a:ext cx="2877999" cy="1815223"/>
          </a:xfrm>
          <a:prstGeom prst="roundRect">
            <a:avLst>
              <a:gd name="adj" fmla="val 11214"/>
            </a:avLst>
          </a:prstGeom>
          <a:ln w="107950">
            <a:solidFill>
              <a:srgbClr val="FFECA7"/>
            </a:solidFill>
          </a:ln>
        </p:spPr>
      </p:pic>
      <p:sp>
        <p:nvSpPr>
          <p:cNvPr id="9" name="Rectangle 8"/>
          <p:cNvSpPr/>
          <p:nvPr/>
        </p:nvSpPr>
        <p:spPr>
          <a:xfrm>
            <a:off x="838984" y="3181681"/>
            <a:ext cx="4572001" cy="1569660"/>
          </a:xfrm>
          <a:prstGeom prst="rect">
            <a:avLst/>
          </a:prstGeom>
        </p:spPr>
        <p:txBody>
          <a:bodyPr wrap="square">
            <a:spAutoFit/>
          </a:bodyPr>
          <a:lstStyle/>
          <a:p>
            <a:pPr algn="just">
              <a:spcBef>
                <a:spcPct val="0"/>
              </a:spcBef>
            </a:pPr>
            <a:r>
              <a:rPr lang="en-GB" altLang="en-US" sz="2400" dirty="0">
                <a:solidFill>
                  <a:srgbClr val="00B050"/>
                </a:solidFill>
                <a:latin typeface="Comic Sans MS" panose="030F0702030302020204" pitchFamily="66" charset="0"/>
              </a:rPr>
              <a:t>Australia is an island. It has coastline all around it and beautiful beaches. </a:t>
            </a:r>
          </a:p>
          <a:p>
            <a:pPr algn="just">
              <a:spcBef>
                <a:spcPct val="0"/>
              </a:spcBef>
            </a:pPr>
            <a:endParaRPr lang="en-GB" altLang="en-US" sz="24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653446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563" y="863247"/>
            <a:ext cx="6885710" cy="1200329"/>
          </a:xfrm>
          <a:prstGeom prst="rect">
            <a:avLst/>
          </a:prstGeom>
        </p:spPr>
        <p:txBody>
          <a:bodyPr wrap="square">
            <a:spAutoFit/>
          </a:bodyPr>
          <a:lstStyle/>
          <a:p>
            <a:pPr algn="just">
              <a:spcBef>
                <a:spcPct val="0"/>
              </a:spcBef>
            </a:pPr>
            <a:r>
              <a:rPr lang="en-GB" altLang="en-US" sz="2400" dirty="0">
                <a:solidFill>
                  <a:srgbClr val="00B050"/>
                </a:solidFill>
                <a:latin typeface="Comic Sans MS" panose="030F0702030302020204" pitchFamily="66" charset="0"/>
              </a:rPr>
              <a:t>The Murray River is the longest river in Australia. It is 1558 miles long!</a:t>
            </a:r>
          </a:p>
          <a:p>
            <a:pPr algn="just">
              <a:spcBef>
                <a:spcPct val="0"/>
              </a:spcBef>
            </a:pPr>
            <a:endParaRPr lang="en-GB" altLang="en-US" sz="2400" dirty="0">
              <a:solidFill>
                <a:srgbClr val="00B050"/>
              </a:solidFill>
              <a:latin typeface="Comic Sans MS" panose="030F0702030302020204" pitchFamily="66" charset="0"/>
            </a:endParaRPr>
          </a:p>
        </p:txBody>
      </p:sp>
      <p:sp>
        <p:nvSpPr>
          <p:cNvPr id="9" name="Rectangle 8"/>
          <p:cNvSpPr/>
          <p:nvPr/>
        </p:nvSpPr>
        <p:spPr>
          <a:xfrm>
            <a:off x="861378" y="3005655"/>
            <a:ext cx="6406943" cy="1569660"/>
          </a:xfrm>
          <a:prstGeom prst="rect">
            <a:avLst/>
          </a:prstGeom>
        </p:spPr>
        <p:txBody>
          <a:bodyPr wrap="square">
            <a:spAutoFit/>
          </a:bodyPr>
          <a:lstStyle/>
          <a:p>
            <a:pPr algn="just">
              <a:spcBef>
                <a:spcPct val="0"/>
              </a:spcBef>
            </a:pPr>
            <a:r>
              <a:rPr lang="en-GB" altLang="en-US" sz="2400" dirty="0" smtClean="0">
                <a:solidFill>
                  <a:srgbClr val="00B050"/>
                </a:solidFill>
                <a:latin typeface="Comic Sans MS" panose="030F0702030302020204" pitchFamily="66" charset="0"/>
              </a:rPr>
              <a:t>Ayers Rock</a:t>
            </a:r>
            <a:r>
              <a:rPr lang="en-GB" altLang="en-US" sz="2400" dirty="0">
                <a:solidFill>
                  <a:srgbClr val="00B050"/>
                </a:solidFill>
                <a:latin typeface="Comic Sans MS" panose="030F0702030302020204" pitchFamily="66" charset="0"/>
              </a:rPr>
              <a:t> </a:t>
            </a:r>
            <a:r>
              <a:rPr lang="en-GB" altLang="en-US" sz="2400" dirty="0" smtClean="0">
                <a:solidFill>
                  <a:srgbClr val="00B050"/>
                </a:solidFill>
                <a:latin typeface="Comic Sans MS" panose="030F0702030302020204" pitchFamily="66" charset="0"/>
              </a:rPr>
              <a:t>is </a:t>
            </a:r>
            <a:r>
              <a:rPr lang="en-GB" altLang="en-US" sz="2400" dirty="0">
                <a:solidFill>
                  <a:srgbClr val="00B050"/>
                </a:solidFill>
                <a:latin typeface="Comic Sans MS" panose="030F0702030302020204" pitchFamily="66" charset="0"/>
              </a:rPr>
              <a:t>located in the centre of Australia. </a:t>
            </a:r>
            <a:r>
              <a:rPr lang="en-GB" altLang="en-US" sz="2400" dirty="0" smtClean="0">
                <a:solidFill>
                  <a:srgbClr val="00B050"/>
                </a:solidFill>
                <a:latin typeface="Comic Sans MS" panose="030F0702030302020204" pitchFamily="66" charset="0"/>
              </a:rPr>
              <a:t>It is </a:t>
            </a:r>
            <a:r>
              <a:rPr lang="en-GB" altLang="en-US" sz="2400" dirty="0">
                <a:solidFill>
                  <a:srgbClr val="00B050"/>
                </a:solidFill>
                <a:latin typeface="Comic Sans MS" panose="030F0702030302020204" pitchFamily="66" charset="0"/>
              </a:rPr>
              <a:t>348 metres high and over 600 million years old!</a:t>
            </a:r>
          </a:p>
          <a:p>
            <a:pPr algn="just">
              <a:spcBef>
                <a:spcPct val="0"/>
              </a:spcBef>
            </a:pPr>
            <a:endParaRPr lang="en-GB" altLang="en-US" sz="2400" dirty="0">
              <a:solidFill>
                <a:srgbClr val="00B050"/>
              </a:solidFill>
              <a:latin typeface="Comic Sans MS" panose="030F0702030302020204" pitchFamily="66" charset="0"/>
            </a:endParaRPr>
          </a:p>
        </p:txBody>
      </p:sp>
      <p:pic>
        <p:nvPicPr>
          <p:cNvPr id="14" name="Picture 13">
            <a:extLst>
              <a:ext uri="{FF2B5EF4-FFF2-40B4-BE49-F238E27FC236}">
                <a16:creationId xmlns:a16="http://schemas.microsoft.com/office/drawing/2014/main" id="{B5CEEDDD-16A2-EE4B-B5BF-565774A110D9}"/>
              </a:ext>
            </a:extLst>
          </p:cNvPr>
          <p:cNvPicPr>
            <a:picLocks noChangeAspect="1"/>
          </p:cNvPicPr>
          <p:nvPr/>
        </p:nvPicPr>
        <p:blipFill rotWithShape="1">
          <a:blip r:embed="rId2" cstate="print"/>
          <a:srcRect l="4513" t="147" r="14886" b="-1"/>
          <a:stretch/>
        </p:blipFill>
        <p:spPr bwMode="auto">
          <a:xfrm>
            <a:off x="973982" y="646369"/>
            <a:ext cx="2446632" cy="2029867"/>
          </a:xfrm>
          <a:prstGeom prst="roundRect">
            <a:avLst>
              <a:gd name="adj" fmla="val 13751"/>
            </a:avLst>
          </a:prstGeom>
          <a:ln w="107950">
            <a:solidFill>
              <a:srgbClr val="F39BA1"/>
            </a:solidFill>
          </a:ln>
        </p:spPr>
      </p:pic>
      <p:pic>
        <p:nvPicPr>
          <p:cNvPr id="15" name="Picture 14">
            <a:extLst>
              <a:ext uri="{FF2B5EF4-FFF2-40B4-BE49-F238E27FC236}">
                <a16:creationId xmlns:a16="http://schemas.microsoft.com/office/drawing/2014/main" id="{4999BB2A-8E01-EA46-8CF7-7C393D09B4BA}"/>
              </a:ext>
            </a:extLst>
          </p:cNvPr>
          <p:cNvPicPr>
            <a:picLocks noChangeAspect="1"/>
          </p:cNvPicPr>
          <p:nvPr/>
        </p:nvPicPr>
        <p:blipFill>
          <a:blip r:embed="rId3" cstate="print"/>
          <a:stretch>
            <a:fillRect/>
          </a:stretch>
        </p:blipFill>
        <p:spPr bwMode="auto">
          <a:xfrm>
            <a:off x="7658339" y="2399145"/>
            <a:ext cx="3078934" cy="2052484"/>
          </a:xfrm>
          <a:prstGeom prst="roundRect">
            <a:avLst/>
          </a:prstGeom>
          <a:solidFill>
            <a:srgbClr val="F6BC93"/>
          </a:solidFill>
          <a:ln w="107950">
            <a:solidFill>
              <a:srgbClr val="F6BC93"/>
            </a:solidFill>
          </a:ln>
        </p:spPr>
      </p:pic>
      <p:pic>
        <p:nvPicPr>
          <p:cNvPr id="16" name="Picture 15">
            <a:extLst>
              <a:ext uri="{FF2B5EF4-FFF2-40B4-BE49-F238E27FC236}">
                <a16:creationId xmlns:a16="http://schemas.microsoft.com/office/drawing/2014/main" id="{FDB5E725-AE71-7B4C-A2D4-C9ADE6E677BF}"/>
              </a:ext>
            </a:extLst>
          </p:cNvPr>
          <p:cNvPicPr>
            <a:picLocks noChangeAspect="1"/>
          </p:cNvPicPr>
          <p:nvPr/>
        </p:nvPicPr>
        <p:blipFill>
          <a:blip r:embed="rId4" cstate="print"/>
          <a:stretch>
            <a:fillRect/>
          </a:stretch>
        </p:blipFill>
        <p:spPr bwMode="auto">
          <a:xfrm>
            <a:off x="861378" y="4575315"/>
            <a:ext cx="3048000" cy="2026629"/>
          </a:xfrm>
          <a:prstGeom prst="roundRect">
            <a:avLst/>
          </a:prstGeom>
          <a:ln w="107950">
            <a:solidFill>
              <a:srgbClr val="CEDF98"/>
            </a:solidFill>
          </a:ln>
        </p:spPr>
      </p:pic>
      <p:sp>
        <p:nvSpPr>
          <p:cNvPr id="3" name="Rectangle 2"/>
          <p:cNvSpPr/>
          <p:nvPr/>
        </p:nvSpPr>
        <p:spPr>
          <a:xfrm>
            <a:off x="4246417" y="4781048"/>
            <a:ext cx="7654637" cy="1938992"/>
          </a:xfrm>
          <a:prstGeom prst="rect">
            <a:avLst/>
          </a:prstGeom>
        </p:spPr>
        <p:txBody>
          <a:bodyPr wrap="square">
            <a:spAutoFit/>
          </a:bodyPr>
          <a:lstStyle/>
          <a:p>
            <a:pPr algn="just">
              <a:lnSpc>
                <a:spcPct val="100000"/>
              </a:lnSpc>
              <a:spcBef>
                <a:spcPct val="0"/>
              </a:spcBef>
              <a:buFontTx/>
              <a:buNone/>
            </a:pPr>
            <a:r>
              <a:rPr lang="en-GB" altLang="en-US" sz="2400" dirty="0">
                <a:solidFill>
                  <a:srgbClr val="00B050"/>
                </a:solidFill>
                <a:latin typeface="Comic Sans MS" panose="030F0702030302020204" pitchFamily="66" charset="0"/>
              </a:rPr>
              <a:t>The Great Barrier Reef is the biggest coral reef in the world. </a:t>
            </a:r>
          </a:p>
          <a:p>
            <a:pPr algn="just">
              <a:lnSpc>
                <a:spcPct val="100000"/>
              </a:lnSpc>
              <a:spcBef>
                <a:spcPct val="0"/>
              </a:spcBef>
              <a:buFontTx/>
              <a:buNone/>
            </a:pPr>
            <a:endParaRPr lang="en-GB" altLang="en-US" sz="2400" dirty="0">
              <a:solidFill>
                <a:srgbClr val="00B050"/>
              </a:solidFill>
              <a:latin typeface="Comic Sans MS" panose="030F0702030302020204" pitchFamily="66" charset="0"/>
            </a:endParaRPr>
          </a:p>
          <a:p>
            <a:pPr algn="just">
              <a:lnSpc>
                <a:spcPct val="100000"/>
              </a:lnSpc>
              <a:spcBef>
                <a:spcPct val="0"/>
              </a:spcBef>
              <a:buFontTx/>
              <a:buNone/>
            </a:pPr>
            <a:r>
              <a:rPr lang="en-GB" altLang="en-US" sz="2400" dirty="0">
                <a:solidFill>
                  <a:srgbClr val="00B050"/>
                </a:solidFill>
                <a:latin typeface="Comic Sans MS" panose="030F0702030302020204" pitchFamily="66" charset="0"/>
              </a:rPr>
              <a:t>It is 1400 miles long and is home to more than 1500 species of fish!</a:t>
            </a:r>
          </a:p>
        </p:txBody>
      </p:sp>
    </p:spTree>
    <p:extLst>
      <p:ext uri="{BB962C8B-B14F-4D97-AF65-F5344CB8AC3E}">
        <p14:creationId xmlns:p14="http://schemas.microsoft.com/office/powerpoint/2010/main" val="979949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108" y="638539"/>
            <a:ext cx="7654637" cy="1569660"/>
          </a:xfrm>
          <a:prstGeom prst="rect">
            <a:avLst/>
          </a:prstGeom>
        </p:spPr>
        <p:txBody>
          <a:bodyPr wrap="square">
            <a:spAutoFit/>
          </a:bodyPr>
          <a:lstStyle/>
          <a:p>
            <a:pPr algn="just">
              <a:lnSpc>
                <a:spcPct val="100000"/>
              </a:lnSpc>
              <a:spcBef>
                <a:spcPct val="0"/>
              </a:spcBef>
              <a:buFontTx/>
              <a:buNone/>
            </a:pPr>
            <a:r>
              <a:rPr lang="en-GB" altLang="en-US" sz="2400" dirty="0">
                <a:solidFill>
                  <a:srgbClr val="00B050"/>
                </a:solidFill>
                <a:latin typeface="Comic Sans MS" panose="030F0702030302020204" pitchFamily="66" charset="0"/>
              </a:rPr>
              <a:t>Canberra is the capital city of Australia. </a:t>
            </a:r>
          </a:p>
          <a:p>
            <a:pPr algn="just">
              <a:lnSpc>
                <a:spcPct val="100000"/>
              </a:lnSpc>
              <a:spcBef>
                <a:spcPct val="0"/>
              </a:spcBef>
              <a:buFontTx/>
              <a:buNone/>
            </a:pPr>
            <a:endParaRPr lang="en-GB" altLang="en-US" sz="2400" dirty="0">
              <a:solidFill>
                <a:srgbClr val="00B050"/>
              </a:solidFill>
              <a:latin typeface="Comic Sans MS" panose="030F0702030302020204" pitchFamily="66" charset="0"/>
            </a:endParaRPr>
          </a:p>
          <a:p>
            <a:pPr algn="just">
              <a:lnSpc>
                <a:spcPct val="100000"/>
              </a:lnSpc>
              <a:spcBef>
                <a:spcPct val="0"/>
              </a:spcBef>
              <a:buFontTx/>
              <a:buNone/>
            </a:pPr>
            <a:r>
              <a:rPr lang="en-GB" altLang="en-US" sz="2400" dirty="0">
                <a:solidFill>
                  <a:srgbClr val="00B050"/>
                </a:solidFill>
                <a:latin typeface="Comic Sans MS" panose="030F0702030302020204" pitchFamily="66" charset="0"/>
              </a:rPr>
              <a:t>There are also lots of other big cities, such as Sydney, Melbourne, Perth and Brisbane. </a:t>
            </a:r>
          </a:p>
        </p:txBody>
      </p:sp>
      <p:grpSp>
        <p:nvGrpSpPr>
          <p:cNvPr id="8" name="Group 7">
            <a:extLst>
              <a:ext uri="{FF2B5EF4-FFF2-40B4-BE49-F238E27FC236}">
                <a16:creationId xmlns:a16="http://schemas.microsoft.com/office/drawing/2014/main" id="{75EA6497-9268-DF4B-8771-5E4C77D0BDFA}"/>
              </a:ext>
            </a:extLst>
          </p:cNvPr>
          <p:cNvGrpSpPr>
            <a:grpSpLocks/>
          </p:cNvGrpSpPr>
          <p:nvPr/>
        </p:nvGrpSpPr>
        <p:grpSpPr bwMode="auto">
          <a:xfrm>
            <a:off x="8215745" y="638539"/>
            <a:ext cx="3649662" cy="1982787"/>
            <a:chOff x="5204431" y="1261874"/>
            <a:chExt cx="3649663" cy="1983041"/>
          </a:xfrm>
        </p:grpSpPr>
        <p:pic>
          <p:nvPicPr>
            <p:cNvPr id="10" name="Picture 9">
              <a:extLst>
                <a:ext uri="{FF2B5EF4-FFF2-40B4-BE49-F238E27FC236}">
                  <a16:creationId xmlns:a16="http://schemas.microsoft.com/office/drawing/2014/main" id="{4C722137-CD2B-9E40-A68A-271CC4E5DEBF}"/>
                </a:ext>
              </a:extLst>
            </p:cNvPr>
            <p:cNvPicPr>
              <a:picLocks noChangeAspect="1"/>
            </p:cNvPicPr>
            <p:nvPr/>
          </p:nvPicPr>
          <p:blipFill>
            <a:blip r:embed="rId2" cstate="print"/>
            <a:stretch>
              <a:fillRect/>
            </a:stretch>
          </p:blipFill>
          <p:spPr>
            <a:xfrm>
              <a:off x="5602247" y="1261874"/>
              <a:ext cx="2786103" cy="1865077"/>
            </a:xfrm>
            <a:prstGeom prst="roundRect">
              <a:avLst>
                <a:gd name="adj" fmla="val 4168"/>
              </a:avLst>
            </a:prstGeom>
            <a:ln w="107950">
              <a:solidFill>
                <a:srgbClr val="CDB5D6"/>
              </a:solidFill>
            </a:ln>
          </p:spPr>
        </p:pic>
        <p:sp>
          <p:nvSpPr>
            <p:cNvPr id="11" name="TextBox 21">
              <a:extLst>
                <a:ext uri="{FF2B5EF4-FFF2-40B4-BE49-F238E27FC236}">
                  <a16:creationId xmlns:a16="http://schemas.microsoft.com/office/drawing/2014/main" id="{2772C8E4-D1EB-164F-A1A3-FF2A0DA3294C}"/>
                </a:ext>
              </a:extLst>
            </p:cNvPr>
            <p:cNvSpPr txBox="1">
              <a:spLocks noChangeArrowheads="1"/>
            </p:cNvSpPr>
            <p:nvPr/>
          </p:nvSpPr>
          <p:spPr bwMode="auto">
            <a:xfrm>
              <a:off x="5204431" y="3109974"/>
              <a:ext cx="3649663" cy="13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Tuffy-TTF" panose="020B0603060100000000" pitchFamily="34" charset="0"/>
                  <a:ea typeface="Tuffy" panose="020B0603060100000000" pitchFamily="34" charset="0"/>
                  <a:cs typeface="Arial" panose="020B0604020202020204" pitchFamily="34" charset="0"/>
                </a:rPr>
                <a:t>Photo courtesy of Jason Tong  (@wikimedia.org) - granted under creative commons licence – attribution</a:t>
              </a:r>
            </a:p>
          </p:txBody>
        </p:sp>
        <p:sp>
          <p:nvSpPr>
            <p:cNvPr id="12" name="Rectangle 15">
              <a:extLst>
                <a:ext uri="{FF2B5EF4-FFF2-40B4-BE49-F238E27FC236}">
                  <a16:creationId xmlns:a16="http://schemas.microsoft.com/office/drawing/2014/main" id="{83EAD853-8DFB-4C4F-8AF2-7FA107B0731E}"/>
                </a:ext>
              </a:extLst>
            </p:cNvPr>
            <p:cNvSpPr>
              <a:spLocks noChangeArrowheads="1"/>
            </p:cNvSpPr>
            <p:nvPr/>
          </p:nvSpPr>
          <p:spPr bwMode="auto">
            <a:xfrm>
              <a:off x="5542979" y="1512491"/>
              <a:ext cx="2962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b="1">
                  <a:solidFill>
                    <a:schemeClr val="bg1"/>
                  </a:solidFill>
                </a:rPr>
                <a:t>Canberra</a:t>
              </a:r>
            </a:p>
          </p:txBody>
        </p:sp>
      </p:grpSp>
      <p:grpSp>
        <p:nvGrpSpPr>
          <p:cNvPr id="13" name="Group 12">
            <a:extLst>
              <a:ext uri="{FF2B5EF4-FFF2-40B4-BE49-F238E27FC236}">
                <a16:creationId xmlns:a16="http://schemas.microsoft.com/office/drawing/2014/main" id="{46A6F0FC-BA2D-8B47-8F50-A14268392440}"/>
              </a:ext>
            </a:extLst>
          </p:cNvPr>
          <p:cNvGrpSpPr>
            <a:grpSpLocks/>
          </p:cNvGrpSpPr>
          <p:nvPr/>
        </p:nvGrpSpPr>
        <p:grpSpPr bwMode="auto">
          <a:xfrm>
            <a:off x="4135716" y="2617223"/>
            <a:ext cx="2939690" cy="1842626"/>
            <a:chOff x="6264853" y="3716881"/>
            <a:chExt cx="2302885" cy="1556694"/>
          </a:xfrm>
        </p:grpSpPr>
        <p:pic>
          <p:nvPicPr>
            <p:cNvPr id="17" name="Picture 16">
              <a:extLst>
                <a:ext uri="{FF2B5EF4-FFF2-40B4-BE49-F238E27FC236}">
                  <a16:creationId xmlns:a16="http://schemas.microsoft.com/office/drawing/2014/main" id="{E52F1779-22D0-244F-847F-27D97B1B9BA9}"/>
                </a:ext>
              </a:extLst>
            </p:cNvPr>
            <p:cNvPicPr>
              <a:picLocks noChangeAspect="1"/>
            </p:cNvPicPr>
            <p:nvPr/>
          </p:nvPicPr>
          <p:blipFill rotWithShape="1">
            <a:blip r:embed="rId3"/>
            <a:srcRect l="6299"/>
            <a:stretch/>
          </p:blipFill>
          <p:spPr>
            <a:xfrm>
              <a:off x="6274380" y="3716881"/>
              <a:ext cx="2196256" cy="1556694"/>
            </a:xfrm>
            <a:prstGeom prst="roundRect">
              <a:avLst/>
            </a:prstGeom>
            <a:ln w="107950">
              <a:solidFill>
                <a:srgbClr val="F39BA1"/>
              </a:solidFill>
            </a:ln>
          </p:spPr>
        </p:pic>
        <p:sp>
          <p:nvSpPr>
            <p:cNvPr id="18" name="Rectangle 30">
              <a:extLst>
                <a:ext uri="{FF2B5EF4-FFF2-40B4-BE49-F238E27FC236}">
                  <a16:creationId xmlns:a16="http://schemas.microsoft.com/office/drawing/2014/main" id="{183FD6DD-552C-864D-BA94-F5C57A09FC58}"/>
                </a:ext>
              </a:extLst>
            </p:cNvPr>
            <p:cNvSpPr>
              <a:spLocks noChangeArrowheads="1"/>
            </p:cNvSpPr>
            <p:nvPr/>
          </p:nvSpPr>
          <p:spPr bwMode="auto">
            <a:xfrm>
              <a:off x="6264853" y="3814010"/>
              <a:ext cx="23028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b="1">
                  <a:solidFill>
                    <a:schemeClr val="bg1"/>
                  </a:solidFill>
                </a:rPr>
                <a:t>Perth</a:t>
              </a:r>
            </a:p>
          </p:txBody>
        </p:sp>
      </p:grpSp>
      <p:grpSp>
        <p:nvGrpSpPr>
          <p:cNvPr id="19" name="Group 18">
            <a:extLst>
              <a:ext uri="{FF2B5EF4-FFF2-40B4-BE49-F238E27FC236}">
                <a16:creationId xmlns:a16="http://schemas.microsoft.com/office/drawing/2014/main" id="{0AAA46D4-17A0-AC43-A62B-968F9AA4E63B}"/>
              </a:ext>
            </a:extLst>
          </p:cNvPr>
          <p:cNvGrpSpPr>
            <a:grpSpLocks/>
          </p:cNvGrpSpPr>
          <p:nvPr/>
        </p:nvGrpSpPr>
        <p:grpSpPr bwMode="auto">
          <a:xfrm>
            <a:off x="674831" y="2553864"/>
            <a:ext cx="2971043" cy="1910088"/>
            <a:chOff x="3506313" y="3616794"/>
            <a:chExt cx="2493559" cy="1556694"/>
          </a:xfrm>
        </p:grpSpPr>
        <p:pic>
          <p:nvPicPr>
            <p:cNvPr id="20" name="Picture 19">
              <a:extLst>
                <a:ext uri="{FF2B5EF4-FFF2-40B4-BE49-F238E27FC236}">
                  <a16:creationId xmlns:a16="http://schemas.microsoft.com/office/drawing/2014/main" id="{7554F0D1-CB1B-754B-83C0-22286D8C9CFA}"/>
                </a:ext>
              </a:extLst>
            </p:cNvPr>
            <p:cNvPicPr>
              <a:picLocks noChangeAspect="1"/>
            </p:cNvPicPr>
            <p:nvPr/>
          </p:nvPicPr>
          <p:blipFill>
            <a:blip r:embed="rId4"/>
            <a:stretch>
              <a:fillRect/>
            </a:stretch>
          </p:blipFill>
          <p:spPr>
            <a:xfrm>
              <a:off x="3585573" y="3616794"/>
              <a:ext cx="2335041" cy="1556694"/>
            </a:xfrm>
            <a:prstGeom prst="roundRect">
              <a:avLst/>
            </a:prstGeom>
            <a:ln w="107950">
              <a:solidFill>
                <a:srgbClr val="FFECA7"/>
              </a:solidFill>
            </a:ln>
          </p:spPr>
        </p:pic>
        <p:sp>
          <p:nvSpPr>
            <p:cNvPr id="21" name="Rectangle 26">
              <a:extLst>
                <a:ext uri="{FF2B5EF4-FFF2-40B4-BE49-F238E27FC236}">
                  <a16:creationId xmlns:a16="http://schemas.microsoft.com/office/drawing/2014/main" id="{202AC280-6BBA-A945-A7C0-60525A751772}"/>
                </a:ext>
              </a:extLst>
            </p:cNvPr>
            <p:cNvSpPr>
              <a:spLocks noChangeArrowheads="1"/>
            </p:cNvSpPr>
            <p:nvPr/>
          </p:nvSpPr>
          <p:spPr bwMode="auto">
            <a:xfrm>
              <a:off x="3506313" y="3720944"/>
              <a:ext cx="24935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b="1">
                  <a:solidFill>
                    <a:schemeClr val="bg1"/>
                  </a:solidFill>
                </a:rPr>
                <a:t>Melbourne</a:t>
              </a:r>
            </a:p>
          </p:txBody>
        </p:sp>
      </p:grpSp>
      <p:grpSp>
        <p:nvGrpSpPr>
          <p:cNvPr id="22" name="Group 21">
            <a:extLst>
              <a:ext uri="{FF2B5EF4-FFF2-40B4-BE49-F238E27FC236}">
                <a16:creationId xmlns:a16="http://schemas.microsoft.com/office/drawing/2014/main" id="{BFC3F463-4972-A447-B16A-EF2AAF4631C3}"/>
              </a:ext>
            </a:extLst>
          </p:cNvPr>
          <p:cNvGrpSpPr>
            <a:grpSpLocks/>
          </p:cNvGrpSpPr>
          <p:nvPr/>
        </p:nvGrpSpPr>
        <p:grpSpPr bwMode="auto">
          <a:xfrm>
            <a:off x="769268" y="4885202"/>
            <a:ext cx="2876606" cy="1778833"/>
            <a:chOff x="-338609" y="5334661"/>
            <a:chExt cx="2506578" cy="1355064"/>
          </a:xfrm>
        </p:grpSpPr>
        <p:pic>
          <p:nvPicPr>
            <p:cNvPr id="23" name="Picture 22">
              <a:extLst>
                <a:ext uri="{FF2B5EF4-FFF2-40B4-BE49-F238E27FC236}">
                  <a16:creationId xmlns:a16="http://schemas.microsoft.com/office/drawing/2014/main" id="{BC6D2CE6-6AB1-7D4E-8FB2-DBDB46AC39B9}"/>
                </a:ext>
              </a:extLst>
            </p:cNvPr>
            <p:cNvPicPr>
              <a:picLocks noChangeAspect="1"/>
            </p:cNvPicPr>
            <p:nvPr/>
          </p:nvPicPr>
          <p:blipFill rotWithShape="1">
            <a:blip r:embed="rId5"/>
            <a:srcRect t="31523" r="6928"/>
            <a:stretch/>
          </p:blipFill>
          <p:spPr>
            <a:xfrm>
              <a:off x="-287713" y="5334661"/>
              <a:ext cx="2455682" cy="1355064"/>
            </a:xfrm>
            <a:prstGeom prst="roundRect">
              <a:avLst/>
            </a:prstGeom>
            <a:ln w="107950">
              <a:solidFill>
                <a:srgbClr val="F8BC92"/>
              </a:solidFill>
            </a:ln>
          </p:spPr>
        </p:pic>
        <p:sp>
          <p:nvSpPr>
            <p:cNvPr id="24" name="Rectangle 29">
              <a:extLst>
                <a:ext uri="{FF2B5EF4-FFF2-40B4-BE49-F238E27FC236}">
                  <a16:creationId xmlns:a16="http://schemas.microsoft.com/office/drawing/2014/main" id="{B9ACC068-3B0A-6E4D-9766-3664FB0FF908}"/>
                </a:ext>
              </a:extLst>
            </p:cNvPr>
            <p:cNvSpPr>
              <a:spLocks noChangeArrowheads="1"/>
            </p:cNvSpPr>
            <p:nvPr/>
          </p:nvSpPr>
          <p:spPr bwMode="auto">
            <a:xfrm>
              <a:off x="-338609" y="6337989"/>
              <a:ext cx="24935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b="1">
                  <a:solidFill>
                    <a:schemeClr val="bg1"/>
                  </a:solidFill>
                </a:rPr>
                <a:t>Sydney</a:t>
              </a:r>
            </a:p>
          </p:txBody>
        </p:sp>
      </p:grpSp>
      <p:grpSp>
        <p:nvGrpSpPr>
          <p:cNvPr id="25" name="Group 24">
            <a:extLst>
              <a:ext uri="{FF2B5EF4-FFF2-40B4-BE49-F238E27FC236}">
                <a16:creationId xmlns:a16="http://schemas.microsoft.com/office/drawing/2014/main" id="{3550E306-B4CE-4843-84AB-861969817588}"/>
              </a:ext>
            </a:extLst>
          </p:cNvPr>
          <p:cNvGrpSpPr>
            <a:grpSpLocks/>
          </p:cNvGrpSpPr>
          <p:nvPr/>
        </p:nvGrpSpPr>
        <p:grpSpPr bwMode="auto">
          <a:xfrm>
            <a:off x="3930582" y="4918850"/>
            <a:ext cx="4049635" cy="1939149"/>
            <a:chOff x="4572000" y="4834467"/>
            <a:chExt cx="3649663" cy="1465436"/>
          </a:xfrm>
        </p:grpSpPr>
        <p:pic>
          <p:nvPicPr>
            <p:cNvPr id="26" name="Picture 25">
              <a:extLst>
                <a:ext uri="{FF2B5EF4-FFF2-40B4-BE49-F238E27FC236}">
                  <a16:creationId xmlns:a16="http://schemas.microsoft.com/office/drawing/2014/main" id="{68AAC78D-1BD7-5941-9DA7-E0B680016145}"/>
                </a:ext>
              </a:extLst>
            </p:cNvPr>
            <p:cNvPicPr>
              <a:picLocks noChangeAspect="1"/>
            </p:cNvPicPr>
            <p:nvPr/>
          </p:nvPicPr>
          <p:blipFill rotWithShape="1">
            <a:blip r:embed="rId6"/>
            <a:srcRect t="25558"/>
            <a:stretch/>
          </p:blipFill>
          <p:spPr>
            <a:xfrm>
              <a:off x="4869183" y="4834467"/>
              <a:ext cx="3071773" cy="1355064"/>
            </a:xfrm>
            <a:prstGeom prst="roundRect">
              <a:avLst>
                <a:gd name="adj" fmla="val 7445"/>
              </a:avLst>
            </a:prstGeom>
            <a:ln w="107950">
              <a:solidFill>
                <a:srgbClr val="AFDEF8"/>
              </a:solidFill>
            </a:ln>
          </p:spPr>
        </p:pic>
        <p:sp>
          <p:nvSpPr>
            <p:cNvPr id="27" name="TextBox 21">
              <a:extLst>
                <a:ext uri="{FF2B5EF4-FFF2-40B4-BE49-F238E27FC236}">
                  <a16:creationId xmlns:a16="http://schemas.microsoft.com/office/drawing/2014/main" id="{26A93036-C011-B14A-8BD5-78DACCAF14FF}"/>
                </a:ext>
              </a:extLst>
            </p:cNvPr>
            <p:cNvSpPr txBox="1">
              <a:spLocks noChangeArrowheads="1"/>
            </p:cNvSpPr>
            <p:nvPr/>
          </p:nvSpPr>
          <p:spPr bwMode="auto">
            <a:xfrm>
              <a:off x="4572000" y="6164962"/>
              <a:ext cx="3649663" cy="13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Tuffy-TTF" panose="020B0603060100000000" pitchFamily="34" charset="0"/>
                  <a:ea typeface="Tuffy" panose="020B0603060100000000" pitchFamily="34" charset="0"/>
                  <a:cs typeface="Arial" panose="020B0604020202020204" pitchFamily="34" charset="0"/>
                </a:rPr>
                <a:t>Photo courtesy of Lenny K Photography (@flickr.com) - granted under creative commons licence – attribution</a:t>
              </a:r>
            </a:p>
          </p:txBody>
        </p:sp>
        <p:sp>
          <p:nvSpPr>
            <p:cNvPr id="28" name="Rectangle 33">
              <a:extLst>
                <a:ext uri="{FF2B5EF4-FFF2-40B4-BE49-F238E27FC236}">
                  <a16:creationId xmlns:a16="http://schemas.microsoft.com/office/drawing/2014/main" id="{30B73F63-65B3-4948-B67B-958C8DD7B8D7}"/>
                </a:ext>
              </a:extLst>
            </p:cNvPr>
            <p:cNvSpPr>
              <a:spLocks noChangeArrowheads="1"/>
            </p:cNvSpPr>
            <p:nvPr/>
          </p:nvSpPr>
          <p:spPr bwMode="auto">
            <a:xfrm>
              <a:off x="5097051" y="5873992"/>
              <a:ext cx="24935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b="1" dirty="0">
                  <a:solidFill>
                    <a:schemeClr val="bg1"/>
                  </a:solidFill>
                </a:rPr>
                <a:t>Brisbane</a:t>
              </a:r>
            </a:p>
          </p:txBody>
        </p:sp>
      </p:grpSp>
    </p:spTree>
    <p:extLst>
      <p:ext uri="{BB962C8B-B14F-4D97-AF65-F5344CB8AC3E}">
        <p14:creationId xmlns:p14="http://schemas.microsoft.com/office/powerpoint/2010/main" val="188692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63289" y="860212"/>
            <a:ext cx="7654637" cy="1569660"/>
          </a:xfrm>
          <a:prstGeom prst="rect">
            <a:avLst/>
          </a:prstGeom>
        </p:spPr>
        <p:txBody>
          <a:bodyPr wrap="square">
            <a:spAutoFit/>
          </a:bodyPr>
          <a:lstStyle/>
          <a:p>
            <a:pPr algn="just">
              <a:lnSpc>
                <a:spcPct val="100000"/>
              </a:lnSpc>
              <a:spcBef>
                <a:spcPct val="0"/>
              </a:spcBef>
              <a:buFontTx/>
              <a:buNone/>
            </a:pPr>
            <a:r>
              <a:rPr lang="en-GB" altLang="en-US" sz="2400" dirty="0">
                <a:solidFill>
                  <a:srgbClr val="00B050"/>
                </a:solidFill>
                <a:latin typeface="Comic Sans MS" panose="030F0702030302020204" pitchFamily="66" charset="0"/>
              </a:rPr>
              <a:t>Sydney is the oldest city in Australia. </a:t>
            </a:r>
          </a:p>
          <a:p>
            <a:pPr algn="just">
              <a:lnSpc>
                <a:spcPct val="100000"/>
              </a:lnSpc>
              <a:spcBef>
                <a:spcPct val="0"/>
              </a:spcBef>
              <a:buFontTx/>
              <a:buNone/>
            </a:pPr>
            <a:endParaRPr lang="en-GB" altLang="en-US" sz="2400" dirty="0">
              <a:solidFill>
                <a:srgbClr val="00B050"/>
              </a:solidFill>
              <a:latin typeface="Comic Sans MS" panose="030F0702030302020204" pitchFamily="66" charset="0"/>
            </a:endParaRPr>
          </a:p>
          <a:p>
            <a:pPr algn="just">
              <a:lnSpc>
                <a:spcPct val="100000"/>
              </a:lnSpc>
              <a:spcBef>
                <a:spcPct val="0"/>
              </a:spcBef>
              <a:buFontTx/>
              <a:buNone/>
            </a:pPr>
            <a:r>
              <a:rPr lang="en-GB" altLang="en-US" sz="2400" dirty="0">
                <a:solidFill>
                  <a:srgbClr val="00B050"/>
                </a:solidFill>
                <a:latin typeface="Comic Sans MS" panose="030F0702030302020204" pitchFamily="66" charset="0"/>
              </a:rPr>
              <a:t>It is famous for one of the most recognisable landmarks in the world; the Sydney Opera House. </a:t>
            </a:r>
          </a:p>
        </p:txBody>
      </p:sp>
      <p:pic>
        <p:nvPicPr>
          <p:cNvPr id="29" name="Picture 28">
            <a:extLst>
              <a:ext uri="{FF2B5EF4-FFF2-40B4-BE49-F238E27FC236}">
                <a16:creationId xmlns:a16="http://schemas.microsoft.com/office/drawing/2014/main" id="{B9C48EAA-13A2-E74A-9069-78DC5AACB7D8}"/>
              </a:ext>
            </a:extLst>
          </p:cNvPr>
          <p:cNvPicPr>
            <a:picLocks noChangeAspect="1"/>
          </p:cNvPicPr>
          <p:nvPr/>
        </p:nvPicPr>
        <p:blipFill>
          <a:blip r:embed="rId2" cstate="print"/>
          <a:stretch>
            <a:fillRect/>
          </a:stretch>
        </p:blipFill>
        <p:spPr bwMode="auto">
          <a:xfrm>
            <a:off x="561108" y="741163"/>
            <a:ext cx="3311263" cy="2215773"/>
          </a:xfrm>
          <a:prstGeom prst="roundRect">
            <a:avLst>
              <a:gd name="adj" fmla="val 11048"/>
            </a:avLst>
          </a:prstGeom>
          <a:ln w="107950">
            <a:solidFill>
              <a:srgbClr val="F8BC92"/>
            </a:solidFill>
          </a:ln>
        </p:spPr>
      </p:pic>
      <p:pic>
        <p:nvPicPr>
          <p:cNvPr id="30" name="Picture 29">
            <a:extLst>
              <a:ext uri="{FF2B5EF4-FFF2-40B4-BE49-F238E27FC236}">
                <a16:creationId xmlns:a16="http://schemas.microsoft.com/office/drawing/2014/main" id="{3D9550F5-E3E6-4044-A330-94A966DDF30C}"/>
              </a:ext>
            </a:extLst>
          </p:cNvPr>
          <p:cNvPicPr>
            <a:picLocks noChangeAspect="1"/>
          </p:cNvPicPr>
          <p:nvPr/>
        </p:nvPicPr>
        <p:blipFill rotWithShape="1">
          <a:blip r:embed="rId3" cstate="print"/>
          <a:srcRect t="18031"/>
          <a:stretch/>
        </p:blipFill>
        <p:spPr bwMode="auto">
          <a:xfrm>
            <a:off x="7551090" y="3940463"/>
            <a:ext cx="3661712" cy="2251796"/>
          </a:xfrm>
          <a:prstGeom prst="roundRect">
            <a:avLst>
              <a:gd name="adj" fmla="val 11979"/>
            </a:avLst>
          </a:prstGeom>
          <a:ln w="107950">
            <a:solidFill>
              <a:srgbClr val="CDB5D6"/>
            </a:solidFill>
          </a:ln>
        </p:spPr>
      </p:pic>
      <p:sp>
        <p:nvSpPr>
          <p:cNvPr id="31" name="Rectangle 30"/>
          <p:cNvSpPr/>
          <p:nvPr/>
        </p:nvSpPr>
        <p:spPr>
          <a:xfrm>
            <a:off x="779343" y="4466936"/>
            <a:ext cx="6186056" cy="830997"/>
          </a:xfrm>
          <a:prstGeom prst="rect">
            <a:avLst/>
          </a:prstGeom>
        </p:spPr>
        <p:txBody>
          <a:bodyPr wrap="square">
            <a:spAutoFit/>
          </a:bodyPr>
          <a:lstStyle/>
          <a:p>
            <a:pPr algn="just">
              <a:lnSpc>
                <a:spcPct val="100000"/>
              </a:lnSpc>
              <a:spcBef>
                <a:spcPct val="0"/>
              </a:spcBef>
              <a:buFontTx/>
              <a:buNone/>
            </a:pPr>
            <a:r>
              <a:rPr lang="en-GB" altLang="en-US" sz="2400" dirty="0">
                <a:solidFill>
                  <a:srgbClr val="00B050"/>
                </a:solidFill>
                <a:latin typeface="Comic Sans MS" panose="030F0702030302020204" pitchFamily="66" charset="0"/>
              </a:rPr>
              <a:t>The Sydney Harbour Bridge is also very famous. </a:t>
            </a:r>
          </a:p>
        </p:txBody>
      </p:sp>
    </p:spTree>
    <p:extLst>
      <p:ext uri="{BB962C8B-B14F-4D97-AF65-F5344CB8AC3E}">
        <p14:creationId xmlns:p14="http://schemas.microsoft.com/office/powerpoint/2010/main" val="280966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343" y="1029214"/>
            <a:ext cx="7654637" cy="1938992"/>
          </a:xfrm>
          <a:prstGeom prst="rect">
            <a:avLst/>
          </a:prstGeom>
        </p:spPr>
        <p:txBody>
          <a:bodyPr wrap="square">
            <a:spAutoFit/>
          </a:bodyPr>
          <a:lstStyle/>
          <a:p>
            <a:pPr algn="just">
              <a:lnSpc>
                <a:spcPct val="100000"/>
              </a:lnSpc>
              <a:spcBef>
                <a:spcPct val="0"/>
              </a:spcBef>
              <a:buFontTx/>
              <a:buNone/>
            </a:pPr>
            <a:r>
              <a:rPr lang="en-GB" altLang="en-US" sz="2400" dirty="0">
                <a:solidFill>
                  <a:srgbClr val="00B050"/>
                </a:solidFill>
                <a:latin typeface="Comic Sans MS" panose="030F0702030302020204" pitchFamily="66" charset="0"/>
              </a:rPr>
              <a:t>Australia has lots of unique wildlife. Some cannot be found naturally anywhere else in the world! </a:t>
            </a:r>
          </a:p>
          <a:p>
            <a:pPr algn="just">
              <a:lnSpc>
                <a:spcPct val="100000"/>
              </a:lnSpc>
              <a:spcBef>
                <a:spcPct val="0"/>
              </a:spcBef>
              <a:buFontTx/>
              <a:buNone/>
            </a:pPr>
            <a:endParaRPr lang="en-GB" altLang="en-US" sz="2400" dirty="0">
              <a:solidFill>
                <a:srgbClr val="00B050"/>
              </a:solidFill>
              <a:latin typeface="Comic Sans MS" panose="030F0702030302020204" pitchFamily="66" charset="0"/>
            </a:endParaRPr>
          </a:p>
          <a:p>
            <a:pPr algn="just">
              <a:lnSpc>
                <a:spcPct val="100000"/>
              </a:lnSpc>
              <a:spcBef>
                <a:spcPct val="0"/>
              </a:spcBef>
              <a:buFontTx/>
              <a:buNone/>
            </a:pPr>
            <a:r>
              <a:rPr lang="en-GB" altLang="en-US" sz="2400" dirty="0">
                <a:solidFill>
                  <a:srgbClr val="00B050"/>
                </a:solidFill>
                <a:latin typeface="Comic Sans MS" panose="030F0702030302020204" pitchFamily="66" charset="0"/>
              </a:rPr>
              <a:t>These include koalas, kangaroos, kookaburras, emus and platypuses. </a:t>
            </a:r>
          </a:p>
        </p:txBody>
      </p:sp>
      <p:pic>
        <p:nvPicPr>
          <p:cNvPr id="2" name="Picture 1"/>
          <p:cNvPicPr>
            <a:picLocks noChangeAspect="1"/>
          </p:cNvPicPr>
          <p:nvPr/>
        </p:nvPicPr>
        <p:blipFill>
          <a:blip r:embed="rId2"/>
          <a:stretch>
            <a:fillRect/>
          </a:stretch>
        </p:blipFill>
        <p:spPr>
          <a:xfrm>
            <a:off x="4037714" y="1469475"/>
            <a:ext cx="7663336" cy="4944285"/>
          </a:xfrm>
          <a:prstGeom prst="rect">
            <a:avLst/>
          </a:prstGeom>
        </p:spPr>
      </p:pic>
    </p:spTree>
    <p:extLst>
      <p:ext uri="{BB962C8B-B14F-4D97-AF65-F5344CB8AC3E}">
        <p14:creationId xmlns:p14="http://schemas.microsoft.com/office/powerpoint/2010/main" val="2892280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343" y="1029214"/>
            <a:ext cx="7654637" cy="830997"/>
          </a:xfrm>
          <a:prstGeom prst="rect">
            <a:avLst/>
          </a:prstGeom>
        </p:spPr>
        <p:txBody>
          <a:bodyPr wrap="square">
            <a:spAutoFit/>
          </a:bodyPr>
          <a:lstStyle/>
          <a:p>
            <a:pPr algn="just">
              <a:lnSpc>
                <a:spcPct val="100000"/>
              </a:lnSpc>
              <a:spcBef>
                <a:spcPct val="0"/>
              </a:spcBef>
              <a:buFontTx/>
              <a:buNone/>
            </a:pPr>
            <a:r>
              <a:rPr lang="en-GB" altLang="en-US" sz="2400" dirty="0">
                <a:solidFill>
                  <a:srgbClr val="00B050"/>
                </a:solidFill>
                <a:latin typeface="Comic Sans MS" panose="030F0702030302020204" pitchFamily="66" charset="0"/>
              </a:rPr>
              <a:t>Australia is also home to lots of dangerous creatures, such as venomous snakes and spiders!</a:t>
            </a:r>
          </a:p>
        </p:txBody>
      </p:sp>
      <p:grpSp>
        <p:nvGrpSpPr>
          <p:cNvPr id="6" name="Group 5">
            <a:extLst>
              <a:ext uri="{FF2B5EF4-FFF2-40B4-BE49-F238E27FC236}">
                <a16:creationId xmlns:a16="http://schemas.microsoft.com/office/drawing/2014/main" id="{BF6780CD-FC25-1C49-A1BA-A96922E6B0A5}"/>
              </a:ext>
            </a:extLst>
          </p:cNvPr>
          <p:cNvGrpSpPr>
            <a:grpSpLocks/>
          </p:cNvGrpSpPr>
          <p:nvPr/>
        </p:nvGrpSpPr>
        <p:grpSpPr bwMode="auto">
          <a:xfrm>
            <a:off x="2160162" y="2824458"/>
            <a:ext cx="3760787" cy="3113087"/>
            <a:chOff x="879739" y="2719811"/>
            <a:chExt cx="3759993" cy="3113487"/>
          </a:xfrm>
        </p:grpSpPr>
        <p:sp>
          <p:nvSpPr>
            <p:cNvPr id="7" name="Rounded Rectangle 6">
              <a:extLst>
                <a:ext uri="{FF2B5EF4-FFF2-40B4-BE49-F238E27FC236}">
                  <a16:creationId xmlns:a16="http://schemas.microsoft.com/office/drawing/2014/main" id="{E6FEDAE2-7CB0-674E-B28F-AB0EB562DEEF}"/>
                </a:ext>
              </a:extLst>
            </p:cNvPr>
            <p:cNvSpPr/>
            <p:nvPr/>
          </p:nvSpPr>
          <p:spPr>
            <a:xfrm>
              <a:off x="1006712" y="2719811"/>
              <a:ext cx="3633020" cy="1708369"/>
            </a:xfrm>
            <a:prstGeom prst="roundRect">
              <a:avLst>
                <a:gd name="adj" fmla="val 12134"/>
              </a:avLst>
            </a:prstGeom>
            <a:solidFill>
              <a:srgbClr val="FFEC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8" name="Group 9">
              <a:extLst>
                <a:ext uri="{FF2B5EF4-FFF2-40B4-BE49-F238E27FC236}">
                  <a16:creationId xmlns:a16="http://schemas.microsoft.com/office/drawing/2014/main" id="{49B102E8-1280-5147-ACEC-AD35BE5EB4BD}"/>
                </a:ext>
              </a:extLst>
            </p:cNvPr>
            <p:cNvGrpSpPr>
              <a:grpSpLocks/>
            </p:cNvGrpSpPr>
            <p:nvPr/>
          </p:nvGrpSpPr>
          <p:grpSpPr bwMode="auto">
            <a:xfrm>
              <a:off x="879739" y="3147774"/>
              <a:ext cx="3649663" cy="2685524"/>
              <a:chOff x="879739" y="3147774"/>
              <a:chExt cx="3649663" cy="2685524"/>
            </a:xfrm>
          </p:grpSpPr>
          <p:pic>
            <p:nvPicPr>
              <p:cNvPr id="10" name="Picture 9">
                <a:extLst>
                  <a:ext uri="{FF2B5EF4-FFF2-40B4-BE49-F238E27FC236}">
                    <a16:creationId xmlns:a16="http://schemas.microsoft.com/office/drawing/2014/main" id="{8962816D-796E-344C-9F72-05AF323214BF}"/>
                  </a:ext>
                </a:extLst>
              </p:cNvPr>
              <p:cNvPicPr>
                <a:picLocks noChangeAspect="1"/>
              </p:cNvPicPr>
              <p:nvPr/>
            </p:nvPicPr>
            <p:blipFill>
              <a:blip r:embed="rId2" cstate="print"/>
              <a:stretch>
                <a:fillRect/>
              </a:stretch>
            </p:blipFill>
            <p:spPr>
              <a:xfrm>
                <a:off x="1117335" y="3147774"/>
                <a:ext cx="3412067" cy="2559050"/>
              </a:xfrm>
              <a:prstGeom prst="roundRect">
                <a:avLst>
                  <a:gd name="adj" fmla="val 7403"/>
                </a:avLst>
              </a:prstGeom>
              <a:ln w="107950">
                <a:solidFill>
                  <a:srgbClr val="FFECA7"/>
                </a:solidFill>
              </a:ln>
            </p:spPr>
          </p:pic>
          <p:sp>
            <p:nvSpPr>
              <p:cNvPr id="11" name="TextBox 21">
                <a:extLst>
                  <a:ext uri="{FF2B5EF4-FFF2-40B4-BE49-F238E27FC236}">
                    <a16:creationId xmlns:a16="http://schemas.microsoft.com/office/drawing/2014/main" id="{462E1A24-001D-504C-B661-68D4D529A94B}"/>
                  </a:ext>
                </a:extLst>
              </p:cNvPr>
              <p:cNvSpPr txBox="1">
                <a:spLocks noChangeArrowheads="1"/>
              </p:cNvSpPr>
              <p:nvPr/>
            </p:nvSpPr>
            <p:spPr bwMode="auto">
              <a:xfrm>
                <a:off x="879739" y="5698357"/>
                <a:ext cx="3649663" cy="13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Tuffy-TTF" panose="020B0603060100000000" pitchFamily="34" charset="0"/>
                    <a:ea typeface="Tuffy" panose="020B0603060100000000" pitchFamily="34" charset="0"/>
                    <a:cs typeface="Arial" panose="020B0604020202020204" pitchFamily="34" charset="0"/>
                  </a:rPr>
                  <a:t>Photo courtesy of Alan Couch (@flickr.com) - granted under creative commons licence – attribution</a:t>
                </a:r>
              </a:p>
            </p:txBody>
          </p:sp>
        </p:grpSp>
        <p:sp>
          <p:nvSpPr>
            <p:cNvPr id="9" name="Rectangle 5">
              <a:extLst>
                <a:ext uri="{FF2B5EF4-FFF2-40B4-BE49-F238E27FC236}">
                  <a16:creationId xmlns:a16="http://schemas.microsoft.com/office/drawing/2014/main" id="{C976846E-D3AA-4C4A-8826-B8B37F271261}"/>
                </a:ext>
              </a:extLst>
            </p:cNvPr>
            <p:cNvSpPr>
              <a:spLocks noChangeArrowheads="1"/>
            </p:cNvSpPr>
            <p:nvPr/>
          </p:nvSpPr>
          <p:spPr bwMode="auto">
            <a:xfrm>
              <a:off x="1355166" y="2743491"/>
              <a:ext cx="2936402" cy="36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Sydney funnel web spider</a:t>
              </a:r>
            </a:p>
          </p:txBody>
        </p:sp>
      </p:grpSp>
      <p:grpSp>
        <p:nvGrpSpPr>
          <p:cNvPr id="12" name="Group 11">
            <a:extLst>
              <a:ext uri="{FF2B5EF4-FFF2-40B4-BE49-F238E27FC236}">
                <a16:creationId xmlns:a16="http://schemas.microsoft.com/office/drawing/2014/main" id="{4CFAB484-BF60-324C-8608-8D3F81CE0093}"/>
              </a:ext>
            </a:extLst>
          </p:cNvPr>
          <p:cNvGrpSpPr/>
          <p:nvPr/>
        </p:nvGrpSpPr>
        <p:grpSpPr>
          <a:xfrm>
            <a:off x="7954048" y="1860211"/>
            <a:ext cx="2870201" cy="4470398"/>
            <a:chOff x="5266266" y="1524002"/>
            <a:chExt cx="2870201" cy="4470398"/>
          </a:xfrm>
          <a:solidFill>
            <a:srgbClr val="CEDF98"/>
          </a:solidFill>
        </p:grpSpPr>
        <p:sp>
          <p:nvSpPr>
            <p:cNvPr id="13" name="Rounded Rectangle 12">
              <a:extLst>
                <a:ext uri="{FF2B5EF4-FFF2-40B4-BE49-F238E27FC236}">
                  <a16:creationId xmlns:a16="http://schemas.microsoft.com/office/drawing/2014/main" id="{9C0F5ACE-93BA-8749-A796-A5C190F103DD}"/>
                </a:ext>
              </a:extLst>
            </p:cNvPr>
            <p:cNvSpPr/>
            <p:nvPr/>
          </p:nvSpPr>
          <p:spPr>
            <a:xfrm>
              <a:off x="5266266" y="4286145"/>
              <a:ext cx="2870201" cy="1708255"/>
            </a:xfrm>
            <a:prstGeom prst="roundRect">
              <a:avLst>
                <a:gd name="adj" fmla="val 12134"/>
              </a:avLst>
            </a:prstGeom>
            <a:grpFill/>
            <a:ln>
              <a:solidFill>
                <a:srgbClr val="CEDF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 name="Picture 13">
              <a:extLst>
                <a:ext uri="{FF2B5EF4-FFF2-40B4-BE49-F238E27FC236}">
                  <a16:creationId xmlns:a16="http://schemas.microsoft.com/office/drawing/2014/main" id="{237DCCE3-7E34-6D44-8A72-FF9047C8B88B}"/>
                </a:ext>
              </a:extLst>
            </p:cNvPr>
            <p:cNvPicPr>
              <a:picLocks noChangeAspect="1"/>
            </p:cNvPicPr>
            <p:nvPr/>
          </p:nvPicPr>
          <p:blipFill>
            <a:blip r:embed="rId3" cstate="print"/>
            <a:stretch>
              <a:fillRect/>
            </a:stretch>
          </p:blipFill>
          <p:spPr>
            <a:xfrm>
              <a:off x="5359400" y="1524002"/>
              <a:ext cx="2715568" cy="4077334"/>
            </a:xfrm>
            <a:prstGeom prst="roundRect">
              <a:avLst>
                <a:gd name="adj" fmla="val 10120"/>
              </a:avLst>
            </a:prstGeom>
            <a:grpFill/>
            <a:ln w="107950">
              <a:solidFill>
                <a:srgbClr val="CEDF98"/>
              </a:solidFill>
            </a:ln>
          </p:spPr>
        </p:pic>
        <p:sp>
          <p:nvSpPr>
            <p:cNvPr id="15" name="Rectangle 14">
              <a:extLst>
                <a:ext uri="{FF2B5EF4-FFF2-40B4-BE49-F238E27FC236}">
                  <a16:creationId xmlns:a16="http://schemas.microsoft.com/office/drawing/2014/main" id="{F707BED8-93B0-7147-BF5B-E24D42C1D28D}"/>
                </a:ext>
              </a:extLst>
            </p:cNvPr>
            <p:cNvSpPr/>
            <p:nvPr/>
          </p:nvSpPr>
          <p:spPr>
            <a:xfrm>
              <a:off x="5518779" y="5601336"/>
              <a:ext cx="2396810" cy="369332"/>
            </a:xfrm>
            <a:prstGeom prst="rect">
              <a:avLst/>
            </a:prstGeom>
            <a:grpFill/>
            <a:ln>
              <a:solidFill>
                <a:srgbClr val="CEDF98"/>
              </a:solidFill>
            </a:ln>
          </p:spPr>
          <p:txBody>
            <a:bodyPr wrap="none">
              <a:spAutoFit/>
            </a:bodyPr>
            <a:lstStyle/>
            <a:p>
              <a:pPr algn="ctr">
                <a:defRPr/>
              </a:pPr>
              <a:r>
                <a:rPr lang="en-GB" dirty="0">
                  <a:latin typeface="Comic Sans MS" panose="030F0702030302020204" pitchFamily="66" charset="0"/>
                </a:rPr>
                <a:t>eastern brown snake</a:t>
              </a:r>
            </a:p>
          </p:txBody>
        </p:sp>
      </p:grpSp>
    </p:spTree>
    <p:extLst>
      <p:ext uri="{BB962C8B-B14F-4D97-AF65-F5344CB8AC3E}">
        <p14:creationId xmlns:p14="http://schemas.microsoft.com/office/powerpoint/2010/main" val="394016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8979" y="736265"/>
            <a:ext cx="11297539" cy="6124754"/>
          </a:xfrm>
          <a:prstGeom prst="rect">
            <a:avLst/>
          </a:prstGeom>
        </p:spPr>
        <p:txBody>
          <a:bodyPr wrap="square">
            <a:spAutoFit/>
          </a:bodyPr>
          <a:lstStyle/>
          <a:p>
            <a:r>
              <a:rPr lang="en-GB" sz="2800" b="1" u="sng" dirty="0" smtClean="0">
                <a:solidFill>
                  <a:srgbClr val="00B0F0"/>
                </a:solidFill>
                <a:latin typeface="Comic Sans MS" panose="030F0702030302020204" pitchFamily="66" charset="0"/>
              </a:rPr>
              <a:t>Main Activity:</a:t>
            </a:r>
          </a:p>
          <a:p>
            <a:r>
              <a:rPr lang="en-GB" sz="2800" dirty="0">
                <a:solidFill>
                  <a:srgbClr val="00B0F0"/>
                </a:solidFill>
                <a:latin typeface="Comic Sans MS" panose="030F0702030302020204" pitchFamily="66" charset="0"/>
              </a:rPr>
              <a:t>Main Activity: </a:t>
            </a:r>
            <a:r>
              <a:rPr lang="en-GB" sz="2800" dirty="0" smtClean="0">
                <a:solidFill>
                  <a:srgbClr val="00B0F0"/>
                </a:solidFill>
                <a:latin typeface="Comic Sans MS" panose="030F0702030302020204" pitchFamily="66" charset="0"/>
              </a:rPr>
              <a:t>Write some facts about Australia. </a:t>
            </a:r>
            <a:endParaRPr lang="en-GB" sz="2800" dirty="0" smtClean="0">
              <a:solidFill>
                <a:srgbClr val="00B0F0"/>
              </a:solidFill>
              <a:latin typeface="Comic Sans MS" panose="030F0702030302020204" pitchFamily="66" charset="0"/>
            </a:endParaRPr>
          </a:p>
          <a:p>
            <a:endParaRPr lang="en-GB" sz="2800" dirty="0" smtClean="0">
              <a:solidFill>
                <a:srgbClr val="00B0F0"/>
              </a:solidFill>
              <a:latin typeface="Comic Sans MS" panose="030F0702030302020204" pitchFamily="66" charset="0"/>
            </a:endParaRPr>
          </a:p>
          <a:p>
            <a:endParaRPr lang="en-GB" sz="2800" dirty="0">
              <a:solidFill>
                <a:srgbClr val="00B0F0"/>
              </a:solidFill>
              <a:latin typeface="Comic Sans MS" panose="030F0702030302020204" pitchFamily="66" charset="0"/>
            </a:endParaRPr>
          </a:p>
          <a:p>
            <a:endParaRPr lang="en-GB" sz="2800" dirty="0">
              <a:solidFill>
                <a:srgbClr val="00B0F0"/>
              </a:solidFill>
              <a:latin typeface="Comic Sans MS" panose="030F0702030302020204" pitchFamily="66" charset="0"/>
            </a:endParaRPr>
          </a:p>
          <a:p>
            <a:r>
              <a:rPr lang="en-GB" sz="2800" dirty="0">
                <a:solidFill>
                  <a:srgbClr val="FFC000"/>
                </a:solidFill>
                <a:latin typeface="Comic Sans MS" panose="030F0702030302020204" pitchFamily="66" charset="0"/>
              </a:rPr>
              <a:t>Remember to:</a:t>
            </a:r>
          </a:p>
          <a:p>
            <a:pPr marL="457200" indent="-457200">
              <a:buFontTx/>
              <a:buChar char="-"/>
            </a:pPr>
            <a:r>
              <a:rPr lang="en-GB" sz="2800" dirty="0" smtClean="0">
                <a:solidFill>
                  <a:srgbClr val="FFC000"/>
                </a:solidFill>
                <a:latin typeface="Comic Sans MS" panose="030F0702030302020204" pitchFamily="66" charset="0"/>
              </a:rPr>
              <a:t>Sound </a:t>
            </a:r>
            <a:r>
              <a:rPr lang="en-GB" sz="2800" dirty="0">
                <a:solidFill>
                  <a:srgbClr val="FFC000"/>
                </a:solidFill>
                <a:latin typeface="Comic Sans MS" panose="030F0702030302020204" pitchFamily="66" charset="0"/>
              </a:rPr>
              <a:t>out the words to spell using your phonic </a:t>
            </a:r>
            <a:r>
              <a:rPr lang="en-GB" sz="2800" dirty="0" smtClean="0">
                <a:solidFill>
                  <a:srgbClr val="FFC000"/>
                </a:solidFill>
                <a:latin typeface="Comic Sans MS" panose="030F0702030302020204" pitchFamily="66" charset="0"/>
              </a:rPr>
              <a:t>knowledge</a:t>
            </a:r>
          </a:p>
          <a:p>
            <a:pPr marL="457200" indent="-457200">
              <a:buFontTx/>
              <a:buChar char="-"/>
            </a:pPr>
            <a:r>
              <a:rPr lang="en-GB" sz="2800" dirty="0" smtClean="0">
                <a:solidFill>
                  <a:srgbClr val="FFC000"/>
                </a:solidFill>
                <a:latin typeface="Comic Sans MS" panose="030F0702030302020204" pitchFamily="66" charset="0"/>
              </a:rPr>
              <a:t>Write your keywords correctly </a:t>
            </a:r>
            <a:endParaRPr lang="en-GB" sz="2800" dirty="0" smtClean="0">
              <a:solidFill>
                <a:srgbClr val="FFC000"/>
              </a:solidFill>
              <a:latin typeface="Comic Sans MS" panose="030F0702030302020204" pitchFamily="66" charset="0"/>
            </a:endParaRPr>
          </a:p>
          <a:p>
            <a:pPr marL="457200" indent="-457200">
              <a:buFontTx/>
              <a:buChar char="-"/>
            </a:pPr>
            <a:r>
              <a:rPr lang="en-GB" sz="2800" dirty="0" smtClean="0">
                <a:solidFill>
                  <a:srgbClr val="FFC000"/>
                </a:solidFill>
                <a:latin typeface="Comic Sans MS" panose="030F0702030302020204" pitchFamily="66" charset="0"/>
              </a:rPr>
              <a:t>Write in sentences using capital letters, finger spaces and full stops. </a:t>
            </a:r>
          </a:p>
          <a:p>
            <a:pPr marL="457200" indent="-457200">
              <a:buFontTx/>
              <a:buChar char="-"/>
            </a:pPr>
            <a:endParaRPr lang="en-GB" sz="2800" dirty="0" smtClean="0">
              <a:solidFill>
                <a:srgbClr val="FFC000"/>
              </a:solidFill>
              <a:latin typeface="Comic Sans MS" panose="030F0702030302020204" pitchFamily="66" charset="0"/>
            </a:endParaRPr>
          </a:p>
          <a:p>
            <a:pPr marL="457200" indent="-457200">
              <a:buFontTx/>
              <a:buChar char="-"/>
            </a:pPr>
            <a:endParaRPr lang="en-GB" sz="2800" dirty="0">
              <a:solidFill>
                <a:srgbClr val="FFC000"/>
              </a:solidFill>
              <a:latin typeface="Comic Sans MS" panose="030F0702030302020204" pitchFamily="66" charset="0"/>
            </a:endParaRPr>
          </a:p>
          <a:p>
            <a:pPr marL="457200" indent="-457200">
              <a:buFontTx/>
              <a:buChar char="-"/>
            </a:pPr>
            <a:endParaRPr lang="en-GB" sz="2800" dirty="0">
              <a:solidFill>
                <a:srgbClr val="00B0F0"/>
              </a:solidFill>
              <a:latin typeface="Comic Sans MS" panose="030F0702030302020204" pitchFamily="66" charset="0"/>
            </a:endParaRPr>
          </a:p>
          <a:p>
            <a:r>
              <a:rPr lang="en-GB" sz="2800" dirty="0" smtClean="0">
                <a:solidFill>
                  <a:srgbClr val="00B0F0"/>
                </a:solidFill>
                <a:latin typeface="Comic Sans MS" panose="030F0702030302020204" pitchFamily="66" charset="0"/>
              </a:rPr>
              <a:t> </a:t>
            </a:r>
            <a:endParaRPr lang="en-GB" sz="2800" dirty="0">
              <a:solidFill>
                <a:srgbClr val="00B0F0"/>
              </a:solidFill>
              <a:latin typeface="Comic Sans MS" panose="030F0702030302020204" pitchFamily="66" charset="0"/>
            </a:endParaRPr>
          </a:p>
        </p:txBody>
      </p:sp>
      <p:pic>
        <p:nvPicPr>
          <p:cNvPr id="2" name="Picture 1"/>
          <p:cNvPicPr>
            <a:picLocks noChangeAspect="1"/>
          </p:cNvPicPr>
          <p:nvPr/>
        </p:nvPicPr>
        <p:blipFill rotWithShape="1">
          <a:blip r:embed="rId2"/>
          <a:srcRect l="52342" t="61458" r="35093" b="23770"/>
          <a:stretch/>
        </p:blipFill>
        <p:spPr>
          <a:xfrm>
            <a:off x="8825345" y="1766621"/>
            <a:ext cx="2410691" cy="1593508"/>
          </a:xfrm>
          <a:prstGeom prst="rect">
            <a:avLst/>
          </a:prstGeom>
        </p:spPr>
      </p:pic>
    </p:spTree>
    <p:extLst>
      <p:ext uri="{BB962C8B-B14F-4D97-AF65-F5344CB8AC3E}">
        <p14:creationId xmlns:p14="http://schemas.microsoft.com/office/powerpoint/2010/main" val="415642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5014" y="338319"/>
            <a:ext cx="10723417" cy="1200329"/>
          </a:xfrm>
          <a:prstGeom prst="rect">
            <a:avLst/>
          </a:prstGeom>
          <a:noFill/>
        </p:spPr>
        <p:txBody>
          <a:bodyPr wrap="square" rtlCol="0">
            <a:spAutoFit/>
          </a:bodyPr>
          <a:lstStyle/>
          <a:p>
            <a:pPr algn="ctr"/>
            <a:r>
              <a:rPr lang="en-GB" sz="3600" dirty="0" smtClean="0">
                <a:solidFill>
                  <a:srgbClr val="00B050"/>
                </a:solidFill>
                <a:latin typeface="Comic Sans MS" panose="030F0702030302020204" pitchFamily="66" charset="0"/>
              </a:rPr>
              <a:t>Tomorrow we are going to read the book </a:t>
            </a:r>
          </a:p>
          <a:p>
            <a:pPr algn="ctr"/>
            <a:r>
              <a:rPr lang="en-GB" sz="3600" dirty="0" smtClean="0">
                <a:solidFill>
                  <a:srgbClr val="00B050"/>
                </a:solidFill>
                <a:latin typeface="Comic Sans MS" panose="030F0702030302020204" pitchFamily="66" charset="0"/>
              </a:rPr>
              <a:t>‘The Koala who could’. </a:t>
            </a:r>
            <a:endParaRPr lang="en-GB" sz="2800" dirty="0" smtClean="0">
              <a:solidFill>
                <a:srgbClr val="00B050"/>
              </a:solidFill>
              <a:latin typeface="Comic Sans MS" panose="030F0702030302020204" pitchFamily="66" charset="0"/>
            </a:endParaRPr>
          </a:p>
        </p:txBody>
      </p:sp>
      <p:sp>
        <p:nvSpPr>
          <p:cNvPr id="8" name="TextBox 7"/>
          <p:cNvSpPr txBox="1"/>
          <p:nvPr/>
        </p:nvSpPr>
        <p:spPr>
          <a:xfrm rot="21070103">
            <a:off x="213099" y="2335885"/>
            <a:ext cx="3576973" cy="1077218"/>
          </a:xfrm>
          <a:prstGeom prst="rect">
            <a:avLst/>
          </a:prstGeom>
          <a:noFill/>
        </p:spPr>
        <p:txBody>
          <a:bodyPr wrap="square" rtlCol="0">
            <a:spAutoFit/>
          </a:bodyPr>
          <a:lstStyle/>
          <a:p>
            <a:pPr algn="ctr"/>
            <a:r>
              <a:rPr lang="en-GB" sz="3200" dirty="0" smtClean="0">
                <a:solidFill>
                  <a:schemeClr val="accent2"/>
                </a:solidFill>
                <a:latin typeface="Comic Sans MS" panose="030F0702030302020204" pitchFamily="66" charset="0"/>
              </a:rPr>
              <a:t>What can you see? </a:t>
            </a:r>
            <a:endParaRPr lang="en-GB" sz="2400" dirty="0" smtClean="0">
              <a:solidFill>
                <a:schemeClr val="accent2"/>
              </a:solidFill>
              <a:latin typeface="Comic Sans MS" panose="030F0702030302020204" pitchFamily="66" charset="0"/>
            </a:endParaRPr>
          </a:p>
        </p:txBody>
      </p:sp>
      <p:sp>
        <p:nvSpPr>
          <p:cNvPr id="9" name="TextBox 8"/>
          <p:cNvSpPr txBox="1"/>
          <p:nvPr/>
        </p:nvSpPr>
        <p:spPr>
          <a:xfrm rot="987306">
            <a:off x="7871872" y="2655040"/>
            <a:ext cx="4114804" cy="1077218"/>
          </a:xfrm>
          <a:prstGeom prst="rect">
            <a:avLst/>
          </a:prstGeom>
          <a:noFill/>
        </p:spPr>
        <p:txBody>
          <a:bodyPr wrap="square" rtlCol="0">
            <a:spAutoFit/>
          </a:bodyPr>
          <a:lstStyle/>
          <a:p>
            <a:pPr algn="ctr"/>
            <a:r>
              <a:rPr lang="en-GB" sz="3200" dirty="0" smtClean="0">
                <a:solidFill>
                  <a:schemeClr val="accent2"/>
                </a:solidFill>
                <a:latin typeface="Comic Sans MS" panose="030F0702030302020204" pitchFamily="66" charset="0"/>
              </a:rPr>
              <a:t>What is the Koala holding? </a:t>
            </a:r>
            <a:endParaRPr lang="en-GB" sz="2400" dirty="0" smtClean="0">
              <a:solidFill>
                <a:schemeClr val="accent2"/>
              </a:solidFill>
              <a:latin typeface="Comic Sans MS" panose="030F0702030302020204" pitchFamily="66" charset="0"/>
            </a:endParaRPr>
          </a:p>
        </p:txBody>
      </p:sp>
      <p:sp>
        <p:nvSpPr>
          <p:cNvPr id="10" name="TextBox 9"/>
          <p:cNvSpPr txBox="1"/>
          <p:nvPr/>
        </p:nvSpPr>
        <p:spPr>
          <a:xfrm>
            <a:off x="3851560" y="5392695"/>
            <a:ext cx="4114804" cy="1077218"/>
          </a:xfrm>
          <a:prstGeom prst="rect">
            <a:avLst/>
          </a:prstGeom>
          <a:noFill/>
        </p:spPr>
        <p:txBody>
          <a:bodyPr wrap="square" rtlCol="0">
            <a:spAutoFit/>
          </a:bodyPr>
          <a:lstStyle/>
          <a:p>
            <a:pPr algn="ctr"/>
            <a:r>
              <a:rPr lang="en-GB" sz="3200" dirty="0" smtClean="0">
                <a:solidFill>
                  <a:schemeClr val="accent2"/>
                </a:solidFill>
                <a:latin typeface="Comic Sans MS" panose="030F0702030302020204" pitchFamily="66" charset="0"/>
              </a:rPr>
              <a:t>Where do you think the story is set?  </a:t>
            </a:r>
            <a:endParaRPr lang="en-GB" sz="2400" dirty="0" smtClean="0">
              <a:solidFill>
                <a:schemeClr val="accent2"/>
              </a:solidFill>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232" y="1538648"/>
            <a:ext cx="3082640" cy="3853300"/>
          </a:xfrm>
          <a:prstGeom prst="rect">
            <a:avLst/>
          </a:prstGeom>
        </p:spPr>
      </p:pic>
    </p:spTree>
    <p:extLst>
      <p:ext uri="{BB962C8B-B14F-4D97-AF65-F5344CB8AC3E}">
        <p14:creationId xmlns:p14="http://schemas.microsoft.com/office/powerpoint/2010/main" val="272422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816" y="1854788"/>
            <a:ext cx="3505203" cy="1077218"/>
          </a:xfrm>
          <a:prstGeom prst="rect">
            <a:avLst/>
          </a:prstGeom>
          <a:noFill/>
        </p:spPr>
        <p:txBody>
          <a:bodyPr wrap="square" rtlCol="0">
            <a:spAutoFit/>
          </a:bodyPr>
          <a:lstStyle/>
          <a:p>
            <a:pPr algn="ctr"/>
            <a:r>
              <a:rPr lang="en-GB" sz="3200" dirty="0" smtClean="0">
                <a:solidFill>
                  <a:srgbClr val="00B050"/>
                </a:solidFill>
                <a:latin typeface="Comic Sans MS" panose="030F0702030302020204" pitchFamily="66" charset="0"/>
              </a:rPr>
              <a:t>Where is the United Kingdom? </a:t>
            </a:r>
          </a:p>
        </p:txBody>
      </p:sp>
      <p:sp>
        <p:nvSpPr>
          <p:cNvPr id="9" name="TextBox 8"/>
          <p:cNvSpPr txBox="1"/>
          <p:nvPr/>
        </p:nvSpPr>
        <p:spPr>
          <a:xfrm>
            <a:off x="2285998" y="568830"/>
            <a:ext cx="7063333" cy="584775"/>
          </a:xfrm>
          <a:prstGeom prst="rect">
            <a:avLst/>
          </a:prstGeom>
          <a:noFill/>
        </p:spPr>
        <p:txBody>
          <a:bodyPr wrap="square" rtlCol="0">
            <a:spAutoFit/>
          </a:bodyPr>
          <a:lstStyle/>
          <a:p>
            <a:pPr algn="ctr"/>
            <a:r>
              <a:rPr lang="en-GB" sz="3200" dirty="0" smtClean="0">
                <a:solidFill>
                  <a:schemeClr val="accent2"/>
                </a:solidFill>
                <a:latin typeface="Comic Sans MS" panose="030F0702030302020204" pitchFamily="66" charset="0"/>
              </a:rPr>
              <a:t>The story is set in Australia.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967" y="127576"/>
            <a:ext cx="1381770" cy="1727212"/>
          </a:xfrm>
          <a:prstGeom prst="rect">
            <a:avLst/>
          </a:prstGeom>
        </p:spPr>
      </p:pic>
      <p:sp>
        <p:nvSpPr>
          <p:cNvPr id="10" name="TextBox 9"/>
          <p:cNvSpPr txBox="1"/>
          <p:nvPr/>
        </p:nvSpPr>
        <p:spPr>
          <a:xfrm>
            <a:off x="8548251" y="2149170"/>
            <a:ext cx="3505203" cy="1077218"/>
          </a:xfrm>
          <a:prstGeom prst="rect">
            <a:avLst/>
          </a:prstGeom>
          <a:noFill/>
        </p:spPr>
        <p:txBody>
          <a:bodyPr wrap="square" rtlCol="0">
            <a:spAutoFit/>
          </a:bodyPr>
          <a:lstStyle/>
          <a:p>
            <a:pPr algn="ctr"/>
            <a:r>
              <a:rPr lang="en-GB" sz="3200" dirty="0" smtClean="0">
                <a:solidFill>
                  <a:srgbClr val="00B050"/>
                </a:solidFill>
                <a:latin typeface="Comic Sans MS" panose="030F0702030302020204" pitchFamily="66" charset="0"/>
              </a:rPr>
              <a:t>Where is Australia? </a:t>
            </a:r>
          </a:p>
        </p:txBody>
      </p:sp>
      <p:pic>
        <p:nvPicPr>
          <p:cNvPr id="12" name="Picture 11"/>
          <p:cNvPicPr>
            <a:picLocks noChangeAspect="1"/>
          </p:cNvPicPr>
          <p:nvPr/>
        </p:nvPicPr>
        <p:blipFill rotWithShape="1">
          <a:blip r:embed="rId3"/>
          <a:srcRect l="39565" t="36837" r="24338" b="23769"/>
          <a:stretch/>
        </p:blipFill>
        <p:spPr>
          <a:xfrm>
            <a:off x="3230477" y="2932006"/>
            <a:ext cx="5800317" cy="3558898"/>
          </a:xfrm>
          <a:prstGeom prst="rect">
            <a:avLst/>
          </a:prstGeom>
        </p:spPr>
      </p:pic>
    </p:spTree>
    <p:extLst>
      <p:ext uri="{BB962C8B-B14F-4D97-AF65-F5344CB8AC3E}">
        <p14:creationId xmlns:p14="http://schemas.microsoft.com/office/powerpoint/2010/main" val="487608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816" y="1854788"/>
            <a:ext cx="3505203" cy="1077218"/>
          </a:xfrm>
          <a:prstGeom prst="rect">
            <a:avLst/>
          </a:prstGeom>
          <a:noFill/>
        </p:spPr>
        <p:txBody>
          <a:bodyPr wrap="square" rtlCol="0">
            <a:spAutoFit/>
          </a:bodyPr>
          <a:lstStyle/>
          <a:p>
            <a:pPr algn="ctr"/>
            <a:r>
              <a:rPr lang="en-GB" sz="3200" dirty="0" smtClean="0">
                <a:solidFill>
                  <a:srgbClr val="00B050"/>
                </a:solidFill>
                <a:latin typeface="Comic Sans MS" panose="030F0702030302020204" pitchFamily="66" charset="0"/>
              </a:rPr>
              <a:t>Where is the United Kingdom? </a:t>
            </a:r>
          </a:p>
        </p:txBody>
      </p:sp>
      <p:sp>
        <p:nvSpPr>
          <p:cNvPr id="9" name="TextBox 8"/>
          <p:cNvSpPr txBox="1"/>
          <p:nvPr/>
        </p:nvSpPr>
        <p:spPr>
          <a:xfrm>
            <a:off x="2285998" y="568830"/>
            <a:ext cx="7063333" cy="584775"/>
          </a:xfrm>
          <a:prstGeom prst="rect">
            <a:avLst/>
          </a:prstGeom>
          <a:noFill/>
        </p:spPr>
        <p:txBody>
          <a:bodyPr wrap="square" rtlCol="0">
            <a:spAutoFit/>
          </a:bodyPr>
          <a:lstStyle/>
          <a:p>
            <a:pPr algn="ctr"/>
            <a:r>
              <a:rPr lang="en-GB" sz="3200" dirty="0" smtClean="0">
                <a:solidFill>
                  <a:schemeClr val="accent2"/>
                </a:solidFill>
                <a:latin typeface="Comic Sans MS" panose="030F0702030302020204" pitchFamily="66" charset="0"/>
              </a:rPr>
              <a:t>The story is set in Australia.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967" y="127576"/>
            <a:ext cx="1381770" cy="1727212"/>
          </a:xfrm>
          <a:prstGeom prst="rect">
            <a:avLst/>
          </a:prstGeom>
        </p:spPr>
      </p:pic>
      <p:pic>
        <p:nvPicPr>
          <p:cNvPr id="4" name="Picture 3"/>
          <p:cNvPicPr>
            <a:picLocks noChangeAspect="1"/>
          </p:cNvPicPr>
          <p:nvPr/>
        </p:nvPicPr>
        <p:blipFill rotWithShape="1">
          <a:blip r:embed="rId3"/>
          <a:srcRect l="39565" t="36837" r="24338" b="23769"/>
          <a:stretch/>
        </p:blipFill>
        <p:spPr>
          <a:xfrm>
            <a:off x="3230477" y="2932006"/>
            <a:ext cx="5800317" cy="3558898"/>
          </a:xfrm>
          <a:prstGeom prst="rect">
            <a:avLst/>
          </a:prstGeom>
        </p:spPr>
      </p:pic>
      <p:sp>
        <p:nvSpPr>
          <p:cNvPr id="10" name="TextBox 9"/>
          <p:cNvSpPr txBox="1"/>
          <p:nvPr/>
        </p:nvSpPr>
        <p:spPr>
          <a:xfrm>
            <a:off x="8548251" y="2149170"/>
            <a:ext cx="3505203" cy="1077218"/>
          </a:xfrm>
          <a:prstGeom prst="rect">
            <a:avLst/>
          </a:prstGeom>
          <a:noFill/>
        </p:spPr>
        <p:txBody>
          <a:bodyPr wrap="square" rtlCol="0">
            <a:spAutoFit/>
          </a:bodyPr>
          <a:lstStyle/>
          <a:p>
            <a:pPr algn="ctr"/>
            <a:r>
              <a:rPr lang="en-GB" sz="3200" dirty="0" smtClean="0">
                <a:solidFill>
                  <a:srgbClr val="00B050"/>
                </a:solidFill>
                <a:latin typeface="Comic Sans MS" panose="030F0702030302020204" pitchFamily="66" charset="0"/>
              </a:rPr>
              <a:t>Where is Australia? </a:t>
            </a:r>
          </a:p>
        </p:txBody>
      </p:sp>
      <p:cxnSp>
        <p:nvCxnSpPr>
          <p:cNvPr id="8" name="Straight Arrow Connector 7"/>
          <p:cNvCxnSpPr/>
          <p:nvPr/>
        </p:nvCxnSpPr>
        <p:spPr>
          <a:xfrm>
            <a:off x="2881745" y="2932006"/>
            <a:ext cx="2992582" cy="98883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378536" y="3236103"/>
            <a:ext cx="2001980" cy="197169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95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0115" y="688655"/>
            <a:ext cx="10723417" cy="646331"/>
          </a:xfrm>
          <a:prstGeom prst="rect">
            <a:avLst/>
          </a:prstGeom>
          <a:noFill/>
        </p:spPr>
        <p:txBody>
          <a:bodyPr wrap="square" rtlCol="0">
            <a:spAutoFit/>
          </a:bodyPr>
          <a:lstStyle/>
          <a:p>
            <a:pPr algn="ctr"/>
            <a:r>
              <a:rPr lang="en-GB" sz="3600" dirty="0" smtClean="0">
                <a:solidFill>
                  <a:srgbClr val="00B050"/>
                </a:solidFill>
                <a:latin typeface="Comic Sans MS" panose="030F0702030302020204" pitchFamily="66" charset="0"/>
              </a:rPr>
              <a:t>Today we are going to find out about Australia. </a:t>
            </a:r>
            <a:endParaRPr lang="en-GB" sz="2800" dirty="0" smtClean="0">
              <a:solidFill>
                <a:srgbClr val="00B050"/>
              </a:solidFill>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254" y="2077957"/>
            <a:ext cx="2632364" cy="3290455"/>
          </a:xfrm>
          <a:prstGeom prst="rect">
            <a:avLst/>
          </a:prstGeom>
        </p:spPr>
      </p:pic>
      <p:pic>
        <p:nvPicPr>
          <p:cNvPr id="6" name="Picture 5"/>
          <p:cNvPicPr>
            <a:picLocks noChangeAspect="1"/>
          </p:cNvPicPr>
          <p:nvPr/>
        </p:nvPicPr>
        <p:blipFill rotWithShape="1">
          <a:blip r:embed="rId3"/>
          <a:srcRect l="39565" t="36837" r="24338" b="23769"/>
          <a:stretch/>
        </p:blipFill>
        <p:spPr>
          <a:xfrm>
            <a:off x="5638799" y="2077957"/>
            <a:ext cx="5262358" cy="3228823"/>
          </a:xfrm>
          <a:prstGeom prst="rect">
            <a:avLst/>
          </a:prstGeom>
        </p:spPr>
      </p:pic>
    </p:spTree>
    <p:extLst>
      <p:ext uri="{BB962C8B-B14F-4D97-AF65-F5344CB8AC3E}">
        <p14:creationId xmlns:p14="http://schemas.microsoft.com/office/powerpoint/2010/main" val="3062805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D515B-E4A0-F84A-B014-D1E8E174DAAD}"/>
              </a:ext>
            </a:extLst>
          </p:cNvPr>
          <p:cNvPicPr>
            <a:picLocks noChangeAspect="1"/>
          </p:cNvPicPr>
          <p:nvPr/>
        </p:nvPicPr>
        <p:blipFill>
          <a:blip r:embed="rId2" cstate="print"/>
          <a:stretch>
            <a:fillRect/>
          </a:stretch>
        </p:blipFill>
        <p:spPr>
          <a:xfrm>
            <a:off x="630958" y="1505281"/>
            <a:ext cx="4471805" cy="3393547"/>
          </a:xfrm>
          <a:prstGeom prst="roundRect">
            <a:avLst>
              <a:gd name="adj" fmla="val 6596"/>
            </a:avLst>
          </a:prstGeom>
        </p:spPr>
      </p:pic>
      <p:sp>
        <p:nvSpPr>
          <p:cNvPr id="2" name="Rectangle 1"/>
          <p:cNvSpPr/>
          <p:nvPr/>
        </p:nvSpPr>
        <p:spPr>
          <a:xfrm>
            <a:off x="5541818" y="1505281"/>
            <a:ext cx="6096000" cy="4154984"/>
          </a:xfrm>
          <a:prstGeom prst="rect">
            <a:avLst/>
          </a:prstGeom>
        </p:spPr>
        <p:txBody>
          <a:bodyPr>
            <a:spAutoFit/>
          </a:bodyPr>
          <a:lstStyle/>
          <a:p>
            <a:pPr algn="just">
              <a:spcBef>
                <a:spcPct val="0"/>
              </a:spcBef>
            </a:pPr>
            <a:r>
              <a:rPr lang="en-GB" altLang="en-US" sz="2400" dirty="0">
                <a:solidFill>
                  <a:srgbClr val="00B050"/>
                </a:solidFill>
                <a:latin typeface="Comic Sans MS" panose="030F0702030302020204" pitchFamily="66" charset="0"/>
              </a:rPr>
              <a:t>Australia is the world's sixth largest country.</a:t>
            </a:r>
          </a:p>
          <a:p>
            <a:pPr algn="just">
              <a:spcBef>
                <a:spcPct val="0"/>
              </a:spcBef>
            </a:pPr>
            <a:endParaRPr lang="en-GB" altLang="en-US" sz="2400" dirty="0">
              <a:solidFill>
                <a:srgbClr val="00B050"/>
              </a:solidFill>
              <a:latin typeface="Comic Sans MS" panose="030F0702030302020204" pitchFamily="66" charset="0"/>
            </a:endParaRPr>
          </a:p>
          <a:p>
            <a:pPr algn="just">
              <a:spcBef>
                <a:spcPct val="0"/>
              </a:spcBef>
            </a:pPr>
            <a:r>
              <a:rPr lang="en-GB" altLang="en-US" sz="2400" dirty="0">
                <a:solidFill>
                  <a:srgbClr val="00B050"/>
                </a:solidFill>
                <a:latin typeface="Comic Sans MS" panose="030F0702030302020204" pitchFamily="66" charset="0"/>
              </a:rPr>
              <a:t>Around 24 million people live in Australia, which is not that many considering how large it is! By comparison, 65 million people live in the United Kingdom</a:t>
            </a:r>
            <a:r>
              <a:rPr lang="en-GB" altLang="en-US" sz="2400" dirty="0" smtClean="0">
                <a:solidFill>
                  <a:srgbClr val="00B050"/>
                </a:solidFill>
                <a:latin typeface="Comic Sans MS" panose="030F0702030302020204" pitchFamily="66" charset="0"/>
              </a:rPr>
              <a:t>.</a:t>
            </a:r>
          </a:p>
          <a:p>
            <a:pPr algn="just">
              <a:spcBef>
                <a:spcPct val="0"/>
              </a:spcBef>
            </a:pPr>
            <a:endParaRPr lang="en-GB" altLang="en-US" sz="2400" dirty="0">
              <a:solidFill>
                <a:srgbClr val="00B050"/>
              </a:solidFill>
              <a:latin typeface="Comic Sans MS" panose="030F0702030302020204" pitchFamily="66" charset="0"/>
            </a:endParaRPr>
          </a:p>
          <a:p>
            <a:pPr algn="just">
              <a:spcBef>
                <a:spcPct val="0"/>
              </a:spcBef>
            </a:pPr>
            <a:r>
              <a:rPr lang="en-GB" altLang="en-US" sz="2400" dirty="0">
                <a:solidFill>
                  <a:srgbClr val="00B050"/>
                </a:solidFill>
                <a:latin typeface="Comic Sans MS" panose="030F0702030302020204" pitchFamily="66" charset="0"/>
              </a:rPr>
              <a:t>However, you could fit the United Kingdom into Australia 22 times!</a:t>
            </a:r>
          </a:p>
          <a:p>
            <a:pPr algn="just">
              <a:spcBef>
                <a:spcPct val="0"/>
              </a:spcBef>
            </a:pPr>
            <a:endParaRPr lang="en-GB" altLang="en-US" sz="24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1068931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0115" y="688655"/>
            <a:ext cx="10723417" cy="646331"/>
          </a:xfrm>
          <a:prstGeom prst="rect">
            <a:avLst/>
          </a:prstGeom>
          <a:noFill/>
        </p:spPr>
        <p:txBody>
          <a:bodyPr wrap="square" rtlCol="0">
            <a:spAutoFit/>
          </a:bodyPr>
          <a:lstStyle/>
          <a:p>
            <a:pPr algn="ctr"/>
            <a:r>
              <a:rPr lang="en-GB" sz="3600" dirty="0" smtClean="0">
                <a:solidFill>
                  <a:srgbClr val="00B050"/>
                </a:solidFill>
                <a:latin typeface="Comic Sans MS" panose="030F0702030302020204" pitchFamily="66" charset="0"/>
              </a:rPr>
              <a:t>Today we are going to find out about Australia. </a:t>
            </a:r>
            <a:endParaRPr lang="en-GB" sz="2800" dirty="0" smtClean="0">
              <a:solidFill>
                <a:srgbClr val="00B050"/>
              </a:solidFill>
              <a:latin typeface="Comic Sans MS" panose="030F0702030302020204" pitchFamily="66" charset="0"/>
            </a:endParaRPr>
          </a:p>
        </p:txBody>
      </p:sp>
      <p:pic>
        <p:nvPicPr>
          <p:cNvPr id="7" name="Picture 6">
            <a:extLst>
              <a:ext uri="{FF2B5EF4-FFF2-40B4-BE49-F238E27FC236}">
                <a16:creationId xmlns:a16="http://schemas.microsoft.com/office/drawing/2014/main" id="{B20FC05F-BA4D-8E46-92A8-43C9E62D48DE}"/>
              </a:ext>
            </a:extLst>
          </p:cNvPr>
          <p:cNvPicPr>
            <a:picLocks noChangeAspect="1"/>
          </p:cNvPicPr>
          <p:nvPr/>
        </p:nvPicPr>
        <p:blipFill rotWithShape="1">
          <a:blip r:embed="rId2" cstate="print"/>
          <a:srcRect l="40648" t="20872" r="7500" b="30489"/>
          <a:stretch/>
        </p:blipFill>
        <p:spPr>
          <a:xfrm>
            <a:off x="2685097" y="1571501"/>
            <a:ext cx="7150631" cy="4742996"/>
          </a:xfrm>
          <a:prstGeom prst="roundRect">
            <a:avLst>
              <a:gd name="adj" fmla="val 5347"/>
            </a:avLst>
          </a:prstGeom>
        </p:spPr>
      </p:pic>
      <p:cxnSp>
        <p:nvCxnSpPr>
          <p:cNvPr id="8" name="Straight Connector 7">
            <a:extLst>
              <a:ext uri="{FF2B5EF4-FFF2-40B4-BE49-F238E27FC236}">
                <a16:creationId xmlns:a16="http://schemas.microsoft.com/office/drawing/2014/main" id="{EA6D477E-0961-EE4B-A94F-DD0E81A686C1}"/>
              </a:ext>
            </a:extLst>
          </p:cNvPr>
          <p:cNvCxnSpPr/>
          <p:nvPr/>
        </p:nvCxnSpPr>
        <p:spPr>
          <a:xfrm>
            <a:off x="3643313" y="2174875"/>
            <a:ext cx="4229100" cy="3313113"/>
          </a:xfrm>
          <a:prstGeom prst="line">
            <a:avLst/>
          </a:prstGeom>
          <a:ln w="38100">
            <a:solidFill>
              <a:srgbClr val="C00928"/>
            </a:solidFill>
          </a:ln>
        </p:spPr>
        <p:style>
          <a:lnRef idx="1">
            <a:schemeClr val="accent1"/>
          </a:lnRef>
          <a:fillRef idx="0">
            <a:schemeClr val="accent1"/>
          </a:fillRef>
          <a:effectRef idx="0">
            <a:schemeClr val="accent1"/>
          </a:effectRef>
          <a:fontRef idx="minor">
            <a:schemeClr val="tx1"/>
          </a:fontRef>
        </p:style>
      </p:cxnSp>
      <p:sp>
        <p:nvSpPr>
          <p:cNvPr id="10" name="Rounded Rectangle 11">
            <a:extLst>
              <a:ext uri="{FF2B5EF4-FFF2-40B4-BE49-F238E27FC236}">
                <a16:creationId xmlns:a16="http://schemas.microsoft.com/office/drawing/2014/main" id="{A517C7F4-57F3-5848-B1A8-1A63B8A42E20}"/>
              </a:ext>
            </a:extLst>
          </p:cNvPr>
          <p:cNvSpPr>
            <a:spLocks noChangeArrowheads="1"/>
          </p:cNvSpPr>
          <p:nvPr/>
        </p:nvSpPr>
        <p:spPr bwMode="auto">
          <a:xfrm>
            <a:off x="2597511" y="2270125"/>
            <a:ext cx="1039813" cy="407987"/>
          </a:xfrm>
          <a:prstGeom prst="roundRect">
            <a:avLst>
              <a:gd name="adj" fmla="val 16667"/>
            </a:avLst>
          </a:prstGeom>
          <a:solidFill>
            <a:schemeClr val="bg1"/>
          </a:solidFill>
          <a:ln w="38100">
            <a:solidFill>
              <a:srgbClr val="C00928"/>
            </a:solidFill>
            <a:round/>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dirty="0">
                <a:solidFill>
                  <a:srgbClr val="000000"/>
                </a:solidFill>
              </a:rPr>
              <a:t>London  </a:t>
            </a:r>
          </a:p>
        </p:txBody>
      </p:sp>
      <p:sp>
        <p:nvSpPr>
          <p:cNvPr id="11" name="Rounded Rectangle 16">
            <a:extLst>
              <a:ext uri="{FF2B5EF4-FFF2-40B4-BE49-F238E27FC236}">
                <a16:creationId xmlns:a16="http://schemas.microsoft.com/office/drawing/2014/main" id="{85E0D698-CA68-4647-89B2-9C42F78CCE4C}"/>
              </a:ext>
            </a:extLst>
          </p:cNvPr>
          <p:cNvSpPr>
            <a:spLocks noChangeArrowheads="1"/>
          </p:cNvSpPr>
          <p:nvPr/>
        </p:nvSpPr>
        <p:spPr bwMode="auto">
          <a:xfrm>
            <a:off x="6832601" y="5520509"/>
            <a:ext cx="1039812" cy="407987"/>
          </a:xfrm>
          <a:prstGeom prst="roundRect">
            <a:avLst>
              <a:gd name="adj" fmla="val 16667"/>
            </a:avLst>
          </a:prstGeom>
          <a:solidFill>
            <a:schemeClr val="bg1"/>
          </a:solidFill>
          <a:ln w="38100">
            <a:solidFill>
              <a:srgbClr val="C00928"/>
            </a:solidFill>
            <a:round/>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a:solidFill>
                  <a:srgbClr val="000000"/>
                </a:solidFill>
              </a:rPr>
              <a:t>Perth  </a:t>
            </a:r>
          </a:p>
        </p:txBody>
      </p:sp>
      <p:pic>
        <p:nvPicPr>
          <p:cNvPr id="12" name="Picture 11">
            <a:extLst>
              <a:ext uri="{FF2B5EF4-FFF2-40B4-BE49-F238E27FC236}">
                <a16:creationId xmlns:a16="http://schemas.microsoft.com/office/drawing/2014/main" id="{795246F3-603D-2046-89A1-FFDF624004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4114" y="2979257"/>
            <a:ext cx="3138487"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a:extLst>
              <a:ext uri="{FF2B5EF4-FFF2-40B4-BE49-F238E27FC236}">
                <a16:creationId xmlns:a16="http://schemas.microsoft.com/office/drawing/2014/main" id="{3203597F-F88C-0D45-B015-B83C75DDCE7C}"/>
              </a:ext>
            </a:extLst>
          </p:cNvPr>
          <p:cNvSpPr>
            <a:spLocks noChangeArrowheads="1"/>
          </p:cNvSpPr>
          <p:nvPr/>
        </p:nvSpPr>
        <p:spPr bwMode="auto">
          <a:xfrm>
            <a:off x="5252245" y="4334597"/>
            <a:ext cx="1400175" cy="407987"/>
          </a:xfrm>
          <a:prstGeom prst="roundRect">
            <a:avLst>
              <a:gd name="adj" fmla="val 16667"/>
            </a:avLst>
          </a:prstGeom>
          <a:solidFill>
            <a:schemeClr val="bg1"/>
          </a:solidFill>
          <a:ln w="38100">
            <a:solidFill>
              <a:srgbClr val="C00928"/>
            </a:solidFill>
            <a:round/>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dirty="0">
                <a:solidFill>
                  <a:srgbClr val="000000"/>
                </a:solidFill>
              </a:rPr>
              <a:t>8988 miles  </a:t>
            </a:r>
          </a:p>
        </p:txBody>
      </p:sp>
      <p:sp>
        <p:nvSpPr>
          <p:cNvPr id="14" name="Rounded Rectangle 13">
            <a:extLst>
              <a:ext uri="{FF2B5EF4-FFF2-40B4-BE49-F238E27FC236}">
                <a16:creationId xmlns:a16="http://schemas.microsoft.com/office/drawing/2014/main" id="{3203597F-F88C-0D45-B015-B83C75DDCE7C}"/>
              </a:ext>
            </a:extLst>
          </p:cNvPr>
          <p:cNvSpPr>
            <a:spLocks noChangeArrowheads="1"/>
          </p:cNvSpPr>
          <p:nvPr/>
        </p:nvSpPr>
        <p:spPr bwMode="auto">
          <a:xfrm>
            <a:off x="8556914" y="3006574"/>
            <a:ext cx="3192981" cy="1328023"/>
          </a:xfrm>
          <a:prstGeom prst="roundRect">
            <a:avLst>
              <a:gd name="adj" fmla="val 16667"/>
            </a:avLst>
          </a:prstGeom>
          <a:solidFill>
            <a:schemeClr val="bg1"/>
          </a:solidFill>
          <a:ln w="38100">
            <a:solidFill>
              <a:srgbClr val="C00928"/>
            </a:solidFill>
            <a:round/>
            <a:headEnd/>
            <a:tailEnd/>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dirty="0" smtClean="0">
                <a:solidFill>
                  <a:srgbClr val="000000"/>
                </a:solidFill>
              </a:rPr>
              <a:t>The name Australia means ‘south’. It is in the southern part (hemisphere’ of the world. </a:t>
            </a:r>
            <a:endParaRPr lang="en-GB" altLang="en-US" dirty="0">
              <a:solidFill>
                <a:srgbClr val="000000"/>
              </a:solidFill>
            </a:endParaRPr>
          </a:p>
        </p:txBody>
      </p:sp>
      <p:sp>
        <p:nvSpPr>
          <p:cNvPr id="15" name="Rounded Rectangle 14">
            <a:extLst>
              <a:ext uri="{FF2B5EF4-FFF2-40B4-BE49-F238E27FC236}">
                <a16:creationId xmlns:a16="http://schemas.microsoft.com/office/drawing/2014/main" id="{3203597F-F88C-0D45-B015-B83C75DDCE7C}"/>
              </a:ext>
            </a:extLst>
          </p:cNvPr>
          <p:cNvSpPr>
            <a:spLocks noChangeArrowheads="1"/>
          </p:cNvSpPr>
          <p:nvPr/>
        </p:nvSpPr>
        <p:spPr bwMode="auto">
          <a:xfrm>
            <a:off x="1001020" y="5130383"/>
            <a:ext cx="3192981" cy="1021556"/>
          </a:xfrm>
          <a:prstGeom prst="roundRect">
            <a:avLst>
              <a:gd name="adj" fmla="val 16667"/>
            </a:avLst>
          </a:prstGeom>
          <a:solidFill>
            <a:schemeClr val="bg1"/>
          </a:solidFill>
          <a:ln w="38100">
            <a:solidFill>
              <a:srgbClr val="C00928"/>
            </a:solidFill>
            <a:round/>
            <a:headEnd/>
            <a:tailEnd/>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dirty="0" smtClean="0">
                <a:solidFill>
                  <a:srgbClr val="000000"/>
                </a:solidFill>
              </a:rPr>
              <a:t>It would take you almost a whole day to fly from the United Kingdom to Australia.</a:t>
            </a:r>
            <a:endParaRPr lang="en-GB" altLang="en-US" dirty="0">
              <a:solidFill>
                <a:srgbClr val="000000"/>
              </a:solidFill>
            </a:endParaRPr>
          </a:p>
        </p:txBody>
      </p:sp>
    </p:spTree>
    <p:extLst>
      <p:ext uri="{BB962C8B-B14F-4D97-AF65-F5344CB8AC3E}">
        <p14:creationId xmlns:p14="http://schemas.microsoft.com/office/powerpoint/2010/main" val="45853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4" y="424627"/>
            <a:ext cx="6096000" cy="2308324"/>
          </a:xfrm>
          <a:prstGeom prst="rect">
            <a:avLst/>
          </a:prstGeom>
        </p:spPr>
        <p:txBody>
          <a:bodyPr>
            <a:spAutoFit/>
          </a:bodyPr>
          <a:lstStyle/>
          <a:p>
            <a:pPr algn="just">
              <a:spcBef>
                <a:spcPct val="0"/>
              </a:spcBef>
            </a:pPr>
            <a:r>
              <a:rPr lang="en-GB" altLang="en-US" sz="2400" dirty="0">
                <a:solidFill>
                  <a:srgbClr val="00B050"/>
                </a:solidFill>
                <a:latin typeface="Comic Sans MS" panose="030F0702030302020204" pitchFamily="66" charset="0"/>
              </a:rPr>
              <a:t>Australia’s seasons are the opposite to the seasons in the United Kingdom. When the UK is in winter, Australia is in their summer and when the UK is in summer, Australia is in their winter. </a:t>
            </a:r>
          </a:p>
          <a:p>
            <a:pPr algn="just">
              <a:spcBef>
                <a:spcPct val="0"/>
              </a:spcBef>
            </a:pPr>
            <a:endParaRPr lang="en-GB" altLang="en-US" sz="2400" dirty="0">
              <a:solidFill>
                <a:srgbClr val="00B050"/>
              </a:solidFill>
              <a:latin typeface="Comic Sans MS" panose="030F0702030302020204" pitchFamily="66" charset="0"/>
            </a:endParaRPr>
          </a:p>
        </p:txBody>
      </p:sp>
      <p:sp>
        <p:nvSpPr>
          <p:cNvPr id="3" name="Rectangle 2"/>
          <p:cNvSpPr/>
          <p:nvPr/>
        </p:nvSpPr>
        <p:spPr>
          <a:xfrm>
            <a:off x="5569527" y="4934681"/>
            <a:ext cx="6096000" cy="1200329"/>
          </a:xfrm>
          <a:prstGeom prst="rect">
            <a:avLst/>
          </a:prstGeom>
        </p:spPr>
        <p:txBody>
          <a:bodyPr>
            <a:spAutoFit/>
          </a:bodyPr>
          <a:lstStyle/>
          <a:p>
            <a:pPr algn="just">
              <a:spcBef>
                <a:spcPct val="0"/>
              </a:spcBef>
            </a:pPr>
            <a:r>
              <a:rPr lang="en-GB" altLang="en-US" sz="2400" dirty="0">
                <a:solidFill>
                  <a:srgbClr val="00B050"/>
                </a:solidFill>
                <a:latin typeface="Comic Sans MS" panose="030F0702030302020204" pitchFamily="66" charset="0"/>
              </a:rPr>
              <a:t>Mostly, summertime is very hot and dry. </a:t>
            </a:r>
          </a:p>
          <a:p>
            <a:pPr algn="just">
              <a:spcBef>
                <a:spcPct val="0"/>
              </a:spcBef>
            </a:pPr>
            <a:r>
              <a:rPr lang="en-GB" altLang="en-US" sz="2400" dirty="0">
                <a:solidFill>
                  <a:srgbClr val="00B050"/>
                </a:solidFill>
                <a:latin typeface="Comic Sans MS" panose="030F0702030302020204" pitchFamily="66" charset="0"/>
              </a:rPr>
              <a:t>Summer lasts from December to March. </a:t>
            </a:r>
          </a:p>
          <a:p>
            <a:pPr algn="just">
              <a:spcBef>
                <a:spcPct val="0"/>
              </a:spcBef>
            </a:pPr>
            <a:r>
              <a:rPr lang="en-GB" altLang="en-US" sz="2400" dirty="0">
                <a:solidFill>
                  <a:srgbClr val="00B050"/>
                </a:solidFill>
                <a:latin typeface="Comic Sans MS" panose="030F0702030302020204" pitchFamily="66" charset="0"/>
              </a:rPr>
              <a:t>People celebrate Christmas on the beach! </a:t>
            </a:r>
          </a:p>
        </p:txBody>
      </p:sp>
      <p:pic>
        <p:nvPicPr>
          <p:cNvPr id="5" name="Picture 4">
            <a:extLst>
              <a:ext uri="{FF2B5EF4-FFF2-40B4-BE49-F238E27FC236}">
                <a16:creationId xmlns:a16="http://schemas.microsoft.com/office/drawing/2014/main" id="{A4AEA84C-7624-B04D-8FA9-BC1A4C974A28}"/>
              </a:ext>
            </a:extLst>
          </p:cNvPr>
          <p:cNvPicPr>
            <a:picLocks noChangeAspect="1"/>
          </p:cNvPicPr>
          <p:nvPr/>
        </p:nvPicPr>
        <p:blipFill rotWithShape="1">
          <a:blip r:embed="rId2" cstate="print"/>
          <a:srcRect l="7040" t="9112" r="6291" b="1999"/>
          <a:stretch/>
        </p:blipFill>
        <p:spPr>
          <a:xfrm>
            <a:off x="6414654" y="1249241"/>
            <a:ext cx="4224954" cy="2967420"/>
          </a:xfrm>
          <a:prstGeom prst="cloudCallout">
            <a:avLst>
              <a:gd name="adj1" fmla="val -65764"/>
              <a:gd name="adj2" fmla="val 38315"/>
            </a:avLst>
          </a:prstGeom>
          <a:ln w="28575">
            <a:solidFill>
              <a:srgbClr val="EC6D76"/>
            </a:solidFill>
          </a:ln>
        </p:spPr>
      </p:pic>
      <p:pic>
        <p:nvPicPr>
          <p:cNvPr id="6" name="Picture 5">
            <a:extLst>
              <a:ext uri="{FF2B5EF4-FFF2-40B4-BE49-F238E27FC236}">
                <a16:creationId xmlns:a16="http://schemas.microsoft.com/office/drawing/2014/main" id="{7DCE2F1F-FB0A-D748-8C27-15478DB6E4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8636" y="3747231"/>
            <a:ext cx="14922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57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757136"/>
            <a:ext cx="4572001" cy="3046988"/>
          </a:xfrm>
          <a:prstGeom prst="rect">
            <a:avLst/>
          </a:prstGeom>
        </p:spPr>
        <p:txBody>
          <a:bodyPr wrap="square">
            <a:spAutoFit/>
          </a:bodyPr>
          <a:lstStyle/>
          <a:p>
            <a:pPr algn="just">
              <a:spcBef>
                <a:spcPct val="0"/>
              </a:spcBef>
            </a:pPr>
            <a:r>
              <a:rPr lang="en-GB" altLang="en-US" sz="2400" dirty="0">
                <a:solidFill>
                  <a:srgbClr val="00B050"/>
                </a:solidFill>
                <a:latin typeface="Comic Sans MS" panose="030F0702030302020204" pitchFamily="66" charset="0"/>
              </a:rPr>
              <a:t>Most of Australia is made up of desert, called the Outback. </a:t>
            </a:r>
          </a:p>
          <a:p>
            <a:pPr algn="just">
              <a:spcBef>
                <a:spcPct val="0"/>
              </a:spcBef>
            </a:pPr>
            <a:endParaRPr lang="en-GB" altLang="en-US" sz="2400" dirty="0">
              <a:solidFill>
                <a:srgbClr val="00B050"/>
              </a:solidFill>
              <a:latin typeface="Comic Sans MS" panose="030F0702030302020204" pitchFamily="66" charset="0"/>
            </a:endParaRPr>
          </a:p>
          <a:p>
            <a:pPr algn="just">
              <a:spcBef>
                <a:spcPct val="0"/>
              </a:spcBef>
            </a:pPr>
            <a:r>
              <a:rPr lang="en-GB" altLang="en-US" sz="2400" dirty="0">
                <a:solidFill>
                  <a:srgbClr val="00B050"/>
                </a:solidFill>
                <a:latin typeface="Comic Sans MS" panose="030F0702030302020204" pitchFamily="66" charset="0"/>
              </a:rPr>
              <a:t>Temperatures in the Outback range from as high as 50°C on summer days, to -10°C during winter nights.</a:t>
            </a:r>
          </a:p>
          <a:p>
            <a:pPr algn="just">
              <a:spcBef>
                <a:spcPct val="0"/>
              </a:spcBef>
            </a:pPr>
            <a:endParaRPr lang="en-GB" altLang="en-US" sz="2400" dirty="0">
              <a:solidFill>
                <a:srgbClr val="00B050"/>
              </a:solidFill>
              <a:latin typeface="Comic Sans MS" panose="030F0702030302020204" pitchFamily="66" charset="0"/>
            </a:endParaRPr>
          </a:p>
        </p:txBody>
      </p:sp>
      <p:sp>
        <p:nvSpPr>
          <p:cNvPr id="3" name="Rectangle 2"/>
          <p:cNvSpPr/>
          <p:nvPr/>
        </p:nvSpPr>
        <p:spPr>
          <a:xfrm>
            <a:off x="6511636" y="4417304"/>
            <a:ext cx="4876800" cy="461665"/>
          </a:xfrm>
          <a:prstGeom prst="rect">
            <a:avLst/>
          </a:prstGeom>
        </p:spPr>
        <p:txBody>
          <a:bodyPr wrap="square">
            <a:spAutoFit/>
          </a:bodyPr>
          <a:lstStyle/>
          <a:p>
            <a:pPr algn="just">
              <a:spcBef>
                <a:spcPct val="0"/>
              </a:spcBef>
            </a:pPr>
            <a:r>
              <a:rPr lang="en-GB" altLang="en-US" sz="2400" dirty="0">
                <a:solidFill>
                  <a:srgbClr val="00B050"/>
                </a:solidFill>
                <a:latin typeface="Comic Sans MS" panose="030F0702030302020204" pitchFamily="66" charset="0"/>
              </a:rPr>
              <a:t>Australia also has rainforests. </a:t>
            </a:r>
          </a:p>
        </p:txBody>
      </p:sp>
      <p:pic>
        <p:nvPicPr>
          <p:cNvPr id="7" name="Picture 6">
            <a:extLst>
              <a:ext uri="{FF2B5EF4-FFF2-40B4-BE49-F238E27FC236}">
                <a16:creationId xmlns:a16="http://schemas.microsoft.com/office/drawing/2014/main" id="{938E3231-C41D-2646-BEC7-40EBEAC7245C}"/>
              </a:ext>
            </a:extLst>
          </p:cNvPr>
          <p:cNvPicPr>
            <a:picLocks noChangeAspect="1"/>
          </p:cNvPicPr>
          <p:nvPr/>
        </p:nvPicPr>
        <p:blipFill rotWithShape="1">
          <a:blip r:embed="rId2" cstate="print"/>
          <a:srcRect r="27306"/>
          <a:stretch/>
        </p:blipFill>
        <p:spPr bwMode="auto">
          <a:xfrm>
            <a:off x="1115800" y="3925218"/>
            <a:ext cx="3433408" cy="1907503"/>
          </a:xfrm>
          <a:prstGeom prst="roundRect">
            <a:avLst/>
          </a:prstGeom>
          <a:ln w="107950">
            <a:solidFill>
              <a:srgbClr val="F8BC92"/>
            </a:solidFill>
          </a:ln>
        </p:spPr>
      </p:pic>
      <p:pic>
        <p:nvPicPr>
          <p:cNvPr id="8" name="Picture 7">
            <a:extLst>
              <a:ext uri="{FF2B5EF4-FFF2-40B4-BE49-F238E27FC236}">
                <a16:creationId xmlns:a16="http://schemas.microsoft.com/office/drawing/2014/main" id="{68802BE7-484A-B84B-98CD-3D270901BAAF}"/>
              </a:ext>
            </a:extLst>
          </p:cNvPr>
          <p:cNvPicPr>
            <a:picLocks noChangeAspect="1"/>
          </p:cNvPicPr>
          <p:nvPr/>
        </p:nvPicPr>
        <p:blipFill rotWithShape="1">
          <a:blip r:embed="rId3"/>
          <a:srcRect b="7524"/>
          <a:stretch/>
        </p:blipFill>
        <p:spPr bwMode="auto">
          <a:xfrm>
            <a:off x="7059277" y="1528871"/>
            <a:ext cx="3444537" cy="2396347"/>
          </a:xfrm>
          <a:prstGeom prst="roundRect">
            <a:avLst>
              <a:gd name="adj" fmla="val 11765"/>
            </a:avLst>
          </a:prstGeom>
          <a:ln w="107950">
            <a:solidFill>
              <a:srgbClr val="AFDEF8"/>
            </a:solidFill>
          </a:ln>
        </p:spPr>
      </p:pic>
    </p:spTree>
    <p:extLst>
      <p:ext uri="{BB962C8B-B14F-4D97-AF65-F5344CB8AC3E}">
        <p14:creationId xmlns:p14="http://schemas.microsoft.com/office/powerpoint/2010/main" val="3221745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617</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Comic Sans MS</vt:lpstr>
      <vt:lpstr>Sassoon Infant Rg</vt:lpstr>
      <vt:lpstr>Tuffy</vt:lpstr>
      <vt:lpstr>Tuffy-TTF</vt:lpstr>
      <vt:lpstr>Twinkl</vt:lpstr>
      <vt:lpstr>Office Theme</vt:lpstr>
      <vt:lpstr>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dc:title>
  <dc:creator>Barber, J</dc:creator>
  <cp:lastModifiedBy>Barber, J</cp:lastModifiedBy>
  <cp:revision>55</cp:revision>
  <dcterms:created xsi:type="dcterms:W3CDTF">2021-01-06T20:29:02Z</dcterms:created>
  <dcterms:modified xsi:type="dcterms:W3CDTF">2021-02-23T15:11:01Z</dcterms:modified>
</cp:coreProperties>
</file>