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4" r:id="rId5"/>
    <p:sldId id="265" r:id="rId6"/>
    <p:sldId id="266" r:id="rId7"/>
    <p:sldId id="267" r:id="rId8"/>
    <p:sldId id="268" r:id="rId9"/>
    <p:sldId id="269" r:id="rId10"/>
    <p:sldId id="270"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636" autoAdjust="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2F77E9C-EE33-4CC1-B75D-C6F280AF952B}" type="datetimeFigureOut">
              <a:rPr lang="en-GB" smtClean="0"/>
              <a:t>10/01/2021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825260-6219-4F07-8197-3E56BBDCF4AE}" type="slidenum">
              <a:rPr lang="en-GB" smtClean="0"/>
              <a:t>‹#›</a:t>
            </a:fld>
            <a:endParaRPr lang="en-GB"/>
          </a:p>
        </p:txBody>
      </p:sp>
    </p:spTree>
    <p:extLst>
      <p:ext uri="{BB962C8B-B14F-4D97-AF65-F5344CB8AC3E}">
        <p14:creationId xmlns:p14="http://schemas.microsoft.com/office/powerpoint/2010/main" val="1514831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77E9C-EE33-4CC1-B75D-C6F280AF952B}" type="datetimeFigureOut">
              <a:rPr lang="en-GB" smtClean="0"/>
              <a:t>10/01/2021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825260-6219-4F07-8197-3E56BBDCF4AE}" type="slidenum">
              <a:rPr lang="en-GB" smtClean="0"/>
              <a:t>‹#›</a:t>
            </a:fld>
            <a:endParaRPr lang="en-GB"/>
          </a:p>
        </p:txBody>
      </p:sp>
    </p:spTree>
    <p:extLst>
      <p:ext uri="{BB962C8B-B14F-4D97-AF65-F5344CB8AC3E}">
        <p14:creationId xmlns:p14="http://schemas.microsoft.com/office/powerpoint/2010/main" val="2162085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77E9C-EE33-4CC1-B75D-C6F280AF952B}" type="datetimeFigureOut">
              <a:rPr lang="en-GB" smtClean="0"/>
              <a:t>10/01/2021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825260-6219-4F07-8197-3E56BBDCF4AE}" type="slidenum">
              <a:rPr lang="en-GB" smtClean="0"/>
              <a:t>‹#›</a:t>
            </a:fld>
            <a:endParaRPr lang="en-GB"/>
          </a:p>
        </p:txBody>
      </p:sp>
    </p:spTree>
    <p:extLst>
      <p:ext uri="{BB962C8B-B14F-4D97-AF65-F5344CB8AC3E}">
        <p14:creationId xmlns:p14="http://schemas.microsoft.com/office/powerpoint/2010/main" val="1883917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803481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750414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203214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428056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676544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747908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77E9C-EE33-4CC1-B75D-C6F280AF952B}" type="datetimeFigureOut">
              <a:rPr lang="en-GB" smtClean="0"/>
              <a:t>10/01/2021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825260-6219-4F07-8197-3E56BBDCF4AE}" type="slidenum">
              <a:rPr lang="en-GB" smtClean="0"/>
              <a:t>‹#›</a:t>
            </a:fld>
            <a:endParaRPr lang="en-GB"/>
          </a:p>
        </p:txBody>
      </p:sp>
    </p:spTree>
    <p:extLst>
      <p:ext uri="{BB962C8B-B14F-4D97-AF65-F5344CB8AC3E}">
        <p14:creationId xmlns:p14="http://schemas.microsoft.com/office/powerpoint/2010/main" val="2458452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2F77E9C-EE33-4CC1-B75D-C6F280AF952B}" type="datetimeFigureOut">
              <a:rPr lang="en-GB" smtClean="0"/>
              <a:t>10/01/2021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825260-6219-4F07-8197-3E56BBDCF4AE}" type="slidenum">
              <a:rPr lang="en-GB" smtClean="0"/>
              <a:t>‹#›</a:t>
            </a:fld>
            <a:endParaRPr lang="en-GB"/>
          </a:p>
        </p:txBody>
      </p:sp>
    </p:spTree>
    <p:extLst>
      <p:ext uri="{BB962C8B-B14F-4D97-AF65-F5344CB8AC3E}">
        <p14:creationId xmlns:p14="http://schemas.microsoft.com/office/powerpoint/2010/main" val="535592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2F77E9C-EE33-4CC1-B75D-C6F280AF952B}" type="datetimeFigureOut">
              <a:rPr lang="en-GB" smtClean="0"/>
              <a:t>10/01/2021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825260-6219-4F07-8197-3E56BBDCF4AE}" type="slidenum">
              <a:rPr lang="en-GB" smtClean="0"/>
              <a:t>‹#›</a:t>
            </a:fld>
            <a:endParaRPr lang="en-GB"/>
          </a:p>
        </p:txBody>
      </p:sp>
    </p:spTree>
    <p:extLst>
      <p:ext uri="{BB962C8B-B14F-4D97-AF65-F5344CB8AC3E}">
        <p14:creationId xmlns:p14="http://schemas.microsoft.com/office/powerpoint/2010/main" val="3082359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2F77E9C-EE33-4CC1-B75D-C6F280AF952B}" type="datetimeFigureOut">
              <a:rPr lang="en-GB" smtClean="0"/>
              <a:t>10/01/2021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825260-6219-4F07-8197-3E56BBDCF4AE}" type="slidenum">
              <a:rPr lang="en-GB" smtClean="0"/>
              <a:t>‹#›</a:t>
            </a:fld>
            <a:endParaRPr lang="en-GB"/>
          </a:p>
        </p:txBody>
      </p:sp>
    </p:spTree>
    <p:extLst>
      <p:ext uri="{BB962C8B-B14F-4D97-AF65-F5344CB8AC3E}">
        <p14:creationId xmlns:p14="http://schemas.microsoft.com/office/powerpoint/2010/main" val="596249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2F77E9C-EE33-4CC1-B75D-C6F280AF952B}" type="datetimeFigureOut">
              <a:rPr lang="en-GB" smtClean="0"/>
              <a:t>10/01/2021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825260-6219-4F07-8197-3E56BBDCF4AE}" type="slidenum">
              <a:rPr lang="en-GB" smtClean="0"/>
              <a:t>‹#›</a:t>
            </a:fld>
            <a:endParaRPr lang="en-GB"/>
          </a:p>
        </p:txBody>
      </p:sp>
    </p:spTree>
    <p:extLst>
      <p:ext uri="{BB962C8B-B14F-4D97-AF65-F5344CB8AC3E}">
        <p14:creationId xmlns:p14="http://schemas.microsoft.com/office/powerpoint/2010/main" val="138671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77E9C-EE33-4CC1-B75D-C6F280AF952B}" type="datetimeFigureOut">
              <a:rPr lang="en-GB" smtClean="0"/>
              <a:t>10/01/2021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825260-6219-4F07-8197-3E56BBDCF4AE}" type="slidenum">
              <a:rPr lang="en-GB" smtClean="0"/>
              <a:t>‹#›</a:t>
            </a:fld>
            <a:endParaRPr lang="en-GB"/>
          </a:p>
        </p:txBody>
      </p:sp>
    </p:spTree>
    <p:extLst>
      <p:ext uri="{BB962C8B-B14F-4D97-AF65-F5344CB8AC3E}">
        <p14:creationId xmlns:p14="http://schemas.microsoft.com/office/powerpoint/2010/main" val="1586036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F77E9C-EE33-4CC1-B75D-C6F280AF952B}" type="datetimeFigureOut">
              <a:rPr lang="en-GB" smtClean="0"/>
              <a:t>10/01/2021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825260-6219-4F07-8197-3E56BBDCF4AE}" type="slidenum">
              <a:rPr lang="en-GB" smtClean="0"/>
              <a:t>‹#›</a:t>
            </a:fld>
            <a:endParaRPr lang="en-GB"/>
          </a:p>
        </p:txBody>
      </p:sp>
    </p:spTree>
    <p:extLst>
      <p:ext uri="{BB962C8B-B14F-4D97-AF65-F5344CB8AC3E}">
        <p14:creationId xmlns:p14="http://schemas.microsoft.com/office/powerpoint/2010/main" val="2663580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F77E9C-EE33-4CC1-B75D-C6F280AF952B}" type="datetimeFigureOut">
              <a:rPr lang="en-GB" smtClean="0"/>
              <a:t>10/01/2021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825260-6219-4F07-8197-3E56BBDCF4AE}" type="slidenum">
              <a:rPr lang="en-GB" smtClean="0"/>
              <a:t>‹#›</a:t>
            </a:fld>
            <a:endParaRPr lang="en-GB"/>
          </a:p>
        </p:txBody>
      </p:sp>
    </p:spTree>
    <p:extLst>
      <p:ext uri="{BB962C8B-B14F-4D97-AF65-F5344CB8AC3E}">
        <p14:creationId xmlns:p14="http://schemas.microsoft.com/office/powerpoint/2010/main" val="4075851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77E9C-EE33-4CC1-B75D-C6F280AF952B}" type="datetimeFigureOut">
              <a:rPr lang="en-GB" smtClean="0"/>
              <a:t>10/01/2021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825260-6219-4F07-8197-3E56BBDCF4AE}" type="slidenum">
              <a:rPr lang="en-GB" smtClean="0"/>
              <a:t>‹#›</a:t>
            </a:fld>
            <a:endParaRPr lang="en-GB"/>
          </a:p>
        </p:txBody>
      </p:sp>
    </p:spTree>
    <p:extLst>
      <p:ext uri="{BB962C8B-B14F-4D97-AF65-F5344CB8AC3E}">
        <p14:creationId xmlns:p14="http://schemas.microsoft.com/office/powerpoint/2010/main" val="3497820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Comic Sans MS" panose="030F0702030302020204" pitchFamily="66" charset="0"/>
              </a:rPr>
              <a:t>Writing</a:t>
            </a:r>
            <a:endParaRPr lang="en-GB" dirty="0">
              <a:latin typeface="Comic Sans MS" panose="030F0702030302020204" pitchFamily="66" charset="0"/>
            </a:endParaRPr>
          </a:p>
        </p:txBody>
      </p:sp>
      <p:sp>
        <p:nvSpPr>
          <p:cNvPr id="3" name="Subtitle 2"/>
          <p:cNvSpPr>
            <a:spLocks noGrp="1"/>
          </p:cNvSpPr>
          <p:nvPr>
            <p:ph type="subTitle" idx="1"/>
          </p:nvPr>
        </p:nvSpPr>
        <p:spPr/>
        <p:txBody>
          <a:bodyPr/>
          <a:lstStyle/>
          <a:p>
            <a:r>
              <a:rPr lang="en-GB" dirty="0" smtClean="0">
                <a:latin typeface="Comic Sans MS" panose="030F0702030302020204" pitchFamily="66" charset="0"/>
              </a:rPr>
              <a:t>Thursday 21</a:t>
            </a:r>
            <a:r>
              <a:rPr lang="en-GB" baseline="30000" dirty="0" smtClean="0">
                <a:latin typeface="Comic Sans MS" panose="030F0702030302020204" pitchFamily="66" charset="0"/>
              </a:rPr>
              <a:t>st</a:t>
            </a:r>
            <a:r>
              <a:rPr lang="en-GB" dirty="0" smtClean="0">
                <a:latin typeface="Comic Sans MS" panose="030F0702030302020204" pitchFamily="66" charset="0"/>
              </a:rPr>
              <a:t> January 2021</a:t>
            </a:r>
            <a:endParaRPr lang="en-GB" dirty="0">
              <a:latin typeface="Comic Sans MS" panose="030F0702030302020204" pitchFamily="66" charset="0"/>
            </a:endParaRPr>
          </a:p>
        </p:txBody>
      </p:sp>
    </p:spTree>
    <p:extLst>
      <p:ext uri="{BB962C8B-B14F-4D97-AF65-F5344CB8AC3E}">
        <p14:creationId xmlns:p14="http://schemas.microsoft.com/office/powerpoint/2010/main" val="181866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99188" y="1951449"/>
            <a:ext cx="6104871" cy="2800767"/>
          </a:xfrm>
          <a:prstGeom prst="rect">
            <a:avLst/>
          </a:prstGeom>
        </p:spPr>
        <p:txBody>
          <a:bodyPr wrap="square">
            <a:spAutoFit/>
          </a:bodyPr>
          <a:lstStyle/>
          <a:p>
            <a:r>
              <a:rPr lang="en-GB" sz="4000" dirty="0" smtClean="0">
                <a:solidFill>
                  <a:srgbClr val="FF0000"/>
                </a:solidFill>
                <a:latin typeface="Comic Sans MS" panose="030F0702030302020204" pitchFamily="66" charset="0"/>
              </a:rPr>
              <a:t>What did you find out about the different pets?</a:t>
            </a:r>
          </a:p>
          <a:p>
            <a:endParaRPr lang="en-GB" sz="2800" dirty="0">
              <a:latin typeface="Comic Sans MS" panose="030F0702030302020204" pitchFamily="66" charset="0"/>
            </a:endParaRPr>
          </a:p>
          <a:p>
            <a:pPr algn="r"/>
            <a:endParaRPr lang="en-GB" sz="2800" dirty="0" smtClean="0">
              <a:solidFill>
                <a:srgbClr val="0070C0"/>
              </a:solidFill>
              <a:latin typeface="Comic Sans MS" panose="030F0702030302020204" pitchFamily="66"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6791" t="27590" r="35116"/>
          <a:stretch/>
        </p:blipFill>
        <p:spPr>
          <a:xfrm>
            <a:off x="6816851" y="1349681"/>
            <a:ext cx="1291598" cy="1291598"/>
          </a:xfrm>
          <a:prstGeom prst="ellipse">
            <a:avLst/>
          </a:prstGeom>
          <a:ln w="31750">
            <a:solidFill>
              <a:srgbClr val="EE73AA"/>
            </a:solidFill>
          </a:ln>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7972" r="6928"/>
          <a:stretch/>
        </p:blipFill>
        <p:spPr>
          <a:xfrm>
            <a:off x="8460452" y="1349681"/>
            <a:ext cx="1291598" cy="1291598"/>
          </a:xfrm>
          <a:prstGeom prst="ellipse">
            <a:avLst/>
          </a:prstGeom>
          <a:ln w="31750">
            <a:solidFill>
              <a:srgbClr val="EE73AA"/>
            </a:solidFill>
          </a:ln>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0986" r="22348"/>
          <a:stretch/>
        </p:blipFill>
        <p:spPr>
          <a:xfrm>
            <a:off x="10177633" y="1253124"/>
            <a:ext cx="1396651" cy="1396651"/>
          </a:xfrm>
          <a:prstGeom prst="ellipse">
            <a:avLst/>
          </a:prstGeom>
          <a:ln w="31750">
            <a:solidFill>
              <a:srgbClr val="EE73AA"/>
            </a:solidFill>
          </a:ln>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22520" r="10814"/>
          <a:stretch/>
        </p:blipFill>
        <p:spPr>
          <a:xfrm>
            <a:off x="6699756" y="3098294"/>
            <a:ext cx="1408693" cy="1408693"/>
          </a:xfrm>
          <a:prstGeom prst="ellipse">
            <a:avLst/>
          </a:prstGeom>
          <a:ln w="31750">
            <a:solidFill>
              <a:srgbClr val="EE73AA"/>
            </a:solidFill>
          </a:ln>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20740" r="12594"/>
          <a:stretch/>
        </p:blipFill>
        <p:spPr>
          <a:xfrm>
            <a:off x="8386670" y="3141607"/>
            <a:ext cx="1365380" cy="1365380"/>
          </a:xfrm>
          <a:prstGeom prst="ellipse">
            <a:avLst/>
          </a:prstGeom>
          <a:ln w="31750">
            <a:solidFill>
              <a:srgbClr val="EE73AA"/>
            </a:solidFill>
          </a:ln>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25365" r="7969"/>
          <a:stretch/>
        </p:blipFill>
        <p:spPr>
          <a:xfrm>
            <a:off x="10177633" y="3141607"/>
            <a:ext cx="1404312" cy="1404312"/>
          </a:xfrm>
          <a:prstGeom prst="ellipse">
            <a:avLst/>
          </a:prstGeom>
          <a:ln w="31750">
            <a:solidFill>
              <a:srgbClr val="EE73AA"/>
            </a:solidFill>
          </a:ln>
        </p:spPr>
      </p:pic>
    </p:spTree>
    <p:extLst>
      <p:ext uri="{BB962C8B-B14F-4D97-AF65-F5344CB8AC3E}">
        <p14:creationId xmlns:p14="http://schemas.microsoft.com/office/powerpoint/2010/main" val="336772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087129" y="252834"/>
            <a:ext cx="6104871" cy="7355860"/>
          </a:xfrm>
          <a:prstGeom prst="rect">
            <a:avLst/>
          </a:prstGeom>
        </p:spPr>
        <p:txBody>
          <a:bodyPr wrap="square">
            <a:spAutoFit/>
          </a:bodyPr>
          <a:lstStyle/>
          <a:p>
            <a:r>
              <a:rPr lang="en-GB" sz="3200" dirty="0" smtClean="0">
                <a:solidFill>
                  <a:srgbClr val="00B0F0"/>
                </a:solidFill>
                <a:latin typeface="Comic Sans MS" panose="030F0702030302020204" pitchFamily="66" charset="0"/>
              </a:rPr>
              <a:t>Choose one of the animals to write some facts about. </a:t>
            </a:r>
          </a:p>
          <a:p>
            <a:endParaRPr lang="en-GB" sz="3200" dirty="0">
              <a:latin typeface="Comic Sans MS" panose="030F0702030302020204" pitchFamily="66" charset="0"/>
            </a:endParaRPr>
          </a:p>
          <a:p>
            <a:r>
              <a:rPr lang="en-GB" sz="3200" u="sng" dirty="0" smtClean="0">
                <a:latin typeface="Comic Sans MS" panose="030F0702030302020204" pitchFamily="66" charset="0"/>
              </a:rPr>
              <a:t>Remember to: </a:t>
            </a:r>
          </a:p>
          <a:p>
            <a:pPr marL="457200" indent="-457200">
              <a:buFont typeface="Arial" panose="020B0604020202020204" pitchFamily="34" charset="0"/>
              <a:buChar char="•"/>
            </a:pPr>
            <a:r>
              <a:rPr lang="en-GB" sz="3200" dirty="0">
                <a:latin typeface="Comic Sans MS" panose="030F0702030302020204" pitchFamily="66" charset="0"/>
              </a:rPr>
              <a:t>Write in sentences</a:t>
            </a:r>
          </a:p>
          <a:p>
            <a:pPr marL="457200" indent="-457200">
              <a:buFont typeface="Arial" panose="020B0604020202020204" pitchFamily="34" charset="0"/>
              <a:buChar char="•"/>
            </a:pPr>
            <a:r>
              <a:rPr lang="en-GB" sz="3200" dirty="0">
                <a:latin typeface="Comic Sans MS" panose="030F0702030302020204" pitchFamily="66" charset="0"/>
              </a:rPr>
              <a:t>Use capital letters</a:t>
            </a:r>
          </a:p>
          <a:p>
            <a:pPr marL="457200" indent="-457200">
              <a:buFont typeface="Arial" panose="020B0604020202020204" pitchFamily="34" charset="0"/>
              <a:buChar char="•"/>
            </a:pPr>
            <a:r>
              <a:rPr lang="en-GB" sz="3200" dirty="0">
                <a:latin typeface="Comic Sans MS" panose="030F0702030302020204" pitchFamily="66" charset="0"/>
              </a:rPr>
              <a:t>Use finger spaces</a:t>
            </a:r>
          </a:p>
          <a:p>
            <a:pPr marL="457200" indent="-457200">
              <a:buFont typeface="Arial" panose="020B0604020202020204" pitchFamily="34" charset="0"/>
              <a:buChar char="•"/>
            </a:pPr>
            <a:r>
              <a:rPr lang="en-GB" sz="3200" dirty="0">
                <a:latin typeface="Comic Sans MS" panose="030F0702030302020204" pitchFamily="66" charset="0"/>
              </a:rPr>
              <a:t>Use full stops</a:t>
            </a:r>
          </a:p>
          <a:p>
            <a:pPr marL="457200" indent="-457200">
              <a:buFont typeface="Arial" panose="020B0604020202020204" pitchFamily="34" charset="0"/>
              <a:buChar char="•"/>
            </a:pPr>
            <a:r>
              <a:rPr lang="en-GB" sz="3200" dirty="0">
                <a:latin typeface="Comic Sans MS" panose="030F0702030302020204" pitchFamily="66" charset="0"/>
              </a:rPr>
              <a:t>Sound out words to spell</a:t>
            </a:r>
          </a:p>
          <a:p>
            <a:pPr marL="457200" indent="-457200">
              <a:buFont typeface="Arial" panose="020B0604020202020204" pitchFamily="34" charset="0"/>
              <a:buChar char="•"/>
            </a:pPr>
            <a:r>
              <a:rPr lang="en-GB" sz="3200" dirty="0">
                <a:latin typeface="Comic Sans MS" panose="030F0702030302020204" pitchFamily="66" charset="0"/>
              </a:rPr>
              <a:t>Spell the words </a:t>
            </a:r>
            <a:r>
              <a:rPr lang="en-GB" sz="3200" dirty="0">
                <a:solidFill>
                  <a:srgbClr val="00B0F0"/>
                </a:solidFill>
                <a:latin typeface="Comic Sans MS" panose="030F0702030302020204" pitchFamily="66" charset="0"/>
              </a:rPr>
              <a:t>and</a:t>
            </a:r>
            <a:r>
              <a:rPr lang="en-GB" sz="3200" dirty="0">
                <a:latin typeface="Comic Sans MS" panose="030F0702030302020204" pitchFamily="66" charset="0"/>
              </a:rPr>
              <a:t>, </a:t>
            </a:r>
            <a:r>
              <a:rPr lang="en-GB" sz="3200" dirty="0">
                <a:solidFill>
                  <a:srgbClr val="00B0F0"/>
                </a:solidFill>
                <a:latin typeface="Comic Sans MS" panose="030F0702030302020204" pitchFamily="66" charset="0"/>
              </a:rPr>
              <a:t>to</a:t>
            </a:r>
            <a:r>
              <a:rPr lang="en-GB" sz="3200" dirty="0">
                <a:latin typeface="Comic Sans MS" panose="030F0702030302020204" pitchFamily="66" charset="0"/>
              </a:rPr>
              <a:t> and </a:t>
            </a:r>
            <a:r>
              <a:rPr lang="en-GB" sz="3200" dirty="0">
                <a:solidFill>
                  <a:srgbClr val="00B0F0"/>
                </a:solidFill>
                <a:latin typeface="Comic Sans MS" panose="030F0702030302020204" pitchFamily="66" charset="0"/>
              </a:rPr>
              <a:t>the</a:t>
            </a:r>
            <a:r>
              <a:rPr lang="en-GB" sz="3200" dirty="0">
                <a:latin typeface="Comic Sans MS" panose="030F0702030302020204" pitchFamily="66" charset="0"/>
              </a:rPr>
              <a:t> correctly (if you need them in your writing) </a:t>
            </a:r>
          </a:p>
          <a:p>
            <a:endParaRPr lang="en-GB" sz="3200" dirty="0" smtClean="0">
              <a:latin typeface="Comic Sans MS" panose="030F0702030302020204" pitchFamily="66" charset="0"/>
            </a:endParaRPr>
          </a:p>
          <a:p>
            <a:endParaRPr lang="en-GB" sz="2800" dirty="0">
              <a:latin typeface="Comic Sans MS" panose="030F0702030302020204" pitchFamily="66" charset="0"/>
            </a:endParaRPr>
          </a:p>
          <a:p>
            <a:pPr algn="r"/>
            <a:endParaRPr lang="en-GB" sz="2800" dirty="0" smtClean="0">
              <a:solidFill>
                <a:srgbClr val="0070C0"/>
              </a:solidFill>
              <a:latin typeface="Comic Sans MS" panose="030F0702030302020204" pitchFamily="66"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6791" t="27590" r="35116"/>
          <a:stretch/>
        </p:blipFill>
        <p:spPr>
          <a:xfrm>
            <a:off x="540742" y="1155718"/>
            <a:ext cx="1291598" cy="1291598"/>
          </a:xfrm>
          <a:prstGeom prst="ellipse">
            <a:avLst/>
          </a:prstGeom>
          <a:ln w="31750">
            <a:solidFill>
              <a:srgbClr val="EE73AA"/>
            </a:solidFill>
          </a:ln>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7972" r="6928"/>
          <a:stretch/>
        </p:blipFill>
        <p:spPr>
          <a:xfrm>
            <a:off x="2184343" y="1155718"/>
            <a:ext cx="1291598" cy="1291598"/>
          </a:xfrm>
          <a:prstGeom prst="ellipse">
            <a:avLst/>
          </a:prstGeom>
          <a:ln w="31750">
            <a:solidFill>
              <a:srgbClr val="EE73AA"/>
            </a:solidFill>
          </a:ln>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0986" r="22348"/>
          <a:stretch/>
        </p:blipFill>
        <p:spPr>
          <a:xfrm>
            <a:off x="3901524" y="1059161"/>
            <a:ext cx="1396651" cy="1396651"/>
          </a:xfrm>
          <a:prstGeom prst="ellipse">
            <a:avLst/>
          </a:prstGeom>
          <a:ln w="31750">
            <a:solidFill>
              <a:srgbClr val="EE73AA"/>
            </a:solidFill>
          </a:ln>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22520" r="10814"/>
          <a:stretch/>
        </p:blipFill>
        <p:spPr>
          <a:xfrm>
            <a:off x="423647" y="2904331"/>
            <a:ext cx="1408693" cy="1408693"/>
          </a:xfrm>
          <a:prstGeom prst="ellipse">
            <a:avLst/>
          </a:prstGeom>
          <a:ln w="31750">
            <a:solidFill>
              <a:srgbClr val="EE73AA"/>
            </a:solidFill>
          </a:ln>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20740" r="12594"/>
          <a:stretch/>
        </p:blipFill>
        <p:spPr>
          <a:xfrm>
            <a:off x="2110561" y="2947644"/>
            <a:ext cx="1365380" cy="1365380"/>
          </a:xfrm>
          <a:prstGeom prst="ellipse">
            <a:avLst/>
          </a:prstGeom>
          <a:ln w="31750">
            <a:solidFill>
              <a:srgbClr val="EE73AA"/>
            </a:solidFill>
          </a:ln>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25365" r="7969"/>
          <a:stretch/>
        </p:blipFill>
        <p:spPr>
          <a:xfrm>
            <a:off x="3901524" y="2947644"/>
            <a:ext cx="1404312" cy="1404312"/>
          </a:xfrm>
          <a:prstGeom prst="ellipse">
            <a:avLst/>
          </a:prstGeom>
          <a:ln w="31750">
            <a:solidFill>
              <a:srgbClr val="EE73AA"/>
            </a:solidFill>
          </a:ln>
        </p:spPr>
      </p:pic>
    </p:spTree>
    <p:extLst>
      <p:ext uri="{BB962C8B-B14F-4D97-AF65-F5344CB8AC3E}">
        <p14:creationId xmlns:p14="http://schemas.microsoft.com/office/powerpoint/2010/main" val="412851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16664" y="708556"/>
            <a:ext cx="11381850" cy="2246769"/>
          </a:xfrm>
          <a:prstGeom prst="rect">
            <a:avLst/>
          </a:prstGeom>
        </p:spPr>
        <p:txBody>
          <a:bodyPr wrap="square">
            <a:spAutoFit/>
          </a:bodyPr>
          <a:lstStyle/>
          <a:p>
            <a:r>
              <a:rPr lang="en-GB" sz="2800" dirty="0" smtClean="0">
                <a:solidFill>
                  <a:srgbClr val="FF0000"/>
                </a:solidFill>
                <a:latin typeface="Comic Sans MS" panose="030F0702030302020204" pitchFamily="66" charset="0"/>
              </a:rPr>
              <a:t>Today we are going to be </a:t>
            </a:r>
            <a:r>
              <a:rPr lang="en-GB" sz="2800" dirty="0" smtClean="0">
                <a:solidFill>
                  <a:srgbClr val="FF0000"/>
                </a:solidFill>
                <a:latin typeface="Comic Sans MS" panose="030F0702030302020204" pitchFamily="66" charset="0"/>
              </a:rPr>
              <a:t>finding out some facts about different pets. </a:t>
            </a:r>
            <a:endParaRPr lang="en-GB" sz="2800" dirty="0" smtClean="0">
              <a:solidFill>
                <a:srgbClr val="FF0000"/>
              </a:solidFill>
              <a:latin typeface="Comic Sans MS" panose="030F0702030302020204" pitchFamily="66" charset="0"/>
            </a:endParaRPr>
          </a:p>
          <a:p>
            <a:endParaRPr lang="en-GB" sz="2800" dirty="0">
              <a:latin typeface="Comic Sans MS" panose="030F0702030302020204" pitchFamily="66" charset="0"/>
            </a:endParaRPr>
          </a:p>
          <a:p>
            <a:pPr algn="r"/>
            <a:endParaRPr lang="en-GB" sz="2800" dirty="0" smtClean="0">
              <a:solidFill>
                <a:srgbClr val="0070C0"/>
              </a:solidFill>
              <a:latin typeface="Comic Sans MS" panose="030F0702030302020204" pitchFamily="66" charset="0"/>
            </a:endParaRPr>
          </a:p>
          <a:p>
            <a:pPr algn="r"/>
            <a:r>
              <a:rPr lang="en-GB" sz="2800" dirty="0" smtClean="0">
                <a:solidFill>
                  <a:srgbClr val="0070C0"/>
                </a:solidFill>
                <a:latin typeface="Comic Sans MS" panose="030F0702030302020204" pitchFamily="66" charset="0"/>
              </a:rPr>
              <a:t>How can we find out information about pets? </a:t>
            </a:r>
            <a:endParaRPr lang="en-GB" sz="2800" dirty="0">
              <a:solidFill>
                <a:srgbClr val="0070C0"/>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6791" t="27590" r="35116"/>
          <a:stretch/>
        </p:blipFill>
        <p:spPr>
          <a:xfrm>
            <a:off x="720851" y="3095353"/>
            <a:ext cx="1291598" cy="1291598"/>
          </a:xfrm>
          <a:prstGeom prst="ellipse">
            <a:avLst/>
          </a:prstGeom>
          <a:ln w="31750">
            <a:solidFill>
              <a:srgbClr val="EE73AA"/>
            </a:solidFill>
          </a:ln>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7972" r="6928"/>
          <a:stretch/>
        </p:blipFill>
        <p:spPr>
          <a:xfrm>
            <a:off x="2364452" y="3095353"/>
            <a:ext cx="1291598" cy="1291598"/>
          </a:xfrm>
          <a:prstGeom prst="ellipse">
            <a:avLst/>
          </a:prstGeom>
          <a:ln w="31750">
            <a:solidFill>
              <a:srgbClr val="EE73AA"/>
            </a:solidFill>
          </a:ln>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0986" r="22348"/>
          <a:stretch/>
        </p:blipFill>
        <p:spPr>
          <a:xfrm>
            <a:off x="4081633" y="2998796"/>
            <a:ext cx="1396651" cy="1396651"/>
          </a:xfrm>
          <a:prstGeom prst="ellipse">
            <a:avLst/>
          </a:prstGeom>
          <a:ln w="31750">
            <a:solidFill>
              <a:srgbClr val="EE73AA"/>
            </a:solidFill>
          </a:ln>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22520" r="10814"/>
          <a:stretch/>
        </p:blipFill>
        <p:spPr>
          <a:xfrm>
            <a:off x="456394" y="4887279"/>
            <a:ext cx="1408693" cy="1408693"/>
          </a:xfrm>
          <a:prstGeom prst="ellipse">
            <a:avLst/>
          </a:prstGeom>
          <a:ln w="31750">
            <a:solidFill>
              <a:srgbClr val="EE73AA"/>
            </a:solidFill>
          </a:ln>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20740" r="12594"/>
          <a:stretch/>
        </p:blipFill>
        <p:spPr>
          <a:xfrm>
            <a:off x="2290670" y="4887279"/>
            <a:ext cx="1365380" cy="1365380"/>
          </a:xfrm>
          <a:prstGeom prst="ellipse">
            <a:avLst/>
          </a:prstGeom>
          <a:ln w="31750">
            <a:solidFill>
              <a:srgbClr val="EE73AA"/>
            </a:solidFill>
          </a:ln>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25365" r="7969"/>
          <a:stretch/>
        </p:blipFill>
        <p:spPr>
          <a:xfrm>
            <a:off x="4081633" y="4887279"/>
            <a:ext cx="1404312" cy="1404312"/>
          </a:xfrm>
          <a:prstGeom prst="ellipse">
            <a:avLst/>
          </a:prstGeom>
          <a:ln w="31750">
            <a:solidFill>
              <a:srgbClr val="EE73AA"/>
            </a:solidFill>
          </a:ln>
        </p:spPr>
      </p:pic>
    </p:spTree>
    <p:extLst>
      <p:ext uri="{BB962C8B-B14F-4D97-AF65-F5344CB8AC3E}">
        <p14:creationId xmlns:p14="http://schemas.microsoft.com/office/powerpoint/2010/main" val="309286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16664" y="708556"/>
            <a:ext cx="6104871" cy="5570756"/>
          </a:xfrm>
          <a:prstGeom prst="rect">
            <a:avLst/>
          </a:prstGeom>
        </p:spPr>
        <p:txBody>
          <a:bodyPr wrap="square">
            <a:spAutoFit/>
          </a:bodyPr>
          <a:lstStyle/>
          <a:p>
            <a:r>
              <a:rPr lang="en-GB" sz="4000" dirty="0" smtClean="0">
                <a:solidFill>
                  <a:srgbClr val="FF0000"/>
                </a:solidFill>
                <a:latin typeface="Comic Sans MS" panose="030F0702030302020204" pitchFamily="66" charset="0"/>
              </a:rPr>
              <a:t>We can:</a:t>
            </a:r>
          </a:p>
          <a:p>
            <a:pPr marL="571500" indent="-571500">
              <a:buFont typeface="Arial" panose="020B0604020202020204" pitchFamily="34" charset="0"/>
              <a:buChar char="•"/>
            </a:pPr>
            <a:endParaRPr lang="en-GB" sz="4000" dirty="0" smtClean="0">
              <a:solidFill>
                <a:srgbClr val="FF0000"/>
              </a:solidFill>
              <a:latin typeface="Comic Sans MS" panose="030F0702030302020204" pitchFamily="66" charset="0"/>
            </a:endParaRPr>
          </a:p>
          <a:p>
            <a:pPr marL="571500" indent="-571500">
              <a:buFont typeface="Arial" panose="020B0604020202020204" pitchFamily="34" charset="0"/>
              <a:buChar char="•"/>
            </a:pPr>
            <a:r>
              <a:rPr lang="en-GB" sz="4000" dirty="0" smtClean="0">
                <a:solidFill>
                  <a:srgbClr val="0070C0"/>
                </a:solidFill>
                <a:latin typeface="Comic Sans MS" panose="030F0702030302020204" pitchFamily="66" charset="0"/>
              </a:rPr>
              <a:t>Read information (non-fiction) books</a:t>
            </a:r>
          </a:p>
          <a:p>
            <a:pPr marL="171450" indent="-171450">
              <a:buFont typeface="Arial" panose="020B0604020202020204" pitchFamily="34" charset="0"/>
              <a:buChar char="•"/>
            </a:pPr>
            <a:endParaRPr lang="en-GB" sz="1000" dirty="0" smtClean="0">
              <a:solidFill>
                <a:srgbClr val="0070C0"/>
              </a:solidFill>
              <a:latin typeface="Comic Sans MS" panose="030F0702030302020204" pitchFamily="66" charset="0"/>
            </a:endParaRPr>
          </a:p>
          <a:p>
            <a:pPr marL="571500" indent="-571500">
              <a:buFont typeface="Arial" panose="020B0604020202020204" pitchFamily="34" charset="0"/>
              <a:buChar char="•"/>
            </a:pPr>
            <a:r>
              <a:rPr lang="en-GB" sz="4000" dirty="0" smtClean="0">
                <a:solidFill>
                  <a:srgbClr val="0070C0"/>
                </a:solidFill>
                <a:latin typeface="Comic Sans MS" panose="030F0702030302020204" pitchFamily="66" charset="0"/>
              </a:rPr>
              <a:t>Ask an expert</a:t>
            </a:r>
          </a:p>
          <a:p>
            <a:pPr marL="171450" indent="-171450">
              <a:buFont typeface="Arial" panose="020B0604020202020204" pitchFamily="34" charset="0"/>
              <a:buChar char="•"/>
            </a:pPr>
            <a:endParaRPr lang="en-GB" sz="1000" dirty="0" smtClean="0">
              <a:solidFill>
                <a:srgbClr val="0070C0"/>
              </a:solidFill>
              <a:latin typeface="Comic Sans MS" panose="030F0702030302020204" pitchFamily="66" charset="0"/>
            </a:endParaRPr>
          </a:p>
          <a:p>
            <a:pPr marL="571500" indent="-571500">
              <a:buFont typeface="Arial" panose="020B0604020202020204" pitchFamily="34" charset="0"/>
              <a:buChar char="•"/>
            </a:pPr>
            <a:r>
              <a:rPr lang="en-GB" sz="4000" dirty="0" smtClean="0">
                <a:solidFill>
                  <a:srgbClr val="0070C0"/>
                </a:solidFill>
                <a:latin typeface="Comic Sans MS" panose="030F0702030302020204" pitchFamily="66" charset="0"/>
              </a:rPr>
              <a:t>Research on the internet </a:t>
            </a:r>
            <a:endParaRPr lang="en-GB" sz="4000" dirty="0" smtClean="0">
              <a:solidFill>
                <a:srgbClr val="0070C0"/>
              </a:solidFill>
              <a:latin typeface="Comic Sans MS" panose="030F0702030302020204" pitchFamily="66" charset="0"/>
            </a:endParaRPr>
          </a:p>
          <a:p>
            <a:endParaRPr lang="en-GB" sz="2800" dirty="0">
              <a:latin typeface="Comic Sans MS" panose="030F0702030302020204" pitchFamily="66" charset="0"/>
            </a:endParaRPr>
          </a:p>
          <a:p>
            <a:pPr algn="r"/>
            <a:endParaRPr lang="en-GB" sz="2800" dirty="0" smtClean="0">
              <a:solidFill>
                <a:srgbClr val="0070C0"/>
              </a:solidFill>
              <a:latin typeface="Comic Sans MS" panose="030F0702030302020204" pitchFamily="66"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6791" t="27590" r="35116"/>
          <a:stretch/>
        </p:blipFill>
        <p:spPr>
          <a:xfrm>
            <a:off x="6816851" y="1349681"/>
            <a:ext cx="1291598" cy="1291598"/>
          </a:xfrm>
          <a:prstGeom prst="ellipse">
            <a:avLst/>
          </a:prstGeom>
          <a:ln w="31750">
            <a:solidFill>
              <a:srgbClr val="EE73AA"/>
            </a:solidFill>
          </a:ln>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7972" r="6928"/>
          <a:stretch/>
        </p:blipFill>
        <p:spPr>
          <a:xfrm>
            <a:off x="8460452" y="1349681"/>
            <a:ext cx="1291598" cy="1291598"/>
          </a:xfrm>
          <a:prstGeom prst="ellipse">
            <a:avLst/>
          </a:prstGeom>
          <a:ln w="31750">
            <a:solidFill>
              <a:srgbClr val="EE73AA"/>
            </a:solidFill>
          </a:ln>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0986" r="22348"/>
          <a:stretch/>
        </p:blipFill>
        <p:spPr>
          <a:xfrm>
            <a:off x="10177633" y="1253124"/>
            <a:ext cx="1396651" cy="1396651"/>
          </a:xfrm>
          <a:prstGeom prst="ellipse">
            <a:avLst/>
          </a:prstGeom>
          <a:ln w="31750">
            <a:solidFill>
              <a:srgbClr val="EE73AA"/>
            </a:solidFill>
          </a:ln>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22520" r="10814"/>
          <a:stretch/>
        </p:blipFill>
        <p:spPr>
          <a:xfrm>
            <a:off x="6699756" y="3098294"/>
            <a:ext cx="1408693" cy="1408693"/>
          </a:xfrm>
          <a:prstGeom prst="ellipse">
            <a:avLst/>
          </a:prstGeom>
          <a:ln w="31750">
            <a:solidFill>
              <a:srgbClr val="EE73AA"/>
            </a:solidFill>
          </a:ln>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20740" r="12594"/>
          <a:stretch/>
        </p:blipFill>
        <p:spPr>
          <a:xfrm>
            <a:off x="8386670" y="3141607"/>
            <a:ext cx="1365380" cy="1365380"/>
          </a:xfrm>
          <a:prstGeom prst="ellipse">
            <a:avLst/>
          </a:prstGeom>
          <a:ln w="31750">
            <a:solidFill>
              <a:srgbClr val="EE73AA"/>
            </a:solidFill>
          </a:ln>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25365" r="7969"/>
          <a:stretch/>
        </p:blipFill>
        <p:spPr>
          <a:xfrm>
            <a:off x="10177633" y="3141607"/>
            <a:ext cx="1404312" cy="1404312"/>
          </a:xfrm>
          <a:prstGeom prst="ellipse">
            <a:avLst/>
          </a:prstGeom>
          <a:ln w="31750">
            <a:solidFill>
              <a:srgbClr val="EE73AA"/>
            </a:solidFill>
          </a:ln>
        </p:spPr>
      </p:pic>
    </p:spTree>
    <p:extLst>
      <p:ext uri="{BB962C8B-B14F-4D97-AF65-F5344CB8AC3E}">
        <p14:creationId xmlns:p14="http://schemas.microsoft.com/office/powerpoint/2010/main" val="120364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4073" y="1628507"/>
            <a:ext cx="7232072" cy="4062651"/>
          </a:xfrm>
          <a:prstGeom prst="rect">
            <a:avLst/>
          </a:prstGeom>
        </p:spPr>
        <p:txBody>
          <a:bodyPr wrap="square" lIns="0" tIns="0" rIns="0" bIns="0">
            <a:spAutoFit/>
          </a:bodyPr>
          <a:lstStyle/>
          <a:p>
            <a:r>
              <a:rPr lang="en-GB" sz="2400" dirty="0">
                <a:latin typeface="Comic Sans MS" panose="030F0702030302020204" pitchFamily="66" charset="0"/>
              </a:rPr>
              <a:t>There are lots of different types of dogs in the world! They range from very small, like a Chihuahua…</a:t>
            </a:r>
          </a:p>
          <a:p>
            <a:endParaRPr lang="en-GB" sz="2400" dirty="0">
              <a:latin typeface="Comic Sans MS" panose="030F0702030302020204" pitchFamily="66" charset="0"/>
            </a:endParaRPr>
          </a:p>
          <a:p>
            <a:r>
              <a:rPr lang="en-GB" sz="2400" dirty="0">
                <a:latin typeface="Comic Sans MS" panose="030F0702030302020204" pitchFamily="66" charset="0"/>
              </a:rPr>
              <a:t>to very big, like a Great Dane!</a:t>
            </a:r>
          </a:p>
          <a:p>
            <a:endParaRPr lang="en-GB" sz="2400" dirty="0">
              <a:latin typeface="Comic Sans MS" panose="030F0702030302020204" pitchFamily="66" charset="0"/>
            </a:endParaRPr>
          </a:p>
          <a:p>
            <a:r>
              <a:rPr lang="en-GB" sz="2400" dirty="0">
                <a:latin typeface="Comic Sans MS" panose="030F0702030302020204" pitchFamily="66" charset="0"/>
              </a:rPr>
              <a:t>Dogs take lots of time and patience to train and look after. They need lots of walks and exercise, and lots of toys to keep them from getting bored. Most dogs are very friendly and like to be around people.</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6791" t="27590" r="35116"/>
          <a:stretch/>
        </p:blipFill>
        <p:spPr>
          <a:xfrm>
            <a:off x="8123137" y="2461886"/>
            <a:ext cx="2965266" cy="2965266"/>
          </a:xfrm>
          <a:prstGeom prst="ellipse">
            <a:avLst/>
          </a:prstGeom>
          <a:ln w="31750">
            <a:solidFill>
              <a:srgbClr val="EE73AA"/>
            </a:solidFill>
          </a:ln>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9330" t="14052" r="25936" b="4183"/>
          <a:stretch/>
        </p:blipFill>
        <p:spPr>
          <a:xfrm>
            <a:off x="8304374" y="617593"/>
            <a:ext cx="1607976" cy="1607976"/>
          </a:xfrm>
          <a:prstGeom prst="ellipse">
            <a:avLst/>
          </a:prstGeom>
          <a:ln w="31750">
            <a:solidFill>
              <a:srgbClr val="EE73AA"/>
            </a:solidFill>
          </a:ln>
        </p:spPr>
      </p:pic>
      <p:sp>
        <p:nvSpPr>
          <p:cNvPr id="14" name="Rounded Rectangle 13"/>
          <p:cNvSpPr/>
          <p:nvPr/>
        </p:nvSpPr>
        <p:spPr>
          <a:xfrm>
            <a:off x="374073" y="549007"/>
            <a:ext cx="5610289" cy="803150"/>
          </a:xfrm>
          <a:prstGeom prst="round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rtlCol="0" anchor="ctr"/>
          <a:lstStyle/>
          <a:p>
            <a:r>
              <a:rPr lang="en-GB" sz="3600" b="1" dirty="0">
                <a:solidFill>
                  <a:schemeClr val="tx1"/>
                </a:solidFill>
              </a:rPr>
              <a:t>Dogs</a:t>
            </a:r>
          </a:p>
        </p:txBody>
      </p:sp>
      <p:sp>
        <p:nvSpPr>
          <p:cNvPr id="26" name="Rounded Rectangle 25"/>
          <p:cNvSpPr/>
          <p:nvPr/>
        </p:nvSpPr>
        <p:spPr>
          <a:xfrm>
            <a:off x="2168814" y="5979853"/>
            <a:ext cx="7632699" cy="506345"/>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Would you like to have a pet dog?</a:t>
            </a:r>
          </a:p>
        </p:txBody>
      </p:sp>
    </p:spTree>
    <p:extLst>
      <p:ext uri="{BB962C8B-B14F-4D97-AF65-F5344CB8AC3E}">
        <p14:creationId xmlns:p14="http://schemas.microsoft.com/office/powerpoint/2010/main" val="210436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500"/>
                            </p:stCondLst>
                            <p:childTnLst>
                              <p:par>
                                <p:cTn id="17" presetID="31"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9491" y="1615352"/>
            <a:ext cx="6192982" cy="4062651"/>
          </a:xfrm>
          <a:prstGeom prst="rect">
            <a:avLst/>
          </a:prstGeom>
        </p:spPr>
        <p:txBody>
          <a:bodyPr wrap="square" lIns="0" tIns="0" rIns="0" bIns="0">
            <a:spAutoFit/>
          </a:bodyPr>
          <a:lstStyle/>
          <a:p>
            <a:r>
              <a:rPr lang="en-GB" sz="2400" dirty="0">
                <a:latin typeface="Comic Sans MS" panose="030F0702030302020204" pitchFamily="66" charset="0"/>
              </a:rPr>
              <a:t>Cats are usually quiet pets. They love to play with toys. Cats like to be stroked but you need to be gentle </a:t>
            </a:r>
            <a:br>
              <a:rPr lang="en-GB" sz="2400" dirty="0">
                <a:latin typeface="Comic Sans MS" panose="030F0702030302020204" pitchFamily="66" charset="0"/>
              </a:rPr>
            </a:br>
            <a:r>
              <a:rPr lang="en-GB" sz="2400" dirty="0">
                <a:latin typeface="Comic Sans MS" panose="030F0702030302020204" pitchFamily="66" charset="0"/>
              </a:rPr>
              <a:t>with them.</a:t>
            </a:r>
          </a:p>
          <a:p>
            <a:endParaRPr lang="en-GB" sz="2400" dirty="0">
              <a:latin typeface="Comic Sans MS" panose="030F0702030302020204" pitchFamily="66" charset="0"/>
            </a:endParaRPr>
          </a:p>
          <a:p>
            <a:r>
              <a:rPr lang="en-GB" sz="2400" dirty="0">
                <a:latin typeface="Comic Sans MS" panose="030F0702030302020204" pitchFamily="66" charset="0"/>
              </a:rPr>
              <a:t>Cats like to have lots of space so some people let their cats out of their house to go outside on their own.</a:t>
            </a:r>
          </a:p>
          <a:p>
            <a:endParaRPr lang="en-GB" sz="2400" dirty="0">
              <a:latin typeface="Comic Sans MS" panose="030F0702030302020204" pitchFamily="66" charset="0"/>
            </a:endParaRPr>
          </a:p>
          <a:p>
            <a:r>
              <a:rPr lang="en-GB" sz="2400" dirty="0">
                <a:latin typeface="Comic Sans MS" panose="030F0702030302020204" pitchFamily="66" charset="0"/>
              </a:rPr>
              <a:t>Cats mostly eat dry or wet food which is made of meat.</a:t>
            </a:r>
          </a:p>
        </p:txBody>
      </p:sp>
      <p:sp>
        <p:nvSpPr>
          <p:cNvPr id="14" name="Rounded Rectangle 13"/>
          <p:cNvSpPr/>
          <p:nvPr/>
        </p:nvSpPr>
        <p:spPr>
          <a:xfrm>
            <a:off x="272473" y="614241"/>
            <a:ext cx="5610289" cy="803150"/>
          </a:xfrm>
          <a:prstGeom prst="round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rtlCol="0" anchor="ctr"/>
          <a:lstStyle/>
          <a:p>
            <a:r>
              <a:rPr lang="en-GB" sz="3600" b="1" dirty="0">
                <a:solidFill>
                  <a:schemeClr val="tx1"/>
                </a:solidFill>
              </a:rPr>
              <a:t>Cats</a:t>
            </a:r>
          </a:p>
        </p:txBody>
      </p:sp>
      <p:sp>
        <p:nvSpPr>
          <p:cNvPr id="26" name="Rounded Rectangle 25"/>
          <p:cNvSpPr/>
          <p:nvPr/>
        </p:nvSpPr>
        <p:spPr>
          <a:xfrm>
            <a:off x="2279651" y="5958624"/>
            <a:ext cx="7632699" cy="506345"/>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Would you like to have a pet cat?</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7972" r="6928"/>
          <a:stretch/>
        </p:blipFill>
        <p:spPr>
          <a:xfrm>
            <a:off x="6932690" y="805423"/>
            <a:ext cx="4531370" cy="4531370"/>
          </a:xfrm>
          <a:prstGeom prst="ellipse">
            <a:avLst/>
          </a:prstGeom>
          <a:ln w="31750">
            <a:solidFill>
              <a:srgbClr val="EE73AA"/>
            </a:solidFill>
          </a:ln>
        </p:spPr>
      </p:pic>
    </p:spTree>
    <p:extLst>
      <p:ext uri="{BB962C8B-B14F-4D97-AF65-F5344CB8AC3E}">
        <p14:creationId xmlns:p14="http://schemas.microsoft.com/office/powerpoint/2010/main" val="395135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711" y="1628507"/>
            <a:ext cx="7577634" cy="4739759"/>
          </a:xfrm>
          <a:prstGeom prst="rect">
            <a:avLst/>
          </a:prstGeom>
        </p:spPr>
        <p:txBody>
          <a:bodyPr wrap="square" lIns="0" tIns="0" rIns="0" bIns="0">
            <a:spAutoFit/>
          </a:bodyPr>
          <a:lstStyle/>
          <a:p>
            <a:r>
              <a:rPr lang="en-GB" sz="2800" dirty="0">
                <a:latin typeface="Comic Sans MS" panose="030F0702030302020204" pitchFamily="66" charset="0"/>
              </a:rPr>
              <a:t>Rabbits are very popular pets. Many rabbits like to be stroked and some will let you pick them up. They like being with other rabbits so it’s best to keep two rabbits together in the same hutch.</a:t>
            </a:r>
          </a:p>
          <a:p>
            <a:endParaRPr lang="en-GB" sz="2800" dirty="0">
              <a:latin typeface="Comic Sans MS" panose="030F0702030302020204" pitchFamily="66" charset="0"/>
            </a:endParaRPr>
          </a:p>
          <a:p>
            <a:r>
              <a:rPr lang="en-GB" sz="2800" dirty="0">
                <a:latin typeface="Comic Sans MS" panose="030F0702030302020204" pitchFamily="66" charset="0"/>
              </a:rPr>
              <a:t>They need lots of space to hop around and stretch out. Some people let their rabbits out in their garden. Rabbits like lots of fresh vegetables to eat, such as cabbage and broccoli. </a:t>
            </a:r>
          </a:p>
        </p:txBody>
      </p:sp>
      <p:sp>
        <p:nvSpPr>
          <p:cNvPr id="14" name="Rounded Rectangle 13"/>
          <p:cNvSpPr/>
          <p:nvPr/>
        </p:nvSpPr>
        <p:spPr>
          <a:xfrm>
            <a:off x="485711" y="571811"/>
            <a:ext cx="5610289" cy="803150"/>
          </a:xfrm>
          <a:prstGeom prst="round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rtlCol="0" anchor="ctr"/>
          <a:lstStyle/>
          <a:p>
            <a:r>
              <a:rPr lang="en-GB" sz="3600" b="1" dirty="0">
                <a:solidFill>
                  <a:schemeClr val="tx1"/>
                </a:solidFill>
              </a:rPr>
              <a:t>Rabbits</a:t>
            </a:r>
          </a:p>
        </p:txBody>
      </p:sp>
      <p:sp>
        <p:nvSpPr>
          <p:cNvPr id="26" name="Rounded Rectangle 25"/>
          <p:cNvSpPr/>
          <p:nvPr/>
        </p:nvSpPr>
        <p:spPr>
          <a:xfrm>
            <a:off x="2279650" y="6115467"/>
            <a:ext cx="7632699" cy="506345"/>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Would you like to have a pet rabbit?</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0986" r="22348"/>
          <a:stretch/>
        </p:blipFill>
        <p:spPr>
          <a:xfrm>
            <a:off x="8253250" y="369053"/>
            <a:ext cx="3629333" cy="3629333"/>
          </a:xfrm>
          <a:prstGeom prst="ellipse">
            <a:avLst/>
          </a:prstGeom>
          <a:ln w="31750">
            <a:solidFill>
              <a:srgbClr val="EE73AA"/>
            </a:solidFill>
          </a:ln>
        </p:spPr>
      </p:pic>
    </p:spTree>
    <p:extLst>
      <p:ext uri="{BB962C8B-B14F-4D97-AF65-F5344CB8AC3E}">
        <p14:creationId xmlns:p14="http://schemas.microsoft.com/office/powerpoint/2010/main" val="345981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711" y="1628508"/>
            <a:ext cx="6857198" cy="3693319"/>
          </a:xfrm>
          <a:prstGeom prst="rect">
            <a:avLst/>
          </a:prstGeom>
        </p:spPr>
        <p:txBody>
          <a:bodyPr wrap="square" lIns="0" tIns="0" rIns="0" bIns="0">
            <a:spAutoFit/>
          </a:bodyPr>
          <a:lstStyle/>
          <a:p>
            <a:r>
              <a:rPr lang="en-GB" sz="2400" dirty="0">
                <a:latin typeface="Comic Sans MS" panose="030F0702030302020204" pitchFamily="66" charset="0"/>
              </a:rPr>
              <a:t>Hamsters are small animals. They are usually kept in a cage with sawdust and hay for their bed. Some hamster cages have tunnels and wheels for the hamster to run around in. This helps to stop them getting bored.</a:t>
            </a:r>
          </a:p>
          <a:p>
            <a:endParaRPr lang="en-GB" sz="2400" dirty="0">
              <a:latin typeface="Comic Sans MS" panose="030F0702030302020204" pitchFamily="66" charset="0"/>
            </a:endParaRPr>
          </a:p>
          <a:p>
            <a:r>
              <a:rPr lang="en-GB" sz="2400" dirty="0">
                <a:latin typeface="Comic Sans MS" panose="030F0702030302020204" pitchFamily="66" charset="0"/>
              </a:rPr>
              <a:t>Hamsters like to eat seeds, cereals and fresh fruits, such as apples. They often keep their food in ‘pouches’ in their cheeks so they can move it from place to place.</a:t>
            </a:r>
          </a:p>
        </p:txBody>
      </p:sp>
      <p:sp>
        <p:nvSpPr>
          <p:cNvPr id="14" name="Rounded Rectangle 13"/>
          <p:cNvSpPr/>
          <p:nvPr/>
        </p:nvSpPr>
        <p:spPr>
          <a:xfrm>
            <a:off x="485711" y="567168"/>
            <a:ext cx="5610289" cy="803150"/>
          </a:xfrm>
          <a:prstGeom prst="round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rtlCol="0" anchor="ctr"/>
          <a:lstStyle/>
          <a:p>
            <a:r>
              <a:rPr lang="en-GB" sz="3600" b="1" dirty="0">
                <a:solidFill>
                  <a:schemeClr val="tx1"/>
                </a:solidFill>
              </a:rPr>
              <a:t>Hamsters</a:t>
            </a:r>
          </a:p>
        </p:txBody>
      </p:sp>
      <p:sp>
        <p:nvSpPr>
          <p:cNvPr id="26" name="Rounded Rectangle 25"/>
          <p:cNvSpPr/>
          <p:nvPr/>
        </p:nvSpPr>
        <p:spPr>
          <a:xfrm>
            <a:off x="2279650" y="6027896"/>
            <a:ext cx="7632699" cy="506345"/>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Would you like to have a pet hamster?</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2520" r="10814"/>
          <a:stretch/>
        </p:blipFill>
        <p:spPr>
          <a:xfrm>
            <a:off x="7773867" y="728271"/>
            <a:ext cx="3629989" cy="3629989"/>
          </a:xfrm>
          <a:prstGeom prst="ellipse">
            <a:avLst/>
          </a:prstGeom>
          <a:ln w="31750">
            <a:solidFill>
              <a:srgbClr val="EE73AA"/>
            </a:solidFill>
          </a:ln>
        </p:spPr>
      </p:pic>
    </p:spTree>
    <p:extLst>
      <p:ext uri="{BB962C8B-B14F-4D97-AF65-F5344CB8AC3E}">
        <p14:creationId xmlns:p14="http://schemas.microsoft.com/office/powerpoint/2010/main" val="96497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4765" y="1628508"/>
            <a:ext cx="7499926" cy="3231654"/>
          </a:xfrm>
          <a:prstGeom prst="rect">
            <a:avLst/>
          </a:prstGeom>
        </p:spPr>
        <p:txBody>
          <a:bodyPr wrap="square" lIns="0" tIns="0" rIns="0" bIns="0">
            <a:spAutoFit/>
          </a:bodyPr>
          <a:lstStyle/>
          <a:p>
            <a:r>
              <a:rPr lang="en-GB" sz="2400" dirty="0">
                <a:latin typeface="Comic Sans MS" panose="030F0702030302020204" pitchFamily="66" charset="0"/>
              </a:rPr>
              <a:t>Horses need lots of special care. They are big animals so they need lots of space to rest and run around in.</a:t>
            </a:r>
          </a:p>
          <a:p>
            <a:endParaRPr lang="en-GB" sz="2400" dirty="0">
              <a:latin typeface="Comic Sans MS" panose="030F0702030302020204" pitchFamily="66" charset="0"/>
            </a:endParaRPr>
          </a:p>
          <a:p>
            <a:r>
              <a:rPr lang="en-GB" sz="2400" dirty="0">
                <a:latin typeface="Comic Sans MS" panose="030F0702030302020204" pitchFamily="66" charset="0"/>
              </a:rPr>
              <a:t>Horses are usually kept in special homes outside called stables. Horses need to be groomed regularly and checked to make sure they stay healthy, especially their hooves.</a:t>
            </a:r>
          </a:p>
          <a:p>
            <a:endParaRPr lang="en-GB" dirty="0"/>
          </a:p>
        </p:txBody>
      </p:sp>
      <p:sp>
        <p:nvSpPr>
          <p:cNvPr id="14" name="Rounded Rectangle 13"/>
          <p:cNvSpPr/>
          <p:nvPr/>
        </p:nvSpPr>
        <p:spPr>
          <a:xfrm>
            <a:off x="244765" y="618386"/>
            <a:ext cx="5610289" cy="803150"/>
          </a:xfrm>
          <a:prstGeom prst="round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rtlCol="0" anchor="ctr"/>
          <a:lstStyle/>
          <a:p>
            <a:r>
              <a:rPr lang="en-GB" sz="3600" b="1" dirty="0">
                <a:solidFill>
                  <a:schemeClr val="tx1"/>
                </a:solidFill>
              </a:rPr>
              <a:t>Horses</a:t>
            </a:r>
          </a:p>
        </p:txBody>
      </p:sp>
      <p:sp>
        <p:nvSpPr>
          <p:cNvPr id="26" name="Rounded Rectangle 25"/>
          <p:cNvSpPr/>
          <p:nvPr/>
        </p:nvSpPr>
        <p:spPr>
          <a:xfrm>
            <a:off x="2279650" y="6000187"/>
            <a:ext cx="7632699" cy="506345"/>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Would you like to have a pet horse?</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0740" r="12594"/>
          <a:stretch/>
        </p:blipFill>
        <p:spPr>
          <a:xfrm>
            <a:off x="7915822" y="424488"/>
            <a:ext cx="3693172" cy="3693172"/>
          </a:xfrm>
          <a:prstGeom prst="ellipse">
            <a:avLst/>
          </a:prstGeom>
          <a:ln w="31750">
            <a:solidFill>
              <a:srgbClr val="EE73AA"/>
            </a:solidFill>
          </a:ln>
        </p:spPr>
      </p:pic>
      <p:sp>
        <p:nvSpPr>
          <p:cNvPr id="12" name="Rectangle 11"/>
          <p:cNvSpPr/>
          <p:nvPr/>
        </p:nvSpPr>
        <p:spPr>
          <a:xfrm>
            <a:off x="244765" y="4860162"/>
            <a:ext cx="10825017" cy="738664"/>
          </a:xfrm>
          <a:prstGeom prst="rect">
            <a:avLst/>
          </a:prstGeom>
        </p:spPr>
        <p:txBody>
          <a:bodyPr wrap="square" lIns="0" tIns="0" rIns="0" bIns="0">
            <a:spAutoFit/>
          </a:bodyPr>
          <a:lstStyle/>
          <a:p>
            <a:r>
              <a:rPr lang="en-GB" sz="2400" dirty="0">
                <a:latin typeface="Comic Sans MS" panose="030F0702030302020204" pitchFamily="66" charset="0"/>
              </a:rPr>
              <a:t>Horses eat mostly grass and hay. They can also eat some fruits and vegetables as snacks, such as apples and carrots. </a:t>
            </a:r>
          </a:p>
        </p:txBody>
      </p:sp>
    </p:spTree>
    <p:extLst>
      <p:ext uri="{BB962C8B-B14F-4D97-AF65-F5344CB8AC3E}">
        <p14:creationId xmlns:p14="http://schemas.microsoft.com/office/powerpoint/2010/main" val="143594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711" y="1829829"/>
            <a:ext cx="7716180" cy="1477328"/>
          </a:xfrm>
          <a:prstGeom prst="rect">
            <a:avLst/>
          </a:prstGeom>
        </p:spPr>
        <p:txBody>
          <a:bodyPr wrap="square" lIns="0" tIns="0" rIns="0" bIns="0">
            <a:spAutoFit/>
          </a:bodyPr>
          <a:lstStyle/>
          <a:p>
            <a:r>
              <a:rPr lang="en-GB" sz="2400" dirty="0">
                <a:latin typeface="Comic Sans MS" panose="030F0702030302020204" pitchFamily="66" charset="0"/>
              </a:rPr>
              <a:t>Fish are very popular pets. They are good for people who don’t have enough space at home to have bigger pets, such as dogs </a:t>
            </a:r>
            <a:br>
              <a:rPr lang="en-GB" sz="2400" dirty="0">
                <a:latin typeface="Comic Sans MS" panose="030F0702030302020204" pitchFamily="66" charset="0"/>
              </a:rPr>
            </a:br>
            <a:r>
              <a:rPr lang="en-GB" sz="2400" dirty="0">
                <a:latin typeface="Comic Sans MS" panose="030F0702030302020204" pitchFamily="66" charset="0"/>
              </a:rPr>
              <a:t>and cats.</a:t>
            </a:r>
          </a:p>
        </p:txBody>
      </p:sp>
      <p:sp>
        <p:nvSpPr>
          <p:cNvPr id="14" name="Rounded Rectangle 13"/>
          <p:cNvSpPr/>
          <p:nvPr/>
        </p:nvSpPr>
        <p:spPr>
          <a:xfrm>
            <a:off x="485711" y="488666"/>
            <a:ext cx="5610289" cy="803150"/>
          </a:xfrm>
          <a:prstGeom prst="round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rtlCol="0" anchor="ctr"/>
          <a:lstStyle/>
          <a:p>
            <a:r>
              <a:rPr lang="en-GB" sz="3600" b="1" dirty="0">
                <a:solidFill>
                  <a:schemeClr val="tx1"/>
                </a:solidFill>
              </a:rPr>
              <a:t>Fish</a:t>
            </a:r>
          </a:p>
        </p:txBody>
      </p:sp>
      <p:sp>
        <p:nvSpPr>
          <p:cNvPr id="26" name="Rounded Rectangle 25"/>
          <p:cNvSpPr/>
          <p:nvPr/>
        </p:nvSpPr>
        <p:spPr>
          <a:xfrm>
            <a:off x="2251941" y="6014041"/>
            <a:ext cx="7632699" cy="506345"/>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Would you like to have a pet fish?</a:t>
            </a:r>
          </a:p>
        </p:txBody>
      </p:sp>
      <p:sp>
        <p:nvSpPr>
          <p:cNvPr id="12" name="Rectangle 11"/>
          <p:cNvSpPr/>
          <p:nvPr/>
        </p:nvSpPr>
        <p:spPr>
          <a:xfrm>
            <a:off x="485711" y="3439549"/>
            <a:ext cx="10320834" cy="2585323"/>
          </a:xfrm>
          <a:prstGeom prst="rect">
            <a:avLst/>
          </a:prstGeom>
        </p:spPr>
        <p:txBody>
          <a:bodyPr wrap="square" lIns="0" tIns="0" rIns="0" bIns="0">
            <a:spAutoFit/>
          </a:bodyPr>
          <a:lstStyle/>
          <a:p>
            <a:r>
              <a:rPr lang="en-GB" sz="2400" dirty="0">
                <a:latin typeface="Comic Sans MS" panose="030F0702030302020204" pitchFamily="66" charset="0"/>
              </a:rPr>
              <a:t>Fish need to be kept in a tank called an aquarium. The tanks need to be cleaned often so that the water stays fresh and the fish stay healthy. Some fish, such as tropical fish, need a special heater in their tank to keep the water warm. They may also need salt water, rather than fresh water.</a:t>
            </a:r>
          </a:p>
          <a:p>
            <a:endParaRPr lang="en-GB" sz="2400" dirty="0">
              <a:latin typeface="Comic Sans MS" panose="030F0702030302020204" pitchFamily="66" charset="0"/>
            </a:endParaRPr>
          </a:p>
          <a:p>
            <a:r>
              <a:rPr lang="en-GB" sz="2400" dirty="0">
                <a:latin typeface="Comic Sans MS" panose="030F0702030302020204" pitchFamily="66" charset="0"/>
              </a:rPr>
              <a:t>Fish eat special flakes or pellets you can buy from pet shops.</a:t>
            </a:r>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25365" r="7969"/>
          <a:stretch/>
        </p:blipFill>
        <p:spPr>
          <a:xfrm>
            <a:off x="9087910" y="453228"/>
            <a:ext cx="2448308" cy="2448308"/>
          </a:xfrm>
          <a:prstGeom prst="ellipse">
            <a:avLst/>
          </a:prstGeom>
          <a:ln w="31750">
            <a:solidFill>
              <a:srgbClr val="EE73AA"/>
            </a:solidFill>
          </a:ln>
        </p:spPr>
      </p:pic>
    </p:spTree>
    <p:extLst>
      <p:ext uri="{BB962C8B-B14F-4D97-AF65-F5344CB8AC3E}">
        <p14:creationId xmlns:p14="http://schemas.microsoft.com/office/powerpoint/2010/main" val="322207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2" end="2"/>
                                            </p:txEl>
                                          </p:spTgt>
                                        </p:tgtEl>
                                        <p:attrNameLst>
                                          <p:attrName>style.visibility</p:attrName>
                                        </p:attrNameLst>
                                      </p:cBhvr>
                                      <p:to>
                                        <p:strVal val="visible"/>
                                      </p:to>
                                    </p:set>
                                    <p:animEffect transition="in" filter="fade">
                                      <p:cBhvr>
                                        <p:cTn id="10" dur="500"/>
                                        <p:tgtEl>
                                          <p:spTgt spid="1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600</Words>
  <Application>Microsoft Office PowerPoint</Application>
  <PresentationFormat>Widescreen</PresentationFormat>
  <Paragraphs>60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Comic Sans MS</vt:lpstr>
      <vt:lpstr>Twinkl</vt:lpstr>
      <vt:lpstr>Office Theme</vt:lpstr>
      <vt:lpstr>Writing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OneIT Services and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dc:title>
  <dc:creator>Barber, J</dc:creator>
  <cp:lastModifiedBy>Barber, J</cp:lastModifiedBy>
  <cp:revision>20</cp:revision>
  <dcterms:created xsi:type="dcterms:W3CDTF">2021-01-06T20:29:02Z</dcterms:created>
  <dcterms:modified xsi:type="dcterms:W3CDTF">2021-01-10T15:11:32Z</dcterms:modified>
</cp:coreProperties>
</file>