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63" r:id="rId14"/>
    <p:sldId id="28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4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343" autoAdjust="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51483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16208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88391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45845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535592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F77E9C-EE33-4CC1-B75D-C6F280AF952B}"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3082359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F77E9C-EE33-4CC1-B75D-C6F280AF952B}" type="datetimeFigureOut">
              <a:rPr lang="en-GB" smtClean="0"/>
              <a:t>10/02/2021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59624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F77E9C-EE33-4CC1-B75D-C6F280AF952B}" type="datetimeFigureOut">
              <a:rPr lang="en-GB" smtClean="0"/>
              <a:t>10/02/2021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3867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77E9C-EE33-4CC1-B75D-C6F280AF952B}" type="datetimeFigureOut">
              <a:rPr lang="en-GB" smtClean="0"/>
              <a:t>10/02/2021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58603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F77E9C-EE33-4CC1-B75D-C6F280AF952B}"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66358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F77E9C-EE33-4CC1-B75D-C6F280AF952B}"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407585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F77E9C-EE33-4CC1-B75D-C6F280AF952B}" type="datetimeFigureOut">
              <a:rPr lang="en-GB" smtClean="0"/>
              <a:t>10/02/2021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25260-6219-4F07-8197-3E56BBDCF4AE}" type="slidenum">
              <a:rPr lang="en-GB" smtClean="0"/>
              <a:t>‹#›</a:t>
            </a:fld>
            <a:endParaRPr lang="en-GB"/>
          </a:p>
        </p:txBody>
      </p:sp>
    </p:spTree>
    <p:extLst>
      <p:ext uri="{BB962C8B-B14F-4D97-AF65-F5344CB8AC3E}">
        <p14:creationId xmlns:p14="http://schemas.microsoft.com/office/powerpoint/2010/main" val="3497820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7.jp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5jv8RhfDwW0"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Comic Sans MS" panose="030F0702030302020204" pitchFamily="66" charset="0"/>
              </a:rPr>
              <a:t>Writing</a:t>
            </a:r>
            <a:endParaRPr lang="en-GB" dirty="0">
              <a:latin typeface="Comic Sans MS" panose="030F0702030302020204" pitchFamily="66" charset="0"/>
            </a:endParaRPr>
          </a:p>
        </p:txBody>
      </p:sp>
      <p:sp>
        <p:nvSpPr>
          <p:cNvPr id="3" name="Subtitle 2"/>
          <p:cNvSpPr>
            <a:spLocks noGrp="1"/>
          </p:cNvSpPr>
          <p:nvPr>
            <p:ph type="subTitle" idx="1"/>
          </p:nvPr>
        </p:nvSpPr>
        <p:spPr/>
        <p:txBody>
          <a:bodyPr/>
          <a:lstStyle/>
          <a:p>
            <a:r>
              <a:rPr lang="en-GB" dirty="0" smtClean="0">
                <a:latin typeface="Comic Sans MS" panose="030F0702030302020204" pitchFamily="66" charset="0"/>
              </a:rPr>
              <a:t>Tuesday 23</a:t>
            </a:r>
            <a:r>
              <a:rPr lang="en-GB" baseline="30000" dirty="0" smtClean="0">
                <a:latin typeface="Comic Sans MS" panose="030F0702030302020204" pitchFamily="66" charset="0"/>
              </a:rPr>
              <a:t>rd</a:t>
            </a:r>
            <a:r>
              <a:rPr lang="en-GB" dirty="0">
                <a:latin typeface="Comic Sans MS" panose="030F0702030302020204" pitchFamily="66" charset="0"/>
              </a:rPr>
              <a:t> </a:t>
            </a:r>
            <a:r>
              <a:rPr lang="en-GB" dirty="0" smtClean="0">
                <a:latin typeface="Comic Sans MS" panose="030F0702030302020204" pitchFamily="66" charset="0"/>
              </a:rPr>
              <a:t>February 2021</a:t>
            </a:r>
            <a:endParaRPr lang="en-GB" dirty="0">
              <a:latin typeface="Comic Sans MS" panose="030F0702030302020204" pitchFamily="66" charset="0"/>
            </a:endParaRPr>
          </a:p>
        </p:txBody>
      </p:sp>
    </p:spTree>
    <p:extLst>
      <p:ext uri="{BB962C8B-B14F-4D97-AF65-F5344CB8AC3E}">
        <p14:creationId xmlns:p14="http://schemas.microsoft.com/office/powerpoint/2010/main" val="181866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The London Eye</a:t>
            </a:r>
          </a:p>
        </p:txBody>
      </p:sp>
      <p:sp>
        <p:nvSpPr>
          <p:cNvPr id="9" name="TextBox 8"/>
          <p:cNvSpPr txBox="1"/>
          <p:nvPr/>
        </p:nvSpPr>
        <p:spPr>
          <a:xfrm>
            <a:off x="138545" y="4821574"/>
            <a:ext cx="12053455" cy="138499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The London Eye is 135 meters high. It takes 30 minutes for the wheel to go all of the way round. The wheel has 32 capsules. </a:t>
            </a:r>
            <a:endParaRPr lang="en-GB" sz="2000" dirty="0" smtClean="0">
              <a:solidFill>
                <a:srgbClr val="FF0000"/>
              </a:solidFill>
              <a:latin typeface="Comic Sans MS" panose="030F0702030302020204" pitchFamily="66" charset="0"/>
            </a:endParaRPr>
          </a:p>
        </p:txBody>
      </p:sp>
      <p:pic>
        <p:nvPicPr>
          <p:cNvPr id="6" name="Picture 5"/>
          <p:cNvPicPr>
            <a:picLocks noChangeAspect="1"/>
          </p:cNvPicPr>
          <p:nvPr/>
        </p:nvPicPr>
        <p:blipFill>
          <a:blip r:embed="rId2"/>
          <a:stretch>
            <a:fillRect/>
          </a:stretch>
        </p:blipFill>
        <p:spPr>
          <a:xfrm>
            <a:off x="4060623" y="1592380"/>
            <a:ext cx="3962400" cy="2971800"/>
          </a:xfrm>
          <a:prstGeom prst="rect">
            <a:avLst/>
          </a:prstGeom>
        </p:spPr>
      </p:pic>
    </p:spTree>
    <p:extLst>
      <p:ext uri="{BB962C8B-B14F-4D97-AF65-F5344CB8AC3E}">
        <p14:creationId xmlns:p14="http://schemas.microsoft.com/office/powerpoint/2010/main" val="17193802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2205" y="1760152"/>
            <a:ext cx="6920003" cy="3892502"/>
          </a:xfrm>
          <a:prstGeom prst="rect">
            <a:avLst/>
          </a:prstGeom>
        </p:spPr>
      </p:pic>
    </p:spTree>
    <p:extLst>
      <p:ext uri="{BB962C8B-B14F-4D97-AF65-F5344CB8AC3E}">
        <p14:creationId xmlns:p14="http://schemas.microsoft.com/office/powerpoint/2010/main" val="5744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The Houses of Parliament</a:t>
            </a:r>
          </a:p>
        </p:txBody>
      </p:sp>
      <p:sp>
        <p:nvSpPr>
          <p:cNvPr id="9" name="TextBox 8"/>
          <p:cNvSpPr txBox="1"/>
          <p:nvPr/>
        </p:nvSpPr>
        <p:spPr>
          <a:xfrm>
            <a:off x="138545" y="4224181"/>
            <a:ext cx="12053455" cy="2677656"/>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The Houses of Parliament are some of the most important buildings in the United Kingdom. It is where the decisions are made on how to run the county. It also has the Elizabeth Tower which contains the famous bell – Big Ben!</a:t>
            </a:r>
            <a:endParaRPr lang="en-GB" sz="2000" dirty="0" smtClean="0">
              <a:solidFill>
                <a:srgbClr val="FF0000"/>
              </a:solidFill>
              <a:latin typeface="Comic Sans MS" panose="030F0702030302020204" pitchFamily="66"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42457" y="1534473"/>
            <a:ext cx="4778088" cy="2687674"/>
          </a:xfrm>
          <a:prstGeom prst="rect">
            <a:avLst/>
          </a:prstGeom>
        </p:spPr>
      </p:pic>
    </p:spTree>
    <p:extLst>
      <p:ext uri="{BB962C8B-B14F-4D97-AF65-F5344CB8AC3E}">
        <p14:creationId xmlns:p14="http://schemas.microsoft.com/office/powerpoint/2010/main" val="61048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08979" y="736265"/>
            <a:ext cx="11297539" cy="5262979"/>
          </a:xfrm>
          <a:prstGeom prst="rect">
            <a:avLst/>
          </a:prstGeom>
        </p:spPr>
        <p:txBody>
          <a:bodyPr wrap="square">
            <a:spAutoFit/>
          </a:bodyPr>
          <a:lstStyle/>
          <a:p>
            <a:r>
              <a:rPr lang="en-GB" sz="2800" b="1" u="sng" dirty="0" smtClean="0">
                <a:solidFill>
                  <a:srgbClr val="00B0F0"/>
                </a:solidFill>
                <a:latin typeface="Comic Sans MS" panose="030F0702030302020204" pitchFamily="66" charset="0"/>
              </a:rPr>
              <a:t>Main Activity:</a:t>
            </a:r>
          </a:p>
          <a:p>
            <a:r>
              <a:rPr lang="en-GB" sz="2800" dirty="0" smtClean="0">
                <a:solidFill>
                  <a:srgbClr val="00B0F0"/>
                </a:solidFill>
                <a:latin typeface="Comic Sans MS" panose="030F0702030302020204" pitchFamily="66" charset="0"/>
              </a:rPr>
              <a:t>Draw a plan of one of the buildings in London that Katie visited. Remember to label your plan. You might want to build a model of the building that you have chosen. </a:t>
            </a:r>
          </a:p>
          <a:p>
            <a:r>
              <a:rPr lang="en-GB" sz="2800" dirty="0" smtClean="0">
                <a:solidFill>
                  <a:srgbClr val="00B0F0"/>
                </a:solidFill>
                <a:latin typeface="Comic Sans MS" panose="030F0702030302020204" pitchFamily="66" charset="0"/>
              </a:rPr>
              <a:t> </a:t>
            </a:r>
          </a:p>
          <a:p>
            <a:endParaRPr lang="en-GB" sz="2800" dirty="0">
              <a:solidFill>
                <a:srgbClr val="00B0F0"/>
              </a:solidFill>
              <a:latin typeface="Comic Sans MS" panose="030F0702030302020204" pitchFamily="66" charset="0"/>
            </a:endParaRPr>
          </a:p>
          <a:p>
            <a:r>
              <a:rPr lang="en-GB" sz="2800" dirty="0">
                <a:solidFill>
                  <a:srgbClr val="FFC000"/>
                </a:solidFill>
                <a:latin typeface="Comic Sans MS" panose="030F0702030302020204" pitchFamily="66" charset="0"/>
              </a:rPr>
              <a:t>Remember to:</a:t>
            </a:r>
          </a:p>
          <a:p>
            <a:pPr marL="457200" indent="-457200">
              <a:buFontTx/>
              <a:buChar char="-"/>
            </a:pPr>
            <a:r>
              <a:rPr lang="en-GB" sz="2800" dirty="0" smtClean="0">
                <a:solidFill>
                  <a:srgbClr val="FFC000"/>
                </a:solidFill>
                <a:latin typeface="Comic Sans MS" panose="030F0702030302020204" pitchFamily="66" charset="0"/>
              </a:rPr>
              <a:t>Sound </a:t>
            </a:r>
            <a:r>
              <a:rPr lang="en-GB" sz="2800" dirty="0">
                <a:solidFill>
                  <a:srgbClr val="FFC000"/>
                </a:solidFill>
                <a:latin typeface="Comic Sans MS" panose="030F0702030302020204" pitchFamily="66" charset="0"/>
              </a:rPr>
              <a:t>out the words to spell using your phonic </a:t>
            </a:r>
            <a:r>
              <a:rPr lang="en-GB" sz="2800" dirty="0" smtClean="0">
                <a:solidFill>
                  <a:srgbClr val="FFC000"/>
                </a:solidFill>
                <a:latin typeface="Comic Sans MS" panose="030F0702030302020204" pitchFamily="66" charset="0"/>
              </a:rPr>
              <a:t>knowledge</a:t>
            </a:r>
          </a:p>
          <a:p>
            <a:pPr marL="457200" indent="-457200">
              <a:buFontTx/>
              <a:buChar char="-"/>
            </a:pPr>
            <a:r>
              <a:rPr lang="en-GB" sz="2800" dirty="0" smtClean="0">
                <a:solidFill>
                  <a:srgbClr val="FFC000"/>
                </a:solidFill>
                <a:latin typeface="Comic Sans MS" panose="030F0702030302020204" pitchFamily="66" charset="0"/>
              </a:rPr>
              <a:t>Think carefully about how you form your letters</a:t>
            </a:r>
          </a:p>
          <a:p>
            <a:pPr marL="457200" indent="-457200">
              <a:buFontTx/>
              <a:buChar char="-"/>
            </a:pPr>
            <a:endParaRPr lang="en-GB" sz="2800" dirty="0">
              <a:solidFill>
                <a:srgbClr val="FFC000"/>
              </a:solidFill>
              <a:latin typeface="Comic Sans MS" panose="030F0702030302020204" pitchFamily="66" charset="0"/>
            </a:endParaRPr>
          </a:p>
          <a:p>
            <a:pPr marL="457200" indent="-457200">
              <a:buFontTx/>
              <a:buChar char="-"/>
            </a:pPr>
            <a:endParaRPr lang="en-GB" sz="2800" dirty="0">
              <a:solidFill>
                <a:srgbClr val="00B0F0"/>
              </a:solidFill>
              <a:latin typeface="Comic Sans MS" panose="030F0702030302020204" pitchFamily="66" charset="0"/>
            </a:endParaRPr>
          </a:p>
          <a:p>
            <a:r>
              <a:rPr lang="en-GB" sz="2800" dirty="0" smtClean="0">
                <a:solidFill>
                  <a:srgbClr val="00B0F0"/>
                </a:solidFill>
                <a:latin typeface="Comic Sans MS" panose="030F0702030302020204" pitchFamily="66" charset="0"/>
              </a:rPr>
              <a:t> </a:t>
            </a:r>
            <a:endParaRPr lang="en-GB" sz="2800" dirty="0">
              <a:solidFill>
                <a:srgbClr val="00B0F0"/>
              </a:solidFill>
              <a:latin typeface="Comic Sans MS" panose="030F0702030302020204" pitchFamily="66" charset="0"/>
            </a:endParaRPr>
          </a:p>
        </p:txBody>
      </p:sp>
    </p:spTree>
    <p:extLst>
      <p:ext uri="{BB962C8B-B14F-4D97-AF65-F5344CB8AC3E}">
        <p14:creationId xmlns:p14="http://schemas.microsoft.com/office/powerpoint/2010/main" val="4156425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5217" y="535130"/>
            <a:ext cx="3902384" cy="252672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546" y="535131"/>
            <a:ext cx="3565487" cy="2526723"/>
          </a:xfrm>
          <a:prstGeom prst="rect">
            <a:avLst/>
          </a:prstGeom>
        </p:spPr>
      </p:pic>
      <p:pic>
        <p:nvPicPr>
          <p:cNvPr id="6" name="Picture 5"/>
          <p:cNvPicPr>
            <a:picLocks noChangeAspect="1"/>
          </p:cNvPicPr>
          <p:nvPr/>
        </p:nvPicPr>
        <p:blipFill>
          <a:blip r:embed="rId4"/>
          <a:stretch>
            <a:fillRect/>
          </a:stretch>
        </p:blipFill>
        <p:spPr>
          <a:xfrm>
            <a:off x="475546" y="3692236"/>
            <a:ext cx="3962400" cy="297180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69079" y="3595662"/>
            <a:ext cx="5454886" cy="3068374"/>
          </a:xfrm>
          <a:prstGeom prst="rect">
            <a:avLst/>
          </a:prstGeom>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86294" y="1472948"/>
            <a:ext cx="3830687" cy="2641853"/>
          </a:xfrm>
          <a:prstGeom prst="rect">
            <a:avLst/>
          </a:prstGeom>
        </p:spPr>
      </p:pic>
    </p:spTree>
    <p:extLst>
      <p:ext uri="{BB962C8B-B14F-4D97-AF65-F5344CB8AC3E}">
        <p14:creationId xmlns:p14="http://schemas.microsoft.com/office/powerpoint/2010/main" val="1381977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6471" y="839950"/>
            <a:ext cx="11055929" cy="584775"/>
          </a:xfrm>
          <a:prstGeom prst="rect">
            <a:avLst/>
          </a:prstGeom>
          <a:noFill/>
        </p:spPr>
        <p:txBody>
          <a:bodyPr wrap="square" rtlCol="0">
            <a:spAutoFit/>
          </a:bodyPr>
          <a:lstStyle/>
          <a:p>
            <a:pPr algn="ctr"/>
            <a:r>
              <a:rPr lang="en-GB" sz="3200" dirty="0" smtClean="0">
                <a:solidFill>
                  <a:srgbClr val="00B0F0"/>
                </a:solidFill>
                <a:latin typeface="Comic Sans MS" panose="030F0702030302020204" pitchFamily="66" charset="0"/>
              </a:rPr>
              <a:t>Yesterday, we read the story ‘Katie in London’.</a:t>
            </a:r>
            <a:endParaRPr lang="en-GB" sz="2400" dirty="0" smtClean="0">
              <a:solidFill>
                <a:srgbClr val="00B0F0"/>
              </a:solidFill>
              <a:latin typeface="Comic Sans MS" panose="030F0702030302020204" pitchFamily="66"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7366" y="1709479"/>
            <a:ext cx="2802029" cy="2510151"/>
          </a:xfrm>
          <a:prstGeom prst="rect">
            <a:avLst/>
          </a:prstGeom>
        </p:spPr>
      </p:pic>
      <p:sp>
        <p:nvSpPr>
          <p:cNvPr id="8" name="TextBox 7"/>
          <p:cNvSpPr txBox="1"/>
          <p:nvPr/>
        </p:nvSpPr>
        <p:spPr>
          <a:xfrm>
            <a:off x="3629890" y="2657972"/>
            <a:ext cx="8243456" cy="461665"/>
          </a:xfrm>
          <a:prstGeom prst="rect">
            <a:avLst/>
          </a:prstGeom>
          <a:noFill/>
        </p:spPr>
        <p:txBody>
          <a:bodyPr wrap="square" rtlCol="0">
            <a:spAutoFit/>
          </a:bodyPr>
          <a:lstStyle/>
          <a:p>
            <a:pPr algn="ctr"/>
            <a:r>
              <a:rPr lang="en-GB" sz="2400" dirty="0" smtClean="0">
                <a:solidFill>
                  <a:srgbClr val="FF0000"/>
                </a:solidFill>
                <a:latin typeface="Comic Sans MS" panose="030F0702030302020204" pitchFamily="66" charset="0"/>
                <a:hlinkClick r:id="rId3"/>
              </a:rPr>
              <a:t>https://www.youtube.com/watch?v=5jv8RhfDwW0</a:t>
            </a:r>
            <a:endParaRPr lang="en-GB" sz="2400" dirty="0" smtClean="0">
              <a:solidFill>
                <a:srgbClr val="FF0000"/>
              </a:solidFill>
              <a:latin typeface="Comic Sans MS" panose="030F0702030302020204" pitchFamily="66" charset="0"/>
            </a:endParaRPr>
          </a:p>
        </p:txBody>
      </p:sp>
      <p:sp>
        <p:nvSpPr>
          <p:cNvPr id="5" name="TextBox 4"/>
          <p:cNvSpPr txBox="1"/>
          <p:nvPr/>
        </p:nvSpPr>
        <p:spPr>
          <a:xfrm>
            <a:off x="1497533" y="5168123"/>
            <a:ext cx="9113803" cy="1077218"/>
          </a:xfrm>
          <a:prstGeom prst="rect">
            <a:avLst/>
          </a:prstGeom>
          <a:noFill/>
        </p:spPr>
        <p:txBody>
          <a:bodyPr wrap="square" rtlCol="0">
            <a:spAutoFit/>
          </a:bodyPr>
          <a:lstStyle/>
          <a:p>
            <a:pPr algn="ctr"/>
            <a:r>
              <a:rPr lang="en-GB" sz="3200" dirty="0" smtClean="0">
                <a:solidFill>
                  <a:srgbClr val="FF0000"/>
                </a:solidFill>
                <a:latin typeface="Comic Sans MS" panose="030F0702030302020204" pitchFamily="66" charset="0"/>
              </a:rPr>
              <a:t>Can you remember some of the places that Katie visited? </a:t>
            </a:r>
            <a:endParaRPr lang="en-GB" sz="2400" dirty="0" smtClean="0">
              <a:solidFill>
                <a:srgbClr val="FF0000"/>
              </a:solidFill>
              <a:latin typeface="Comic Sans MS" panose="030F0702030302020204" pitchFamily="66" charset="0"/>
            </a:endParaRPr>
          </a:p>
        </p:txBody>
      </p:sp>
    </p:spTree>
    <p:extLst>
      <p:ext uri="{BB962C8B-B14F-4D97-AF65-F5344CB8AC3E}">
        <p14:creationId xmlns:p14="http://schemas.microsoft.com/office/powerpoint/2010/main" val="3389243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3982" y="1989858"/>
            <a:ext cx="3565487" cy="2526723"/>
          </a:xfrm>
          <a:prstGeom prst="rect">
            <a:avLst/>
          </a:prstGeom>
        </p:spPr>
      </p:pic>
    </p:spTree>
    <p:extLst>
      <p:ext uri="{BB962C8B-B14F-4D97-AF65-F5344CB8AC3E}">
        <p14:creationId xmlns:p14="http://schemas.microsoft.com/office/powerpoint/2010/main" val="3062805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St. Paul’s Cathedral </a:t>
            </a:r>
            <a:endParaRPr lang="en-GB" sz="2800" u="sng" dirty="0" smtClean="0">
              <a:solidFill>
                <a:srgbClr val="00B0F0"/>
              </a:solidFill>
              <a:latin typeface="Comic Sans MS" panose="030F0702030302020204" pitchFamily="66" charset="0"/>
            </a:endParaRPr>
          </a:p>
        </p:txBody>
      </p:sp>
      <p:sp>
        <p:nvSpPr>
          <p:cNvPr id="9" name="TextBox 8"/>
          <p:cNvSpPr txBox="1"/>
          <p:nvPr/>
        </p:nvSpPr>
        <p:spPr>
          <a:xfrm>
            <a:off x="138545" y="4821574"/>
            <a:ext cx="12053455" cy="138499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St Paul’s Cathedral is one of the largest churches in the world. </a:t>
            </a:r>
          </a:p>
          <a:p>
            <a:pPr algn="ctr">
              <a:lnSpc>
                <a:spcPct val="150000"/>
              </a:lnSpc>
            </a:pPr>
            <a:r>
              <a:rPr lang="en-GB" sz="2800" dirty="0" smtClean="0">
                <a:solidFill>
                  <a:srgbClr val="FF0000"/>
                </a:solidFill>
                <a:latin typeface="Comic Sans MS" panose="030F0702030302020204" pitchFamily="66" charset="0"/>
              </a:rPr>
              <a:t>It was built after a big fire in London called ‘The Great Fire of London’.</a:t>
            </a:r>
            <a:endParaRPr lang="en-GB" sz="2000" dirty="0" smtClean="0">
              <a:solidFill>
                <a:srgbClr val="FF000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9079" y="1989858"/>
            <a:ext cx="3565487" cy="2526723"/>
          </a:xfrm>
          <a:prstGeom prst="rect">
            <a:avLst/>
          </a:prstGeom>
        </p:spPr>
      </p:pic>
    </p:spTree>
    <p:extLst>
      <p:ext uri="{BB962C8B-B14F-4D97-AF65-F5344CB8AC3E}">
        <p14:creationId xmlns:p14="http://schemas.microsoft.com/office/powerpoint/2010/main" val="21245431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4425" y="2072986"/>
            <a:ext cx="4889183" cy="3371850"/>
          </a:xfrm>
          <a:prstGeom prst="rect">
            <a:avLst/>
          </a:prstGeom>
        </p:spPr>
      </p:pic>
    </p:spTree>
    <p:extLst>
      <p:ext uri="{BB962C8B-B14F-4D97-AF65-F5344CB8AC3E}">
        <p14:creationId xmlns:p14="http://schemas.microsoft.com/office/powerpoint/2010/main" val="1236851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Tower of London</a:t>
            </a:r>
            <a:endParaRPr lang="en-GB" sz="2800" u="sng" dirty="0" smtClean="0">
              <a:solidFill>
                <a:srgbClr val="00B0F0"/>
              </a:solidFill>
              <a:latin typeface="Comic Sans MS" panose="030F0702030302020204" pitchFamily="66" charset="0"/>
            </a:endParaRPr>
          </a:p>
        </p:txBody>
      </p:sp>
      <p:sp>
        <p:nvSpPr>
          <p:cNvPr id="9" name="TextBox 8"/>
          <p:cNvSpPr txBox="1"/>
          <p:nvPr/>
        </p:nvSpPr>
        <p:spPr>
          <a:xfrm>
            <a:off x="138545" y="4821574"/>
            <a:ext cx="12053455" cy="203132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The Tower of London is a Castle in London. It has been a home for Kings and Queens and has also been a prison!</a:t>
            </a:r>
          </a:p>
          <a:p>
            <a:pPr algn="ctr">
              <a:lnSpc>
                <a:spcPct val="150000"/>
              </a:lnSpc>
            </a:pPr>
            <a:r>
              <a:rPr lang="en-GB" sz="2800" dirty="0" smtClean="0">
                <a:solidFill>
                  <a:srgbClr val="FF0000"/>
                </a:solidFill>
                <a:latin typeface="Comic Sans MS" panose="030F0702030302020204" pitchFamily="66" charset="0"/>
              </a:rPr>
              <a:t>The crown jewels are kept in the Tower of London. </a:t>
            </a:r>
            <a:endParaRPr lang="en-GB" sz="2000" dirty="0" smtClean="0">
              <a:solidFill>
                <a:srgbClr val="FF0000"/>
              </a:solidFill>
              <a:latin typeface="Comic Sans MS" panose="030F0702030302020204" pitchFamily="66"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0836" y="1624087"/>
            <a:ext cx="4221741" cy="2911545"/>
          </a:xfrm>
          <a:prstGeom prst="rect">
            <a:avLst/>
          </a:prstGeom>
        </p:spPr>
      </p:pic>
    </p:spTree>
    <p:extLst>
      <p:ext uri="{BB962C8B-B14F-4D97-AF65-F5344CB8AC3E}">
        <p14:creationId xmlns:p14="http://schemas.microsoft.com/office/powerpoint/2010/main" val="1990417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8837" y="1727882"/>
            <a:ext cx="5954606" cy="3855500"/>
          </a:xfrm>
          <a:prstGeom prst="rect">
            <a:avLst/>
          </a:prstGeom>
        </p:spPr>
      </p:pic>
    </p:spTree>
    <p:extLst>
      <p:ext uri="{BB962C8B-B14F-4D97-AF65-F5344CB8AC3E}">
        <p14:creationId xmlns:p14="http://schemas.microsoft.com/office/powerpoint/2010/main" val="1324140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Tower Bridge</a:t>
            </a:r>
          </a:p>
        </p:txBody>
      </p:sp>
      <p:sp>
        <p:nvSpPr>
          <p:cNvPr id="9" name="TextBox 8"/>
          <p:cNvSpPr txBox="1"/>
          <p:nvPr/>
        </p:nvSpPr>
        <p:spPr>
          <a:xfrm>
            <a:off x="138545" y="4821574"/>
            <a:ext cx="12053455" cy="203132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Tower Bridge was built to make it easier for people to cross the River Thames. It has two towers. It can be lifted to allow river traffic to pass. </a:t>
            </a:r>
            <a:endParaRPr lang="en-GB" sz="2000" dirty="0" smtClean="0">
              <a:solidFill>
                <a:srgbClr val="FF000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762" y="1482436"/>
            <a:ext cx="4116358" cy="266526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2500" y="1856508"/>
            <a:ext cx="3380154" cy="2803814"/>
          </a:xfrm>
          <a:prstGeom prst="rect">
            <a:avLst/>
          </a:prstGeom>
        </p:spPr>
      </p:pic>
    </p:spTree>
    <p:extLst>
      <p:ext uri="{BB962C8B-B14F-4D97-AF65-F5344CB8AC3E}">
        <p14:creationId xmlns:p14="http://schemas.microsoft.com/office/powerpoint/2010/main" val="3613361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5" name="Picture 4"/>
          <p:cNvPicPr>
            <a:picLocks noChangeAspect="1"/>
          </p:cNvPicPr>
          <p:nvPr/>
        </p:nvPicPr>
        <p:blipFill>
          <a:blip r:embed="rId2"/>
          <a:stretch>
            <a:fillRect/>
          </a:stretch>
        </p:blipFill>
        <p:spPr>
          <a:xfrm>
            <a:off x="4045526" y="2417618"/>
            <a:ext cx="3962400" cy="2971800"/>
          </a:xfrm>
          <a:prstGeom prst="rect">
            <a:avLst/>
          </a:prstGeom>
        </p:spPr>
      </p:pic>
    </p:spTree>
    <p:extLst>
      <p:ext uri="{BB962C8B-B14F-4D97-AF65-F5344CB8AC3E}">
        <p14:creationId xmlns:p14="http://schemas.microsoft.com/office/powerpoint/2010/main" val="2799318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TotalTime>
  <Words>325</Words>
  <Application>Microsoft Office PowerPoint</Application>
  <PresentationFormat>Widescreen</PresentationFormat>
  <Paragraphs>32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Comic Sans MS</vt:lpstr>
      <vt:lpstr>Office Theme</vt:lpstr>
      <vt:lpstr>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dc:title>
  <dc:creator>Barber, J</dc:creator>
  <cp:lastModifiedBy>Barber, J</cp:lastModifiedBy>
  <cp:revision>58</cp:revision>
  <dcterms:created xsi:type="dcterms:W3CDTF">2021-01-06T20:29:02Z</dcterms:created>
  <dcterms:modified xsi:type="dcterms:W3CDTF">2021-02-10T21:27:38Z</dcterms:modified>
</cp:coreProperties>
</file>