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9" r:id="rId3"/>
    <p:sldId id="270" r:id="rId4"/>
    <p:sldId id="271" r:id="rId5"/>
    <p:sldId id="272" r:id="rId6"/>
    <p:sldId id="273" r:id="rId7"/>
    <p:sldId id="274" r:id="rId8"/>
    <p:sldId id="275" r:id="rId9"/>
    <p:sldId id="276" r:id="rId10"/>
    <p:sldId id="277" r:id="rId11"/>
    <p:sldId id="278" r:id="rId12"/>
    <p:sldId id="279" r:id="rId13"/>
    <p:sldId id="280" r:id="rId14"/>
    <p:sldId id="263" r:id="rId15"/>
    <p:sldId id="28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D46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343" autoAdjust="0"/>
  </p:normalViewPr>
  <p:slideViewPr>
    <p:cSldViewPr snapToGrid="0">
      <p:cViewPr varScale="1">
        <p:scale>
          <a:sx n="69" d="100"/>
          <a:sy n="69" d="100"/>
        </p:scale>
        <p:origin x="78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B4772B-FB38-4C66-9D2C-E68F18A2560E}" type="datetimeFigureOut">
              <a:rPr lang="en-GB" smtClean="0"/>
              <a:t>10/02/2021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458E63-CC3F-4D42-AE6E-33563846D08C}" type="slidenum">
              <a:rPr lang="en-GB" smtClean="0"/>
              <a:t>‹#›</a:t>
            </a:fld>
            <a:endParaRPr lang="en-GB"/>
          </a:p>
        </p:txBody>
      </p:sp>
    </p:spTree>
    <p:extLst>
      <p:ext uri="{BB962C8B-B14F-4D97-AF65-F5344CB8AC3E}">
        <p14:creationId xmlns:p14="http://schemas.microsoft.com/office/powerpoint/2010/main" val="3557129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8B458E63-CC3F-4D42-AE6E-33563846D08C}" type="slidenum">
              <a:rPr lang="en-GB" smtClean="0"/>
              <a:t>14</a:t>
            </a:fld>
            <a:endParaRPr lang="en-GB"/>
          </a:p>
        </p:txBody>
      </p:sp>
    </p:spTree>
    <p:extLst>
      <p:ext uri="{BB962C8B-B14F-4D97-AF65-F5344CB8AC3E}">
        <p14:creationId xmlns:p14="http://schemas.microsoft.com/office/powerpoint/2010/main" val="3078855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5148316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21620857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8839174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2F77E9C-EE33-4CC1-B75D-C6F280AF952B}"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24584528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2F77E9C-EE33-4CC1-B75D-C6F280AF952B}" type="datetimeFigureOut">
              <a:rPr lang="en-GB" smtClean="0"/>
              <a:t>10/02/2021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535592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2F77E9C-EE33-4CC1-B75D-C6F280AF952B}"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3082359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2F77E9C-EE33-4CC1-B75D-C6F280AF952B}" type="datetimeFigureOut">
              <a:rPr lang="en-GB" smtClean="0"/>
              <a:t>10/02/2021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5962490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2F77E9C-EE33-4CC1-B75D-C6F280AF952B}" type="datetimeFigureOut">
              <a:rPr lang="en-GB" smtClean="0"/>
              <a:t>10/02/2021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386712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F77E9C-EE33-4CC1-B75D-C6F280AF952B}" type="datetimeFigureOut">
              <a:rPr lang="en-GB" smtClean="0"/>
              <a:t>10/02/2021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15860366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F77E9C-EE33-4CC1-B75D-C6F280AF952B}"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2663580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2F77E9C-EE33-4CC1-B75D-C6F280AF952B}" type="datetimeFigureOut">
              <a:rPr lang="en-GB" smtClean="0"/>
              <a:t>10/02/2021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B825260-6219-4F07-8197-3E56BBDCF4AE}" type="slidenum">
              <a:rPr lang="en-GB" smtClean="0"/>
              <a:t>‹#›</a:t>
            </a:fld>
            <a:endParaRPr lang="en-GB"/>
          </a:p>
        </p:txBody>
      </p:sp>
    </p:spTree>
    <p:extLst>
      <p:ext uri="{BB962C8B-B14F-4D97-AF65-F5344CB8AC3E}">
        <p14:creationId xmlns:p14="http://schemas.microsoft.com/office/powerpoint/2010/main" val="40758516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2F77E9C-EE33-4CC1-B75D-C6F280AF952B}" type="datetimeFigureOut">
              <a:rPr lang="en-GB" smtClean="0"/>
              <a:t>10/02/2021</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25260-6219-4F07-8197-3E56BBDCF4AE}" type="slidenum">
              <a:rPr lang="en-GB" smtClean="0"/>
              <a:t>‹#›</a:t>
            </a:fld>
            <a:endParaRPr lang="en-GB"/>
          </a:p>
        </p:txBody>
      </p:sp>
    </p:spTree>
    <p:extLst>
      <p:ext uri="{BB962C8B-B14F-4D97-AF65-F5344CB8AC3E}">
        <p14:creationId xmlns:p14="http://schemas.microsoft.com/office/powerpoint/2010/main" val="3497820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4.jpg"/><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7.jp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hyperlink" Target="https://www.youtube.com/watch?v=5jv8RhfDwW0"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latin typeface="Comic Sans MS" panose="030F0702030302020204" pitchFamily="66" charset="0"/>
              </a:rPr>
              <a:t>Writing</a:t>
            </a:r>
            <a:endParaRPr lang="en-GB" dirty="0">
              <a:latin typeface="Comic Sans MS" panose="030F0702030302020204" pitchFamily="66" charset="0"/>
            </a:endParaRPr>
          </a:p>
        </p:txBody>
      </p:sp>
      <p:sp>
        <p:nvSpPr>
          <p:cNvPr id="3" name="Subtitle 2"/>
          <p:cNvSpPr>
            <a:spLocks noGrp="1"/>
          </p:cNvSpPr>
          <p:nvPr>
            <p:ph type="subTitle" idx="1"/>
          </p:nvPr>
        </p:nvSpPr>
        <p:spPr/>
        <p:txBody>
          <a:bodyPr/>
          <a:lstStyle/>
          <a:p>
            <a:r>
              <a:rPr lang="en-GB" dirty="0" smtClean="0">
                <a:latin typeface="Comic Sans MS" panose="030F0702030302020204" pitchFamily="66" charset="0"/>
              </a:rPr>
              <a:t>Wednesday 24</a:t>
            </a:r>
            <a:r>
              <a:rPr lang="en-GB" baseline="30000" dirty="0" smtClean="0">
                <a:latin typeface="Comic Sans MS" panose="030F0702030302020204" pitchFamily="66" charset="0"/>
              </a:rPr>
              <a:t>th</a:t>
            </a:r>
            <a:r>
              <a:rPr lang="en-GB" dirty="0" smtClean="0">
                <a:latin typeface="Comic Sans MS" panose="030F0702030302020204" pitchFamily="66" charset="0"/>
              </a:rPr>
              <a:t> February </a:t>
            </a:r>
            <a:r>
              <a:rPr lang="en-GB" dirty="0" smtClean="0">
                <a:latin typeface="Comic Sans MS" panose="030F0702030302020204" pitchFamily="66" charset="0"/>
              </a:rPr>
              <a:t>2021</a:t>
            </a:r>
            <a:endParaRPr lang="en-GB" dirty="0">
              <a:latin typeface="Comic Sans MS" panose="030F0702030302020204" pitchFamily="66" charset="0"/>
            </a:endParaRPr>
          </a:p>
        </p:txBody>
      </p:sp>
    </p:spTree>
    <p:extLst>
      <p:ext uri="{BB962C8B-B14F-4D97-AF65-F5344CB8AC3E}">
        <p14:creationId xmlns:p14="http://schemas.microsoft.com/office/powerpoint/2010/main" val="18186600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646331"/>
          </a:xfrm>
          <a:prstGeom prst="rect">
            <a:avLst/>
          </a:prstGeom>
          <a:noFill/>
        </p:spPr>
        <p:txBody>
          <a:bodyPr wrap="square" rtlCol="0">
            <a:spAutoFit/>
          </a:bodyPr>
          <a:lstStyle/>
          <a:p>
            <a:pPr algn="ctr"/>
            <a:r>
              <a:rPr lang="en-GB" sz="3600" u="sng" dirty="0" smtClean="0">
                <a:solidFill>
                  <a:srgbClr val="00B0F0"/>
                </a:solidFill>
                <a:latin typeface="Comic Sans MS" panose="030F0702030302020204" pitchFamily="66" charset="0"/>
              </a:rPr>
              <a:t>The London Eye</a:t>
            </a:r>
          </a:p>
        </p:txBody>
      </p:sp>
      <p:sp>
        <p:nvSpPr>
          <p:cNvPr id="9" name="TextBox 8"/>
          <p:cNvSpPr txBox="1"/>
          <p:nvPr/>
        </p:nvSpPr>
        <p:spPr>
          <a:xfrm>
            <a:off x="138545" y="4821574"/>
            <a:ext cx="12053455" cy="1384995"/>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The London Eye is 135 meters high. It takes 30 minutes for the wheel to go all of the way round. The wheel has 32 capsules. </a:t>
            </a:r>
            <a:endParaRPr lang="en-GB" sz="2000" dirty="0" smtClean="0">
              <a:solidFill>
                <a:srgbClr val="FF0000"/>
              </a:solidFill>
              <a:latin typeface="Comic Sans MS" panose="030F0702030302020204" pitchFamily="66" charset="0"/>
            </a:endParaRPr>
          </a:p>
        </p:txBody>
      </p:sp>
      <p:pic>
        <p:nvPicPr>
          <p:cNvPr id="6" name="Picture 5"/>
          <p:cNvPicPr>
            <a:picLocks noChangeAspect="1"/>
          </p:cNvPicPr>
          <p:nvPr/>
        </p:nvPicPr>
        <p:blipFill>
          <a:blip r:embed="rId2"/>
          <a:stretch>
            <a:fillRect/>
          </a:stretch>
        </p:blipFill>
        <p:spPr>
          <a:xfrm>
            <a:off x="4060623" y="1592380"/>
            <a:ext cx="3962400" cy="2971800"/>
          </a:xfrm>
          <a:prstGeom prst="rect">
            <a:avLst/>
          </a:prstGeom>
        </p:spPr>
      </p:pic>
    </p:spTree>
    <p:extLst>
      <p:ext uri="{BB962C8B-B14F-4D97-AF65-F5344CB8AC3E}">
        <p14:creationId xmlns:p14="http://schemas.microsoft.com/office/powerpoint/2010/main" val="17193802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563964"/>
            <a:ext cx="12053455" cy="646331"/>
          </a:xfrm>
          <a:prstGeom prst="rect">
            <a:avLst/>
          </a:prstGeom>
          <a:noFill/>
        </p:spPr>
        <p:txBody>
          <a:bodyPr wrap="square" rtlCol="0">
            <a:spAutoFit/>
          </a:bodyPr>
          <a:lstStyle/>
          <a:p>
            <a:pPr algn="ctr"/>
            <a:r>
              <a:rPr lang="en-GB" sz="3600" dirty="0" smtClean="0">
                <a:solidFill>
                  <a:srgbClr val="00B0F0"/>
                </a:solidFill>
                <a:latin typeface="Comic Sans MS" panose="030F0702030302020204" pitchFamily="66" charset="0"/>
              </a:rPr>
              <a:t>Can you remember what this landmark was called? </a:t>
            </a:r>
            <a:endParaRPr lang="en-GB" sz="2800" dirty="0" smtClean="0">
              <a:solidFill>
                <a:srgbClr val="00B0F0"/>
              </a:solidFill>
              <a:latin typeface="Comic Sans MS" panose="030F0702030302020204" pitchFamily="66" charset="0"/>
            </a:endParaRP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42205" y="1760152"/>
            <a:ext cx="6920003" cy="3892502"/>
          </a:xfrm>
          <a:prstGeom prst="rect">
            <a:avLst/>
          </a:prstGeom>
        </p:spPr>
      </p:pic>
    </p:spTree>
    <p:extLst>
      <p:ext uri="{BB962C8B-B14F-4D97-AF65-F5344CB8AC3E}">
        <p14:creationId xmlns:p14="http://schemas.microsoft.com/office/powerpoint/2010/main" val="574453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646331"/>
          </a:xfrm>
          <a:prstGeom prst="rect">
            <a:avLst/>
          </a:prstGeom>
          <a:noFill/>
        </p:spPr>
        <p:txBody>
          <a:bodyPr wrap="square" rtlCol="0">
            <a:spAutoFit/>
          </a:bodyPr>
          <a:lstStyle/>
          <a:p>
            <a:pPr algn="ctr"/>
            <a:r>
              <a:rPr lang="en-GB" sz="3600" u="sng" dirty="0" smtClean="0">
                <a:solidFill>
                  <a:srgbClr val="00B0F0"/>
                </a:solidFill>
                <a:latin typeface="Comic Sans MS" panose="030F0702030302020204" pitchFamily="66" charset="0"/>
              </a:rPr>
              <a:t>The Houses of Parliament</a:t>
            </a:r>
          </a:p>
        </p:txBody>
      </p:sp>
      <p:sp>
        <p:nvSpPr>
          <p:cNvPr id="9" name="TextBox 8"/>
          <p:cNvSpPr txBox="1"/>
          <p:nvPr/>
        </p:nvSpPr>
        <p:spPr>
          <a:xfrm>
            <a:off x="138545" y="4224181"/>
            <a:ext cx="12053455" cy="2677656"/>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The Houses of Parliament are some of the most important buildings in the United Kingdom. It is where the decisions are made on how to run the county. It also has the Elizabeth Tower which contains the famous bell – Big Ben!</a:t>
            </a:r>
            <a:endParaRPr lang="en-GB" sz="2000" dirty="0" smtClean="0">
              <a:solidFill>
                <a:srgbClr val="FF0000"/>
              </a:solidFill>
              <a:latin typeface="Comic Sans MS" panose="030F0702030302020204" pitchFamily="66"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742457" y="1534473"/>
            <a:ext cx="4778088" cy="2687674"/>
          </a:xfrm>
          <a:prstGeom prst="rect">
            <a:avLst/>
          </a:prstGeom>
        </p:spPr>
      </p:pic>
    </p:spTree>
    <p:extLst>
      <p:ext uri="{BB962C8B-B14F-4D97-AF65-F5344CB8AC3E}">
        <p14:creationId xmlns:p14="http://schemas.microsoft.com/office/powerpoint/2010/main" val="6104849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1200329"/>
          </a:xfrm>
          <a:prstGeom prst="rect">
            <a:avLst/>
          </a:prstGeom>
          <a:noFill/>
        </p:spPr>
        <p:txBody>
          <a:bodyPr wrap="square" rtlCol="0">
            <a:spAutoFit/>
          </a:bodyPr>
          <a:lstStyle/>
          <a:p>
            <a:r>
              <a:rPr lang="en-GB" sz="3600" dirty="0" smtClean="0">
                <a:solidFill>
                  <a:srgbClr val="00B0F0"/>
                </a:solidFill>
                <a:latin typeface="Comic Sans MS" panose="030F0702030302020204" pitchFamily="66" charset="0"/>
              </a:rPr>
              <a:t>Yesterday, we drew and labelled a plan of one of the buildings. </a:t>
            </a:r>
            <a:endParaRPr lang="en-GB" sz="3600" dirty="0" smtClean="0">
              <a:solidFill>
                <a:srgbClr val="00B0F0"/>
              </a:solidFill>
              <a:latin typeface="Comic Sans MS" panose="030F0702030302020204" pitchFamily="66" charset="0"/>
            </a:endParaRPr>
          </a:p>
        </p:txBody>
      </p:sp>
      <p:sp>
        <p:nvSpPr>
          <p:cNvPr id="9" name="TextBox 8"/>
          <p:cNvSpPr txBox="1"/>
          <p:nvPr/>
        </p:nvSpPr>
        <p:spPr>
          <a:xfrm>
            <a:off x="235527" y="2732630"/>
            <a:ext cx="3491345" cy="738664"/>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Towers</a:t>
            </a:r>
            <a:endParaRPr lang="en-GB" sz="2000" dirty="0" smtClean="0">
              <a:solidFill>
                <a:srgbClr val="FF0000"/>
              </a:solidFill>
              <a:latin typeface="Comic Sans MS" panose="030F0702030302020204" pitchFamily="66" charset="0"/>
            </a:endParaRPr>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53190" y="2442981"/>
            <a:ext cx="3691502" cy="2545863"/>
          </a:xfrm>
          <a:prstGeom prst="rect">
            <a:avLst/>
          </a:prstGeom>
        </p:spPr>
      </p:pic>
      <p:sp>
        <p:nvSpPr>
          <p:cNvPr id="5" name="TextBox 4"/>
          <p:cNvSpPr txBox="1"/>
          <p:nvPr/>
        </p:nvSpPr>
        <p:spPr>
          <a:xfrm>
            <a:off x="8563351" y="2247722"/>
            <a:ext cx="3491345" cy="667170"/>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Flag</a:t>
            </a:r>
            <a:endParaRPr lang="en-GB" sz="2000" dirty="0" smtClean="0">
              <a:solidFill>
                <a:srgbClr val="FF0000"/>
              </a:solidFill>
              <a:latin typeface="Comic Sans MS" panose="030F0702030302020204" pitchFamily="66" charset="0"/>
            </a:endParaRPr>
          </a:p>
        </p:txBody>
      </p:sp>
      <p:sp>
        <p:nvSpPr>
          <p:cNvPr id="6" name="TextBox 5"/>
          <p:cNvSpPr txBox="1"/>
          <p:nvPr/>
        </p:nvSpPr>
        <p:spPr>
          <a:xfrm>
            <a:off x="8188036" y="4297181"/>
            <a:ext cx="3491345" cy="667170"/>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Windows</a:t>
            </a:r>
            <a:endParaRPr lang="en-GB" sz="2000" dirty="0" smtClean="0">
              <a:solidFill>
                <a:srgbClr val="FF0000"/>
              </a:solidFill>
              <a:latin typeface="Comic Sans MS" panose="030F0702030302020204" pitchFamily="66" charset="0"/>
            </a:endParaRPr>
          </a:p>
        </p:txBody>
      </p:sp>
      <p:cxnSp>
        <p:nvCxnSpPr>
          <p:cNvPr id="4" name="Straight Arrow Connector 3"/>
          <p:cNvCxnSpPr/>
          <p:nvPr/>
        </p:nvCxnSpPr>
        <p:spPr>
          <a:xfrm>
            <a:off x="2867891" y="3101962"/>
            <a:ext cx="2521527" cy="112293"/>
          </a:xfrm>
          <a:prstGeom prst="straightConnector1">
            <a:avLst/>
          </a:prstGeom>
          <a:ln w="28575">
            <a:solidFill>
              <a:srgbClr val="FD4633"/>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H="1" flipV="1">
            <a:off x="5612332" y="2608282"/>
            <a:ext cx="4182832" cy="136488"/>
          </a:xfrm>
          <a:prstGeom prst="straightConnector1">
            <a:avLst/>
          </a:prstGeom>
          <a:ln w="28575">
            <a:solidFill>
              <a:srgbClr val="FD4633"/>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flipV="1">
            <a:off x="5750876" y="3951939"/>
            <a:ext cx="3157597" cy="678827"/>
          </a:xfrm>
          <a:prstGeom prst="straightConnector1">
            <a:avLst/>
          </a:prstGeom>
          <a:ln w="28575">
            <a:solidFill>
              <a:srgbClr val="FD4633"/>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2364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508979" y="736265"/>
            <a:ext cx="11297539" cy="5693866"/>
          </a:xfrm>
          <a:prstGeom prst="rect">
            <a:avLst/>
          </a:prstGeom>
        </p:spPr>
        <p:txBody>
          <a:bodyPr wrap="square">
            <a:spAutoFit/>
          </a:bodyPr>
          <a:lstStyle/>
          <a:p>
            <a:r>
              <a:rPr lang="en-GB" sz="2800" b="1" u="sng" dirty="0" smtClean="0">
                <a:solidFill>
                  <a:srgbClr val="00B0F0"/>
                </a:solidFill>
                <a:latin typeface="Comic Sans MS" panose="030F0702030302020204" pitchFamily="66" charset="0"/>
              </a:rPr>
              <a:t>Main Activity:</a:t>
            </a:r>
          </a:p>
          <a:p>
            <a:r>
              <a:rPr lang="en-GB" sz="2800" dirty="0" smtClean="0">
                <a:solidFill>
                  <a:srgbClr val="00B0F0"/>
                </a:solidFill>
                <a:latin typeface="Comic Sans MS" panose="030F0702030302020204" pitchFamily="66" charset="0"/>
              </a:rPr>
              <a:t>Look at the</a:t>
            </a:r>
            <a:r>
              <a:rPr lang="en-GB" sz="2800" dirty="0" smtClean="0">
                <a:solidFill>
                  <a:srgbClr val="00B0F0"/>
                </a:solidFill>
                <a:latin typeface="Comic Sans MS" panose="030F0702030302020204" pitchFamily="66" charset="0"/>
              </a:rPr>
              <a:t> plan of the building </a:t>
            </a:r>
            <a:r>
              <a:rPr lang="en-GB" sz="2800" dirty="0" smtClean="0">
                <a:solidFill>
                  <a:srgbClr val="00B0F0"/>
                </a:solidFill>
                <a:latin typeface="Comic Sans MS" panose="030F0702030302020204" pitchFamily="66" charset="0"/>
              </a:rPr>
              <a:t>that you drew yesterday. Today we are going to write a fact about the building. </a:t>
            </a:r>
            <a:endParaRPr lang="en-GB" sz="2800" dirty="0" smtClean="0">
              <a:solidFill>
                <a:srgbClr val="00B0F0"/>
              </a:solidFill>
              <a:latin typeface="Comic Sans MS" panose="030F0702030302020204" pitchFamily="66" charset="0"/>
            </a:endParaRPr>
          </a:p>
          <a:p>
            <a:endParaRPr lang="en-GB" sz="2800" dirty="0">
              <a:solidFill>
                <a:srgbClr val="00B0F0"/>
              </a:solidFill>
              <a:latin typeface="Comic Sans MS" panose="030F0702030302020204" pitchFamily="66" charset="0"/>
            </a:endParaRPr>
          </a:p>
          <a:p>
            <a:r>
              <a:rPr lang="en-GB" sz="2800" dirty="0">
                <a:solidFill>
                  <a:srgbClr val="FFC000"/>
                </a:solidFill>
                <a:latin typeface="Comic Sans MS" panose="030F0702030302020204" pitchFamily="66" charset="0"/>
              </a:rPr>
              <a:t>Remember to:</a:t>
            </a:r>
          </a:p>
          <a:p>
            <a:pPr marL="457200" indent="-457200">
              <a:buFontTx/>
              <a:buChar char="-"/>
            </a:pPr>
            <a:r>
              <a:rPr lang="en-GB" sz="2800" dirty="0">
                <a:solidFill>
                  <a:srgbClr val="FFC000"/>
                </a:solidFill>
                <a:latin typeface="Comic Sans MS" panose="030F0702030302020204" pitchFamily="66" charset="0"/>
              </a:rPr>
              <a:t>Sound out the words to spell using your phonic knowledge</a:t>
            </a:r>
          </a:p>
          <a:p>
            <a:pPr marL="457200" indent="-457200">
              <a:buFontTx/>
              <a:buChar char="-"/>
            </a:pPr>
            <a:r>
              <a:rPr lang="en-GB" sz="2800" dirty="0">
                <a:solidFill>
                  <a:srgbClr val="FFC000"/>
                </a:solidFill>
                <a:latin typeface="Comic Sans MS" panose="030F0702030302020204" pitchFamily="66" charset="0"/>
              </a:rPr>
              <a:t>Spell your keywords correctly – the, to, no, go</a:t>
            </a:r>
          </a:p>
          <a:p>
            <a:pPr marL="457200" indent="-457200">
              <a:buFontTx/>
              <a:buChar char="-"/>
            </a:pPr>
            <a:r>
              <a:rPr lang="en-GB" sz="2800" dirty="0">
                <a:solidFill>
                  <a:srgbClr val="FFC000"/>
                </a:solidFill>
                <a:latin typeface="Comic Sans MS" panose="030F0702030302020204" pitchFamily="66" charset="0"/>
              </a:rPr>
              <a:t>Write in sentences using capital letters, finger spaces and full stops. </a:t>
            </a:r>
          </a:p>
          <a:p>
            <a:pPr marL="457200" indent="-457200">
              <a:buFontTx/>
              <a:buChar char="-"/>
            </a:pPr>
            <a:r>
              <a:rPr lang="en-GB" sz="2800" dirty="0">
                <a:solidFill>
                  <a:srgbClr val="FFC000"/>
                </a:solidFill>
                <a:latin typeface="Comic Sans MS" panose="030F0702030302020204" pitchFamily="66" charset="0"/>
              </a:rPr>
              <a:t>Think carefully about how you form your letters</a:t>
            </a:r>
          </a:p>
          <a:p>
            <a:pPr marL="457200" indent="-457200">
              <a:buFontTx/>
              <a:buChar char="-"/>
            </a:pPr>
            <a:endParaRPr lang="en-GB" sz="2800" dirty="0">
              <a:solidFill>
                <a:srgbClr val="FFC000"/>
              </a:solidFill>
              <a:latin typeface="Comic Sans MS" panose="030F0702030302020204" pitchFamily="66" charset="0"/>
            </a:endParaRPr>
          </a:p>
          <a:p>
            <a:pPr marL="457200" indent="-457200">
              <a:buFontTx/>
              <a:buChar char="-"/>
            </a:pPr>
            <a:endParaRPr lang="en-GB" sz="2800" dirty="0">
              <a:solidFill>
                <a:srgbClr val="00B0F0"/>
              </a:solidFill>
              <a:latin typeface="Comic Sans MS" panose="030F0702030302020204" pitchFamily="66" charset="0"/>
            </a:endParaRPr>
          </a:p>
          <a:p>
            <a:r>
              <a:rPr lang="en-GB" sz="2800" dirty="0" smtClean="0">
                <a:solidFill>
                  <a:srgbClr val="00B0F0"/>
                </a:solidFill>
                <a:latin typeface="Comic Sans MS" panose="030F0702030302020204" pitchFamily="66" charset="0"/>
              </a:rPr>
              <a:t> </a:t>
            </a:r>
            <a:endParaRPr lang="en-GB" sz="2800" dirty="0">
              <a:solidFill>
                <a:srgbClr val="00B0F0"/>
              </a:solidFill>
              <a:latin typeface="Comic Sans MS" panose="030F0702030302020204" pitchFamily="66" charset="0"/>
            </a:endParaRPr>
          </a:p>
        </p:txBody>
      </p:sp>
    </p:spTree>
    <p:extLst>
      <p:ext uri="{BB962C8B-B14F-4D97-AF65-F5344CB8AC3E}">
        <p14:creationId xmlns:p14="http://schemas.microsoft.com/office/powerpoint/2010/main" val="41564251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5217" y="535130"/>
            <a:ext cx="3902384" cy="2526723"/>
          </a:xfrm>
          <a:prstGeom prst="rect">
            <a:avLst/>
          </a:prstGeom>
        </p:spPr>
      </p:pic>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5546" y="535131"/>
            <a:ext cx="3565487" cy="2526723"/>
          </a:xfrm>
          <a:prstGeom prst="rect">
            <a:avLst/>
          </a:prstGeom>
        </p:spPr>
      </p:pic>
      <p:pic>
        <p:nvPicPr>
          <p:cNvPr id="6" name="Picture 5"/>
          <p:cNvPicPr>
            <a:picLocks noChangeAspect="1"/>
          </p:cNvPicPr>
          <p:nvPr/>
        </p:nvPicPr>
        <p:blipFill>
          <a:blip r:embed="rId4"/>
          <a:stretch>
            <a:fillRect/>
          </a:stretch>
        </p:blipFill>
        <p:spPr>
          <a:xfrm>
            <a:off x="475546" y="3692236"/>
            <a:ext cx="3962400" cy="2971800"/>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69079" y="3595662"/>
            <a:ext cx="5454886" cy="3068374"/>
          </a:xfrm>
          <a:prstGeom prst="rect">
            <a:avLst/>
          </a:prstGeom>
        </p:spPr>
      </p:pic>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3886294" y="1472948"/>
            <a:ext cx="3830687" cy="2641853"/>
          </a:xfrm>
          <a:prstGeom prst="rect">
            <a:avLst/>
          </a:prstGeom>
        </p:spPr>
      </p:pic>
    </p:spTree>
    <p:extLst>
      <p:ext uri="{BB962C8B-B14F-4D97-AF65-F5344CB8AC3E}">
        <p14:creationId xmlns:p14="http://schemas.microsoft.com/office/powerpoint/2010/main" val="13819770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26471" y="839950"/>
            <a:ext cx="11055929" cy="1077218"/>
          </a:xfrm>
          <a:prstGeom prst="rect">
            <a:avLst/>
          </a:prstGeom>
          <a:noFill/>
        </p:spPr>
        <p:txBody>
          <a:bodyPr wrap="square" rtlCol="0">
            <a:spAutoFit/>
          </a:bodyPr>
          <a:lstStyle/>
          <a:p>
            <a:pPr algn="ctr"/>
            <a:r>
              <a:rPr lang="en-GB" sz="3200" dirty="0" smtClean="0">
                <a:solidFill>
                  <a:srgbClr val="00B0F0"/>
                </a:solidFill>
                <a:latin typeface="Comic Sans MS" panose="030F0702030302020204" pitchFamily="66" charset="0"/>
              </a:rPr>
              <a:t>This week we have been reading the </a:t>
            </a:r>
            <a:r>
              <a:rPr lang="en-GB" sz="3200" dirty="0" smtClean="0">
                <a:solidFill>
                  <a:srgbClr val="00B0F0"/>
                </a:solidFill>
                <a:latin typeface="Comic Sans MS" panose="030F0702030302020204" pitchFamily="66" charset="0"/>
              </a:rPr>
              <a:t>story ‘Katie in London’.</a:t>
            </a:r>
            <a:endParaRPr lang="en-GB" sz="2400" dirty="0" smtClean="0">
              <a:solidFill>
                <a:srgbClr val="00B0F0"/>
              </a:solidFill>
              <a:latin typeface="Comic Sans MS" panose="030F0702030302020204" pitchFamily="66"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7366" y="1709479"/>
            <a:ext cx="2802029" cy="2510151"/>
          </a:xfrm>
          <a:prstGeom prst="rect">
            <a:avLst/>
          </a:prstGeom>
        </p:spPr>
      </p:pic>
      <p:sp>
        <p:nvSpPr>
          <p:cNvPr id="8" name="TextBox 7"/>
          <p:cNvSpPr txBox="1"/>
          <p:nvPr/>
        </p:nvSpPr>
        <p:spPr>
          <a:xfrm>
            <a:off x="3629890" y="2657972"/>
            <a:ext cx="8243456" cy="461665"/>
          </a:xfrm>
          <a:prstGeom prst="rect">
            <a:avLst/>
          </a:prstGeom>
          <a:noFill/>
        </p:spPr>
        <p:txBody>
          <a:bodyPr wrap="square" rtlCol="0">
            <a:spAutoFit/>
          </a:bodyPr>
          <a:lstStyle/>
          <a:p>
            <a:pPr algn="ctr"/>
            <a:r>
              <a:rPr lang="en-GB" sz="2400" dirty="0" smtClean="0">
                <a:solidFill>
                  <a:srgbClr val="FF0000"/>
                </a:solidFill>
                <a:latin typeface="Comic Sans MS" panose="030F0702030302020204" pitchFamily="66" charset="0"/>
                <a:hlinkClick r:id="rId3"/>
              </a:rPr>
              <a:t>https://www.youtube.com/watch?v=5jv8RhfDwW0</a:t>
            </a:r>
            <a:endParaRPr lang="en-GB" sz="2400" dirty="0" smtClean="0">
              <a:solidFill>
                <a:srgbClr val="FF0000"/>
              </a:solidFill>
              <a:latin typeface="Comic Sans MS" panose="030F0702030302020204" pitchFamily="66" charset="0"/>
            </a:endParaRPr>
          </a:p>
        </p:txBody>
      </p:sp>
      <p:sp>
        <p:nvSpPr>
          <p:cNvPr id="5" name="TextBox 4"/>
          <p:cNvSpPr txBox="1"/>
          <p:nvPr/>
        </p:nvSpPr>
        <p:spPr>
          <a:xfrm>
            <a:off x="1497533" y="5168123"/>
            <a:ext cx="9113803" cy="1077218"/>
          </a:xfrm>
          <a:prstGeom prst="rect">
            <a:avLst/>
          </a:prstGeom>
          <a:noFill/>
        </p:spPr>
        <p:txBody>
          <a:bodyPr wrap="square" rtlCol="0">
            <a:spAutoFit/>
          </a:bodyPr>
          <a:lstStyle/>
          <a:p>
            <a:pPr algn="ctr"/>
            <a:r>
              <a:rPr lang="en-GB" sz="3200" dirty="0" smtClean="0">
                <a:solidFill>
                  <a:srgbClr val="FF0000"/>
                </a:solidFill>
                <a:latin typeface="Comic Sans MS" panose="030F0702030302020204" pitchFamily="66" charset="0"/>
              </a:rPr>
              <a:t>Yesterday, we learnt about some of the landmarks that Katie visited. </a:t>
            </a:r>
            <a:endParaRPr lang="en-GB" sz="2400" dirty="0" smtClean="0">
              <a:solidFill>
                <a:srgbClr val="FF0000"/>
              </a:solidFill>
              <a:latin typeface="Comic Sans MS" panose="030F0702030302020204" pitchFamily="66" charset="0"/>
            </a:endParaRPr>
          </a:p>
        </p:txBody>
      </p:sp>
    </p:spTree>
    <p:extLst>
      <p:ext uri="{BB962C8B-B14F-4D97-AF65-F5344CB8AC3E}">
        <p14:creationId xmlns:p14="http://schemas.microsoft.com/office/powerpoint/2010/main" val="3389243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563964"/>
            <a:ext cx="12053455" cy="646331"/>
          </a:xfrm>
          <a:prstGeom prst="rect">
            <a:avLst/>
          </a:prstGeom>
          <a:noFill/>
        </p:spPr>
        <p:txBody>
          <a:bodyPr wrap="square" rtlCol="0">
            <a:spAutoFit/>
          </a:bodyPr>
          <a:lstStyle/>
          <a:p>
            <a:pPr algn="ctr"/>
            <a:r>
              <a:rPr lang="en-GB" sz="3600" dirty="0" smtClean="0">
                <a:solidFill>
                  <a:srgbClr val="00B0F0"/>
                </a:solidFill>
                <a:latin typeface="Comic Sans MS" panose="030F0702030302020204" pitchFamily="66" charset="0"/>
              </a:rPr>
              <a:t>Can you remember what this landmark was called? </a:t>
            </a:r>
            <a:endParaRPr lang="en-GB" sz="2800" dirty="0" smtClean="0">
              <a:solidFill>
                <a:srgbClr val="00B0F0"/>
              </a:solidFill>
              <a:latin typeface="Comic Sans MS" panose="030F07020303020202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3982" y="1989858"/>
            <a:ext cx="3565487" cy="2526723"/>
          </a:xfrm>
          <a:prstGeom prst="rect">
            <a:avLst/>
          </a:prstGeom>
        </p:spPr>
      </p:pic>
    </p:spTree>
    <p:extLst>
      <p:ext uri="{BB962C8B-B14F-4D97-AF65-F5344CB8AC3E}">
        <p14:creationId xmlns:p14="http://schemas.microsoft.com/office/powerpoint/2010/main" val="3062805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646331"/>
          </a:xfrm>
          <a:prstGeom prst="rect">
            <a:avLst/>
          </a:prstGeom>
          <a:noFill/>
        </p:spPr>
        <p:txBody>
          <a:bodyPr wrap="square" rtlCol="0">
            <a:spAutoFit/>
          </a:bodyPr>
          <a:lstStyle/>
          <a:p>
            <a:pPr algn="ctr"/>
            <a:r>
              <a:rPr lang="en-GB" sz="3600" u="sng" dirty="0" smtClean="0">
                <a:solidFill>
                  <a:srgbClr val="00B0F0"/>
                </a:solidFill>
                <a:latin typeface="Comic Sans MS" panose="030F0702030302020204" pitchFamily="66" charset="0"/>
              </a:rPr>
              <a:t>St. Paul’s Cathedral </a:t>
            </a:r>
            <a:endParaRPr lang="en-GB" sz="2800" u="sng" dirty="0" smtClean="0">
              <a:solidFill>
                <a:srgbClr val="00B0F0"/>
              </a:solidFill>
              <a:latin typeface="Comic Sans MS" panose="030F0702030302020204" pitchFamily="66" charset="0"/>
            </a:endParaRPr>
          </a:p>
        </p:txBody>
      </p:sp>
      <p:sp>
        <p:nvSpPr>
          <p:cNvPr id="9" name="TextBox 8"/>
          <p:cNvSpPr txBox="1"/>
          <p:nvPr/>
        </p:nvSpPr>
        <p:spPr>
          <a:xfrm>
            <a:off x="138545" y="4821574"/>
            <a:ext cx="12053455" cy="1384995"/>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St Paul’s Cathedral is one of the largest churches in the world. </a:t>
            </a:r>
          </a:p>
          <a:p>
            <a:pPr algn="ctr">
              <a:lnSpc>
                <a:spcPct val="150000"/>
              </a:lnSpc>
            </a:pPr>
            <a:r>
              <a:rPr lang="en-GB" sz="2800" dirty="0" smtClean="0">
                <a:solidFill>
                  <a:srgbClr val="FF0000"/>
                </a:solidFill>
                <a:latin typeface="Comic Sans MS" panose="030F0702030302020204" pitchFamily="66" charset="0"/>
              </a:rPr>
              <a:t>It was built after a big fire in London called ‘The Great Fire of London’.</a:t>
            </a:r>
            <a:endParaRPr lang="en-GB" sz="2000" dirty="0" smtClean="0">
              <a:solidFill>
                <a:srgbClr val="FF0000"/>
              </a:solidFill>
              <a:latin typeface="Comic Sans MS" panose="030F07020303020202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59079" y="1989858"/>
            <a:ext cx="3565487" cy="2526723"/>
          </a:xfrm>
          <a:prstGeom prst="rect">
            <a:avLst/>
          </a:prstGeom>
        </p:spPr>
      </p:pic>
    </p:spTree>
    <p:extLst>
      <p:ext uri="{BB962C8B-B14F-4D97-AF65-F5344CB8AC3E}">
        <p14:creationId xmlns:p14="http://schemas.microsoft.com/office/powerpoint/2010/main" val="21245431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563964"/>
            <a:ext cx="12053455" cy="646331"/>
          </a:xfrm>
          <a:prstGeom prst="rect">
            <a:avLst/>
          </a:prstGeom>
          <a:noFill/>
        </p:spPr>
        <p:txBody>
          <a:bodyPr wrap="square" rtlCol="0">
            <a:spAutoFit/>
          </a:bodyPr>
          <a:lstStyle/>
          <a:p>
            <a:pPr algn="ctr"/>
            <a:r>
              <a:rPr lang="en-GB" sz="3600" dirty="0" smtClean="0">
                <a:solidFill>
                  <a:srgbClr val="00B0F0"/>
                </a:solidFill>
                <a:latin typeface="Comic Sans MS" panose="030F0702030302020204" pitchFamily="66" charset="0"/>
              </a:rPr>
              <a:t>Can you remember what this landmark was called? </a:t>
            </a:r>
            <a:endParaRPr lang="en-GB" sz="2800" dirty="0" smtClean="0">
              <a:solidFill>
                <a:srgbClr val="00B0F0"/>
              </a:solidFill>
              <a:latin typeface="Comic Sans MS" panose="030F0702030302020204" pitchFamily="66"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54425" y="2072986"/>
            <a:ext cx="4889183" cy="3371850"/>
          </a:xfrm>
          <a:prstGeom prst="rect">
            <a:avLst/>
          </a:prstGeom>
        </p:spPr>
      </p:pic>
    </p:spTree>
    <p:extLst>
      <p:ext uri="{BB962C8B-B14F-4D97-AF65-F5344CB8AC3E}">
        <p14:creationId xmlns:p14="http://schemas.microsoft.com/office/powerpoint/2010/main" val="12368512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646331"/>
          </a:xfrm>
          <a:prstGeom prst="rect">
            <a:avLst/>
          </a:prstGeom>
          <a:noFill/>
        </p:spPr>
        <p:txBody>
          <a:bodyPr wrap="square" rtlCol="0">
            <a:spAutoFit/>
          </a:bodyPr>
          <a:lstStyle/>
          <a:p>
            <a:pPr algn="ctr"/>
            <a:r>
              <a:rPr lang="en-GB" sz="3600" u="sng" dirty="0" smtClean="0">
                <a:solidFill>
                  <a:srgbClr val="00B0F0"/>
                </a:solidFill>
                <a:latin typeface="Comic Sans MS" panose="030F0702030302020204" pitchFamily="66" charset="0"/>
              </a:rPr>
              <a:t>Tower of London</a:t>
            </a:r>
            <a:endParaRPr lang="en-GB" sz="2800" u="sng" dirty="0" smtClean="0">
              <a:solidFill>
                <a:srgbClr val="00B0F0"/>
              </a:solidFill>
              <a:latin typeface="Comic Sans MS" panose="030F0702030302020204" pitchFamily="66" charset="0"/>
            </a:endParaRPr>
          </a:p>
        </p:txBody>
      </p:sp>
      <p:sp>
        <p:nvSpPr>
          <p:cNvPr id="9" name="TextBox 8"/>
          <p:cNvSpPr txBox="1"/>
          <p:nvPr/>
        </p:nvSpPr>
        <p:spPr>
          <a:xfrm>
            <a:off x="138545" y="4821574"/>
            <a:ext cx="12053455" cy="2031325"/>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The Tower of London is a Castle in London. It has been a home for Kings and Queens and has also been a prison!</a:t>
            </a:r>
          </a:p>
          <a:p>
            <a:pPr algn="ctr">
              <a:lnSpc>
                <a:spcPct val="150000"/>
              </a:lnSpc>
            </a:pPr>
            <a:r>
              <a:rPr lang="en-GB" sz="2800" dirty="0" smtClean="0">
                <a:solidFill>
                  <a:srgbClr val="FF0000"/>
                </a:solidFill>
                <a:latin typeface="Comic Sans MS" panose="030F0702030302020204" pitchFamily="66" charset="0"/>
              </a:rPr>
              <a:t>The crown jewels are kept in the Tower of London. </a:t>
            </a:r>
            <a:endParaRPr lang="en-GB" sz="2000" dirty="0" smtClean="0">
              <a:solidFill>
                <a:srgbClr val="FF0000"/>
              </a:solidFill>
              <a:latin typeface="Comic Sans MS" panose="030F0702030302020204" pitchFamily="66"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20836" y="1624087"/>
            <a:ext cx="4221741" cy="2911545"/>
          </a:xfrm>
          <a:prstGeom prst="rect">
            <a:avLst/>
          </a:prstGeom>
        </p:spPr>
      </p:pic>
    </p:spTree>
    <p:extLst>
      <p:ext uri="{BB962C8B-B14F-4D97-AF65-F5344CB8AC3E}">
        <p14:creationId xmlns:p14="http://schemas.microsoft.com/office/powerpoint/2010/main" val="199041714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563964"/>
            <a:ext cx="12053455" cy="646331"/>
          </a:xfrm>
          <a:prstGeom prst="rect">
            <a:avLst/>
          </a:prstGeom>
          <a:noFill/>
        </p:spPr>
        <p:txBody>
          <a:bodyPr wrap="square" rtlCol="0">
            <a:spAutoFit/>
          </a:bodyPr>
          <a:lstStyle/>
          <a:p>
            <a:pPr algn="ctr"/>
            <a:r>
              <a:rPr lang="en-GB" sz="3600" dirty="0" smtClean="0">
                <a:solidFill>
                  <a:srgbClr val="00B0F0"/>
                </a:solidFill>
                <a:latin typeface="Comic Sans MS" panose="030F0702030302020204" pitchFamily="66" charset="0"/>
              </a:rPr>
              <a:t>Can you remember what this landmark was called? </a:t>
            </a:r>
            <a:endParaRPr lang="en-GB" sz="2800" dirty="0" smtClean="0">
              <a:solidFill>
                <a:srgbClr val="00B0F0"/>
              </a:solidFill>
              <a:latin typeface="Comic Sans MS" panose="030F07020303020202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158837" y="1727882"/>
            <a:ext cx="5954606" cy="3855500"/>
          </a:xfrm>
          <a:prstGeom prst="rect">
            <a:avLst/>
          </a:prstGeom>
        </p:spPr>
      </p:pic>
    </p:spTree>
    <p:extLst>
      <p:ext uri="{BB962C8B-B14F-4D97-AF65-F5344CB8AC3E}">
        <p14:creationId xmlns:p14="http://schemas.microsoft.com/office/powerpoint/2010/main" val="132414033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0115" y="688655"/>
            <a:ext cx="10723417" cy="646331"/>
          </a:xfrm>
          <a:prstGeom prst="rect">
            <a:avLst/>
          </a:prstGeom>
          <a:noFill/>
        </p:spPr>
        <p:txBody>
          <a:bodyPr wrap="square" rtlCol="0">
            <a:spAutoFit/>
          </a:bodyPr>
          <a:lstStyle/>
          <a:p>
            <a:pPr algn="ctr"/>
            <a:r>
              <a:rPr lang="en-GB" sz="3600" u="sng" dirty="0" smtClean="0">
                <a:solidFill>
                  <a:srgbClr val="00B0F0"/>
                </a:solidFill>
                <a:latin typeface="Comic Sans MS" panose="030F0702030302020204" pitchFamily="66" charset="0"/>
              </a:rPr>
              <a:t>Tower Bridge</a:t>
            </a:r>
          </a:p>
        </p:txBody>
      </p:sp>
      <p:sp>
        <p:nvSpPr>
          <p:cNvPr id="9" name="TextBox 8"/>
          <p:cNvSpPr txBox="1"/>
          <p:nvPr/>
        </p:nvSpPr>
        <p:spPr>
          <a:xfrm>
            <a:off x="138545" y="4821574"/>
            <a:ext cx="12053455" cy="2031325"/>
          </a:xfrm>
          <a:prstGeom prst="rect">
            <a:avLst/>
          </a:prstGeom>
          <a:noFill/>
        </p:spPr>
        <p:txBody>
          <a:bodyPr wrap="square" rtlCol="0">
            <a:spAutoFit/>
          </a:bodyPr>
          <a:lstStyle/>
          <a:p>
            <a:pPr algn="ctr">
              <a:lnSpc>
                <a:spcPct val="150000"/>
              </a:lnSpc>
            </a:pPr>
            <a:r>
              <a:rPr lang="en-GB" sz="2800" dirty="0" smtClean="0">
                <a:solidFill>
                  <a:srgbClr val="FF0000"/>
                </a:solidFill>
                <a:latin typeface="Comic Sans MS" panose="030F0702030302020204" pitchFamily="66" charset="0"/>
              </a:rPr>
              <a:t>Tower Bridge was built to make it easier for people to cross the River Thames. It has two towers. It can be lifted to allow river traffic to pass. </a:t>
            </a:r>
            <a:endParaRPr lang="en-GB" sz="2000" dirty="0" smtClean="0">
              <a:solidFill>
                <a:srgbClr val="FF0000"/>
              </a:solidFill>
              <a:latin typeface="Comic Sans MS" panose="030F0702030302020204" pitchFamily="66"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3762" y="1482436"/>
            <a:ext cx="4116358" cy="2665268"/>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42500" y="1856508"/>
            <a:ext cx="3380154" cy="2803814"/>
          </a:xfrm>
          <a:prstGeom prst="rect">
            <a:avLst/>
          </a:prstGeom>
        </p:spPr>
      </p:pic>
    </p:spTree>
    <p:extLst>
      <p:ext uri="{BB962C8B-B14F-4D97-AF65-F5344CB8AC3E}">
        <p14:creationId xmlns:p14="http://schemas.microsoft.com/office/powerpoint/2010/main" val="3613361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 y="563964"/>
            <a:ext cx="12053455" cy="646331"/>
          </a:xfrm>
          <a:prstGeom prst="rect">
            <a:avLst/>
          </a:prstGeom>
          <a:noFill/>
        </p:spPr>
        <p:txBody>
          <a:bodyPr wrap="square" rtlCol="0">
            <a:spAutoFit/>
          </a:bodyPr>
          <a:lstStyle/>
          <a:p>
            <a:pPr algn="ctr"/>
            <a:r>
              <a:rPr lang="en-GB" sz="3600" dirty="0" smtClean="0">
                <a:solidFill>
                  <a:srgbClr val="00B0F0"/>
                </a:solidFill>
                <a:latin typeface="Comic Sans MS" panose="030F0702030302020204" pitchFamily="66" charset="0"/>
              </a:rPr>
              <a:t>Can you remember what this landmark was called? </a:t>
            </a:r>
            <a:endParaRPr lang="en-GB" sz="2800" dirty="0" smtClean="0">
              <a:solidFill>
                <a:srgbClr val="00B0F0"/>
              </a:solidFill>
              <a:latin typeface="Comic Sans MS" panose="030F0702030302020204" pitchFamily="66" charset="0"/>
            </a:endParaRPr>
          </a:p>
        </p:txBody>
      </p:sp>
      <p:pic>
        <p:nvPicPr>
          <p:cNvPr id="5" name="Picture 4"/>
          <p:cNvPicPr>
            <a:picLocks noChangeAspect="1"/>
          </p:cNvPicPr>
          <p:nvPr/>
        </p:nvPicPr>
        <p:blipFill>
          <a:blip r:embed="rId2"/>
          <a:stretch>
            <a:fillRect/>
          </a:stretch>
        </p:blipFill>
        <p:spPr>
          <a:xfrm>
            <a:off x="4045526" y="2417618"/>
            <a:ext cx="3962400" cy="2971800"/>
          </a:xfrm>
          <a:prstGeom prst="rect">
            <a:avLst/>
          </a:prstGeom>
        </p:spPr>
      </p:pic>
    </p:spTree>
    <p:extLst>
      <p:ext uri="{BB962C8B-B14F-4D97-AF65-F5344CB8AC3E}">
        <p14:creationId xmlns:p14="http://schemas.microsoft.com/office/powerpoint/2010/main" val="27993187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346</TotalTime>
  <Words>360</Words>
  <Application>Microsoft Office PowerPoint</Application>
  <PresentationFormat>Widescreen</PresentationFormat>
  <Paragraphs>38</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Comic Sans MS</vt:lpstr>
      <vt:lpstr>Office Theme</vt:lpstr>
      <vt:lpstr>Writing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OneIT Services and Solutions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dc:title>
  <dc:creator>Barber, J</dc:creator>
  <cp:lastModifiedBy>Barber, J</cp:lastModifiedBy>
  <cp:revision>59</cp:revision>
  <dcterms:created xsi:type="dcterms:W3CDTF">2021-01-06T20:29:02Z</dcterms:created>
  <dcterms:modified xsi:type="dcterms:W3CDTF">2021-02-10T21:23:03Z</dcterms:modified>
</cp:coreProperties>
</file>