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3" r:id="rId5"/>
    <p:sldId id="262" r:id="rId6"/>
    <p:sldId id="260" r:id="rId7"/>
    <p:sldId id="264" r:id="rId8"/>
    <p:sldId id="265" r:id="rId9"/>
    <p:sldId id="267" r:id="rId10"/>
    <p:sldId id="268" r:id="rId11"/>
    <p:sldId id="269" r:id="rId12"/>
    <p:sldId id="270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3636" autoAdjust="0"/>
  </p:normalViewPr>
  <p:slideViewPr>
    <p:cSldViewPr snapToGrid="0">
      <p:cViewPr varScale="1">
        <p:scale>
          <a:sx n="69" d="100"/>
          <a:sy n="69" d="100"/>
        </p:scale>
        <p:origin x="7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77E9C-EE33-4CC1-B75D-C6F280AF952B}" type="datetimeFigureOut">
              <a:rPr lang="en-GB" smtClean="0"/>
              <a:t>10/01/2021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260-6219-4F07-8197-3E56BBDCF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48316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77E9C-EE33-4CC1-B75D-C6F280AF952B}" type="datetimeFigureOut">
              <a:rPr lang="en-GB" smtClean="0"/>
              <a:t>10/01/2021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260-6219-4F07-8197-3E56BBDCF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20857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77E9C-EE33-4CC1-B75D-C6F280AF952B}" type="datetimeFigureOut">
              <a:rPr lang="en-GB" smtClean="0"/>
              <a:t>10/01/2021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260-6219-4F07-8197-3E56BBDCF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3917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77E9C-EE33-4CC1-B75D-C6F280AF952B}" type="datetimeFigureOut">
              <a:rPr lang="en-GB" smtClean="0"/>
              <a:t>10/01/2021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260-6219-4F07-8197-3E56BBDCF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84528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77E9C-EE33-4CC1-B75D-C6F280AF952B}" type="datetimeFigureOut">
              <a:rPr lang="en-GB" smtClean="0"/>
              <a:t>10/01/2021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260-6219-4F07-8197-3E56BBDCF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55925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77E9C-EE33-4CC1-B75D-C6F280AF952B}" type="datetimeFigureOut">
              <a:rPr lang="en-GB" smtClean="0"/>
              <a:t>10/01/2021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260-6219-4F07-8197-3E56BBDCF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2359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77E9C-EE33-4CC1-B75D-C6F280AF952B}" type="datetimeFigureOut">
              <a:rPr lang="en-GB" smtClean="0"/>
              <a:t>10/01/2021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260-6219-4F07-8197-3E56BBDCF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6249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77E9C-EE33-4CC1-B75D-C6F280AF952B}" type="datetimeFigureOut">
              <a:rPr lang="en-GB" smtClean="0"/>
              <a:t>10/01/2021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260-6219-4F07-8197-3E56BBDCF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671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77E9C-EE33-4CC1-B75D-C6F280AF952B}" type="datetimeFigureOut">
              <a:rPr lang="en-GB" smtClean="0"/>
              <a:t>10/01/2021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260-6219-4F07-8197-3E56BBDCF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6036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77E9C-EE33-4CC1-B75D-C6F280AF952B}" type="datetimeFigureOut">
              <a:rPr lang="en-GB" smtClean="0"/>
              <a:t>10/01/2021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260-6219-4F07-8197-3E56BBDCF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3580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77E9C-EE33-4CC1-B75D-C6F280AF952B}" type="datetimeFigureOut">
              <a:rPr lang="en-GB" smtClean="0"/>
              <a:t>10/01/2021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260-6219-4F07-8197-3E56BBDCF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5851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F77E9C-EE33-4CC1-B75D-C6F280AF952B}" type="datetimeFigureOut">
              <a:rPr lang="en-GB" smtClean="0"/>
              <a:t>10/01/2021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25260-6219-4F07-8197-3E56BBDCF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7820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Writing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Wedne</a:t>
            </a:r>
            <a:r>
              <a:rPr lang="en-GB" dirty="0" smtClean="0">
                <a:latin typeface="Comic Sans MS" panose="030F0702030302020204" pitchFamily="66" charset="0"/>
              </a:rPr>
              <a:t>sday 20</a:t>
            </a:r>
            <a:r>
              <a:rPr lang="en-GB" baseline="30000" dirty="0" smtClean="0">
                <a:latin typeface="Comic Sans MS" panose="030F0702030302020204" pitchFamily="66" charset="0"/>
              </a:rPr>
              <a:t>th</a:t>
            </a:r>
            <a:r>
              <a:rPr lang="en-GB" dirty="0" smtClean="0">
                <a:latin typeface="Comic Sans MS" panose="030F0702030302020204" pitchFamily="66" charset="0"/>
              </a:rPr>
              <a:t> </a:t>
            </a:r>
            <a:r>
              <a:rPr lang="en-GB" dirty="0" smtClean="0">
                <a:latin typeface="Comic Sans MS" panose="030F0702030302020204" pitchFamily="66" charset="0"/>
              </a:rPr>
              <a:t>January 2021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866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508979" y="736265"/>
            <a:ext cx="1132280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Here are some more questions that I would like to find out about hamsters. </a:t>
            </a:r>
          </a:p>
          <a:p>
            <a:endParaRPr lang="en-GB" sz="2800" dirty="0">
              <a:solidFill>
                <a:srgbClr val="FFC000"/>
              </a:solidFill>
              <a:latin typeface="Comic Sans MS" panose="030F0702030302020204" pitchFamily="66" charset="0"/>
            </a:endParaRPr>
          </a:p>
          <a:p>
            <a:r>
              <a:rPr lang="en-GB" sz="2800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Can you spot the mistakes that I have made? </a:t>
            </a:r>
          </a:p>
          <a:p>
            <a:endParaRPr lang="en-GB" sz="2800" dirty="0">
              <a:solidFill>
                <a:srgbClr val="00B0F0"/>
              </a:solidFill>
              <a:latin typeface="Comic Sans MS" panose="030F0702030302020204" pitchFamily="66" charset="0"/>
            </a:endParaRPr>
          </a:p>
          <a:p>
            <a:endParaRPr lang="en-GB" sz="2800" dirty="0" smtClean="0">
              <a:solidFill>
                <a:srgbClr val="00B0F0"/>
              </a:solidFill>
              <a:latin typeface="Comic Sans MS" panose="030F0702030302020204" pitchFamily="66" charset="0"/>
            </a:endParaRPr>
          </a:p>
          <a:p>
            <a:endParaRPr lang="en-GB" sz="2800" dirty="0">
              <a:solidFill>
                <a:srgbClr val="FFC0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sz="4400" dirty="0" smtClean="0">
                <a:latin typeface="Comic Sans MS" panose="030F0702030302020204" pitchFamily="66" charset="0"/>
              </a:rPr>
              <a:t>What do </a:t>
            </a:r>
            <a:r>
              <a:rPr lang="en-GB" sz="4400" dirty="0" err="1" smtClean="0">
                <a:latin typeface="Comic Sans MS" panose="030F0702030302020204" pitchFamily="66" charset="0"/>
              </a:rPr>
              <a:t>haMsTers</a:t>
            </a:r>
            <a:r>
              <a:rPr lang="en-GB" sz="4400" dirty="0" smtClean="0">
                <a:latin typeface="Comic Sans MS" panose="030F0702030302020204" pitchFamily="66" charset="0"/>
              </a:rPr>
              <a:t> </a:t>
            </a:r>
            <a:r>
              <a:rPr lang="en-GB" sz="4400" dirty="0" err="1" smtClean="0">
                <a:latin typeface="Comic Sans MS" panose="030F0702030302020204" pitchFamily="66" charset="0"/>
              </a:rPr>
              <a:t>NeEd</a:t>
            </a:r>
            <a:r>
              <a:rPr lang="en-GB" sz="4400" dirty="0" smtClean="0">
                <a:latin typeface="Comic Sans MS" panose="030F0702030302020204" pitchFamily="66" charset="0"/>
              </a:rPr>
              <a:t>?</a:t>
            </a:r>
            <a:endParaRPr lang="en-GB" sz="4400" dirty="0" smtClean="0">
              <a:latin typeface="Comic Sans MS" panose="030F0702030302020204" pitchFamily="66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20" r="10814"/>
          <a:stretch/>
        </p:blipFill>
        <p:spPr>
          <a:xfrm>
            <a:off x="9088582" y="1439473"/>
            <a:ext cx="1965615" cy="1965615"/>
          </a:xfrm>
          <a:prstGeom prst="ellipse">
            <a:avLst/>
          </a:prstGeom>
          <a:ln w="31750">
            <a:solidFill>
              <a:srgbClr val="EE73AA"/>
            </a:solidFill>
          </a:ln>
        </p:spPr>
      </p:pic>
    </p:spTree>
    <p:extLst>
      <p:ext uri="{BB962C8B-B14F-4D97-AF65-F5344CB8AC3E}">
        <p14:creationId xmlns:p14="http://schemas.microsoft.com/office/powerpoint/2010/main" val="2994927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508979" y="736265"/>
            <a:ext cx="1132280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Here are some more questions that I would like to find out about hamsters. </a:t>
            </a:r>
          </a:p>
          <a:p>
            <a:endParaRPr lang="en-GB" sz="2800" dirty="0">
              <a:solidFill>
                <a:srgbClr val="FFC000"/>
              </a:solidFill>
              <a:latin typeface="Comic Sans MS" panose="030F0702030302020204" pitchFamily="66" charset="0"/>
            </a:endParaRPr>
          </a:p>
          <a:p>
            <a:r>
              <a:rPr lang="en-GB" sz="2800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Can you spot the mistakes that I have made? </a:t>
            </a:r>
          </a:p>
          <a:p>
            <a:endParaRPr lang="en-GB" sz="2800" dirty="0">
              <a:solidFill>
                <a:srgbClr val="00B0F0"/>
              </a:solidFill>
              <a:latin typeface="Comic Sans MS" panose="030F0702030302020204" pitchFamily="66" charset="0"/>
            </a:endParaRPr>
          </a:p>
          <a:p>
            <a:endParaRPr lang="en-GB" sz="2800" dirty="0" smtClean="0">
              <a:solidFill>
                <a:srgbClr val="00B0F0"/>
              </a:solidFill>
              <a:latin typeface="Comic Sans MS" panose="030F0702030302020204" pitchFamily="66" charset="0"/>
            </a:endParaRPr>
          </a:p>
          <a:p>
            <a:endParaRPr lang="en-GB" sz="2800" dirty="0">
              <a:solidFill>
                <a:srgbClr val="FFC0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sz="4400" dirty="0" smtClean="0">
                <a:latin typeface="Comic Sans MS" panose="030F0702030302020204" pitchFamily="66" charset="0"/>
              </a:rPr>
              <a:t>Are hamsters friendly.</a:t>
            </a:r>
            <a:endParaRPr lang="en-GB" sz="4400" dirty="0" smtClean="0">
              <a:latin typeface="Comic Sans MS" panose="030F0702030302020204" pitchFamily="66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20" r="10814"/>
          <a:stretch/>
        </p:blipFill>
        <p:spPr>
          <a:xfrm>
            <a:off x="9088582" y="1439473"/>
            <a:ext cx="1965615" cy="1965615"/>
          </a:xfrm>
          <a:prstGeom prst="ellipse">
            <a:avLst/>
          </a:prstGeom>
          <a:ln w="31750">
            <a:solidFill>
              <a:srgbClr val="EE73AA"/>
            </a:solidFill>
          </a:ln>
        </p:spPr>
      </p:pic>
    </p:spTree>
    <p:extLst>
      <p:ext uri="{BB962C8B-B14F-4D97-AF65-F5344CB8AC3E}">
        <p14:creationId xmlns:p14="http://schemas.microsoft.com/office/powerpoint/2010/main" val="1842839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80109" y="736265"/>
            <a:ext cx="1191490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Choose one of the pets that you would like to find out about.</a:t>
            </a:r>
          </a:p>
          <a:p>
            <a:pPr algn="r"/>
            <a:r>
              <a:rPr lang="en-GB" sz="28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What would you like to find out?</a:t>
            </a:r>
          </a:p>
          <a:p>
            <a:r>
              <a:rPr lang="en-GB" sz="28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You can choose to record yourself asking the questions or you can write them down.  </a:t>
            </a:r>
            <a:endParaRPr lang="en-GB" sz="2800" dirty="0" smtClean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91" t="27590" r="35116"/>
          <a:stretch/>
        </p:blipFill>
        <p:spPr>
          <a:xfrm>
            <a:off x="485324" y="2692175"/>
            <a:ext cx="883836" cy="883836"/>
          </a:xfrm>
          <a:prstGeom prst="ellipse">
            <a:avLst/>
          </a:prstGeom>
          <a:ln w="31750">
            <a:solidFill>
              <a:srgbClr val="EE73AA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72" r="6928"/>
          <a:stretch/>
        </p:blipFill>
        <p:spPr>
          <a:xfrm>
            <a:off x="1741228" y="2692175"/>
            <a:ext cx="883836" cy="883836"/>
          </a:xfrm>
          <a:prstGeom prst="ellipse">
            <a:avLst/>
          </a:prstGeom>
          <a:ln w="31750">
            <a:solidFill>
              <a:srgbClr val="EE73AA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86" r="22348"/>
          <a:stretch/>
        </p:blipFill>
        <p:spPr>
          <a:xfrm>
            <a:off x="2983230" y="2656231"/>
            <a:ext cx="955724" cy="955724"/>
          </a:xfrm>
          <a:prstGeom prst="ellipse">
            <a:avLst/>
          </a:prstGeom>
          <a:ln w="31750">
            <a:solidFill>
              <a:srgbClr val="EE73AA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20" r="10814"/>
          <a:stretch/>
        </p:blipFill>
        <p:spPr>
          <a:xfrm>
            <a:off x="405196" y="4034583"/>
            <a:ext cx="963964" cy="963964"/>
          </a:xfrm>
          <a:prstGeom prst="ellipse">
            <a:avLst/>
          </a:prstGeom>
          <a:ln w="31750">
            <a:solidFill>
              <a:srgbClr val="EE73AA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40" r="12594"/>
          <a:stretch/>
        </p:blipFill>
        <p:spPr>
          <a:xfrm>
            <a:off x="1801149" y="4025919"/>
            <a:ext cx="934325" cy="934325"/>
          </a:xfrm>
          <a:prstGeom prst="ellipse">
            <a:avLst/>
          </a:prstGeom>
          <a:ln w="31750">
            <a:solidFill>
              <a:srgbClr val="EE73AA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65" r="7969"/>
          <a:stretch/>
        </p:blipFill>
        <p:spPr>
          <a:xfrm>
            <a:off x="2977988" y="4060049"/>
            <a:ext cx="960966" cy="960966"/>
          </a:xfrm>
          <a:prstGeom prst="ellipse">
            <a:avLst/>
          </a:prstGeom>
          <a:ln w="31750">
            <a:solidFill>
              <a:srgbClr val="EE73AA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4835237" y="2531406"/>
            <a:ext cx="6096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800" u="sng" dirty="0" smtClean="0">
                <a:latin typeface="Comic Sans MS" panose="030F0702030302020204" pitchFamily="66" charset="0"/>
              </a:rPr>
              <a:t>Remember (if you choose to write your questions) </a:t>
            </a:r>
            <a:r>
              <a:rPr lang="en-GB" sz="2800" u="sng" dirty="0">
                <a:latin typeface="Comic Sans MS" panose="030F0702030302020204" pitchFamily="66" charset="0"/>
              </a:rPr>
              <a:t>to:</a:t>
            </a:r>
          </a:p>
          <a:p>
            <a:r>
              <a:rPr lang="en-GB" sz="2800" dirty="0" smtClean="0">
                <a:latin typeface="Comic Sans MS" panose="030F0702030302020204" pitchFamily="66" charset="0"/>
              </a:rPr>
              <a:t>Use </a:t>
            </a:r>
            <a:r>
              <a:rPr lang="en-GB" sz="2800" dirty="0">
                <a:latin typeface="Comic Sans MS" panose="030F0702030302020204" pitchFamily="66" charset="0"/>
              </a:rPr>
              <a:t>capital letters</a:t>
            </a:r>
          </a:p>
          <a:p>
            <a:r>
              <a:rPr lang="en-GB" sz="2800" dirty="0">
                <a:latin typeface="Comic Sans MS" panose="030F0702030302020204" pitchFamily="66" charset="0"/>
              </a:rPr>
              <a:t>Use finger spaces</a:t>
            </a:r>
          </a:p>
          <a:p>
            <a:r>
              <a:rPr lang="en-GB" sz="2800" dirty="0">
                <a:latin typeface="Comic Sans MS" panose="030F0702030302020204" pitchFamily="66" charset="0"/>
              </a:rPr>
              <a:t>Use </a:t>
            </a:r>
            <a:r>
              <a:rPr lang="en-GB" sz="2800" dirty="0" smtClean="0">
                <a:latin typeface="Comic Sans MS" panose="030F0702030302020204" pitchFamily="66" charset="0"/>
              </a:rPr>
              <a:t>question marks </a:t>
            </a:r>
            <a:endParaRPr lang="en-GB" sz="2800" dirty="0">
              <a:latin typeface="Comic Sans MS" panose="030F0702030302020204" pitchFamily="66" charset="0"/>
            </a:endParaRPr>
          </a:p>
          <a:p>
            <a:r>
              <a:rPr lang="en-GB" sz="2800" dirty="0">
                <a:latin typeface="Comic Sans MS" panose="030F0702030302020204" pitchFamily="66" charset="0"/>
              </a:rPr>
              <a:t>Sound out words to spell</a:t>
            </a:r>
          </a:p>
          <a:p>
            <a:r>
              <a:rPr lang="en-GB" sz="2800" dirty="0">
                <a:latin typeface="Comic Sans MS" panose="030F0702030302020204" pitchFamily="66" charset="0"/>
              </a:rPr>
              <a:t>Spell the words </a:t>
            </a:r>
            <a:r>
              <a:rPr lang="en-GB" sz="2800" dirty="0">
                <a:solidFill>
                  <a:srgbClr val="00B0F0"/>
                </a:solidFill>
                <a:latin typeface="Comic Sans MS" panose="030F0702030302020204" pitchFamily="66" charset="0"/>
              </a:rPr>
              <a:t>and</a:t>
            </a:r>
            <a:r>
              <a:rPr lang="en-GB" sz="2800" dirty="0">
                <a:latin typeface="Comic Sans MS" panose="030F0702030302020204" pitchFamily="66" charset="0"/>
              </a:rPr>
              <a:t>, </a:t>
            </a:r>
            <a:r>
              <a:rPr lang="en-GB" sz="2800" dirty="0">
                <a:solidFill>
                  <a:srgbClr val="00B0F0"/>
                </a:solidFill>
                <a:latin typeface="Comic Sans MS" panose="030F0702030302020204" pitchFamily="66" charset="0"/>
              </a:rPr>
              <a:t>to</a:t>
            </a:r>
            <a:r>
              <a:rPr lang="en-GB" sz="2800" dirty="0">
                <a:latin typeface="Comic Sans MS" panose="030F0702030302020204" pitchFamily="66" charset="0"/>
              </a:rPr>
              <a:t> and </a:t>
            </a:r>
            <a:r>
              <a:rPr lang="en-GB" sz="2800" dirty="0">
                <a:solidFill>
                  <a:srgbClr val="00B0F0"/>
                </a:solidFill>
                <a:latin typeface="Comic Sans MS" panose="030F0702030302020204" pitchFamily="66" charset="0"/>
              </a:rPr>
              <a:t>the</a:t>
            </a:r>
            <a:r>
              <a:rPr lang="en-GB" sz="2800" dirty="0">
                <a:latin typeface="Comic Sans MS" panose="030F0702030302020204" pitchFamily="66" charset="0"/>
              </a:rPr>
              <a:t> correctly (if you need them in your writing) </a:t>
            </a:r>
          </a:p>
        </p:txBody>
      </p:sp>
    </p:spTree>
    <p:extLst>
      <p:ext uri="{BB962C8B-B14F-4D97-AF65-F5344CB8AC3E}">
        <p14:creationId xmlns:p14="http://schemas.microsoft.com/office/powerpoint/2010/main" val="1495226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316664" y="708556"/>
            <a:ext cx="1138185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Today we are going to be thinking </a:t>
            </a:r>
            <a:r>
              <a:rPr lang="en-GB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about questions. </a:t>
            </a:r>
            <a:endParaRPr lang="en-GB" sz="2800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pPr algn="r"/>
            <a:endParaRPr lang="en-GB" sz="2800" dirty="0" smtClean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r>
              <a:rPr lang="en-GB" sz="28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Questions are sentences that ask something. They end in a question mark. </a:t>
            </a:r>
            <a:endParaRPr lang="en-GB" sz="2800" dirty="0">
              <a:solidFill>
                <a:srgbClr val="0070C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061354" y="2955325"/>
            <a:ext cx="1221191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50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?</a:t>
            </a:r>
            <a:endParaRPr lang="en-GB" sz="15000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2864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80109" y="736265"/>
            <a:ext cx="1191490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Tomorrow, we are going to find out facts about the following pets: </a:t>
            </a:r>
            <a:endParaRPr lang="en-GB" sz="2800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91" t="27590" r="35116"/>
          <a:stretch/>
        </p:blipFill>
        <p:spPr>
          <a:xfrm>
            <a:off x="1385869" y="2149854"/>
            <a:ext cx="1721602" cy="1721602"/>
          </a:xfrm>
          <a:prstGeom prst="ellipse">
            <a:avLst/>
          </a:prstGeom>
          <a:ln w="31750">
            <a:solidFill>
              <a:srgbClr val="EE73AA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72" r="6928"/>
          <a:stretch/>
        </p:blipFill>
        <p:spPr>
          <a:xfrm>
            <a:off x="3678216" y="2149854"/>
            <a:ext cx="1721602" cy="1721602"/>
          </a:xfrm>
          <a:prstGeom prst="ellipse">
            <a:avLst/>
          </a:prstGeom>
          <a:ln w="31750">
            <a:solidFill>
              <a:srgbClr val="EE73AA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86" r="22348"/>
          <a:stretch/>
        </p:blipFill>
        <p:spPr>
          <a:xfrm>
            <a:off x="5970563" y="2009826"/>
            <a:ext cx="1861630" cy="1861630"/>
          </a:xfrm>
          <a:prstGeom prst="ellipse">
            <a:avLst/>
          </a:prstGeom>
          <a:ln w="31750">
            <a:solidFill>
              <a:srgbClr val="EE73AA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20" r="10814"/>
          <a:stretch/>
        </p:blipFill>
        <p:spPr>
          <a:xfrm>
            <a:off x="8365016" y="2009826"/>
            <a:ext cx="1877680" cy="1877680"/>
          </a:xfrm>
          <a:prstGeom prst="ellipse">
            <a:avLst/>
          </a:prstGeom>
          <a:ln w="31750">
            <a:solidFill>
              <a:srgbClr val="EE73AA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40" r="12594"/>
          <a:stretch/>
        </p:blipFill>
        <p:spPr>
          <a:xfrm>
            <a:off x="3287580" y="4343562"/>
            <a:ext cx="1819948" cy="1819948"/>
          </a:xfrm>
          <a:prstGeom prst="ellipse">
            <a:avLst/>
          </a:prstGeom>
          <a:ln w="31750">
            <a:solidFill>
              <a:srgbClr val="EE73AA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65" r="7969"/>
          <a:stretch/>
        </p:blipFill>
        <p:spPr>
          <a:xfrm>
            <a:off x="6896272" y="4317616"/>
            <a:ext cx="1871841" cy="1871841"/>
          </a:xfrm>
          <a:prstGeom prst="ellipse">
            <a:avLst/>
          </a:prstGeom>
          <a:ln w="31750">
            <a:solidFill>
              <a:srgbClr val="EE73AA"/>
            </a:solidFill>
          </a:ln>
        </p:spPr>
      </p:pic>
    </p:spTree>
    <p:extLst>
      <p:ext uri="{BB962C8B-B14F-4D97-AF65-F5344CB8AC3E}">
        <p14:creationId xmlns:p14="http://schemas.microsoft.com/office/powerpoint/2010/main" val="605524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80109" y="736265"/>
            <a:ext cx="1191490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Choose one of the pets that you would like to find out about.</a:t>
            </a:r>
          </a:p>
          <a:p>
            <a:pPr algn="r"/>
            <a:r>
              <a:rPr lang="en-GB" sz="28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What would you like to find out? </a:t>
            </a:r>
            <a:endParaRPr lang="en-GB" sz="2800" dirty="0" smtClean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91" t="27590" r="35116"/>
          <a:stretch/>
        </p:blipFill>
        <p:spPr>
          <a:xfrm>
            <a:off x="1385869" y="2149854"/>
            <a:ext cx="1721602" cy="1721602"/>
          </a:xfrm>
          <a:prstGeom prst="ellipse">
            <a:avLst/>
          </a:prstGeom>
          <a:ln w="31750">
            <a:solidFill>
              <a:srgbClr val="EE73AA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72" r="6928"/>
          <a:stretch/>
        </p:blipFill>
        <p:spPr>
          <a:xfrm>
            <a:off x="3678216" y="2149854"/>
            <a:ext cx="1721602" cy="1721602"/>
          </a:xfrm>
          <a:prstGeom prst="ellipse">
            <a:avLst/>
          </a:prstGeom>
          <a:ln w="31750">
            <a:solidFill>
              <a:srgbClr val="EE73AA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86" r="22348"/>
          <a:stretch/>
        </p:blipFill>
        <p:spPr>
          <a:xfrm>
            <a:off x="5970563" y="2009826"/>
            <a:ext cx="1861630" cy="1861630"/>
          </a:xfrm>
          <a:prstGeom prst="ellipse">
            <a:avLst/>
          </a:prstGeom>
          <a:ln w="31750">
            <a:solidFill>
              <a:srgbClr val="EE73AA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20" r="10814"/>
          <a:stretch/>
        </p:blipFill>
        <p:spPr>
          <a:xfrm>
            <a:off x="8365016" y="2009826"/>
            <a:ext cx="1877680" cy="1877680"/>
          </a:xfrm>
          <a:prstGeom prst="ellipse">
            <a:avLst/>
          </a:prstGeom>
          <a:ln w="31750">
            <a:solidFill>
              <a:srgbClr val="EE73AA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40" r="12594"/>
          <a:stretch/>
        </p:blipFill>
        <p:spPr>
          <a:xfrm>
            <a:off x="3287580" y="4343562"/>
            <a:ext cx="1819948" cy="1819948"/>
          </a:xfrm>
          <a:prstGeom prst="ellipse">
            <a:avLst/>
          </a:prstGeom>
          <a:ln w="31750">
            <a:solidFill>
              <a:srgbClr val="EE73AA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65" r="7969"/>
          <a:stretch/>
        </p:blipFill>
        <p:spPr>
          <a:xfrm>
            <a:off x="6896272" y="4317616"/>
            <a:ext cx="1871841" cy="1871841"/>
          </a:xfrm>
          <a:prstGeom prst="ellipse">
            <a:avLst/>
          </a:prstGeom>
          <a:ln w="31750">
            <a:solidFill>
              <a:srgbClr val="EE73AA"/>
            </a:solidFill>
          </a:ln>
        </p:spPr>
      </p:pic>
    </p:spTree>
    <p:extLst>
      <p:ext uri="{BB962C8B-B14F-4D97-AF65-F5344CB8AC3E}">
        <p14:creationId xmlns:p14="http://schemas.microsoft.com/office/powerpoint/2010/main" val="2605996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508979" y="736265"/>
            <a:ext cx="112975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Questions normally begin with words such as:</a:t>
            </a:r>
            <a:endParaRPr lang="en-GB" sz="2800" dirty="0" smtClean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08979" y="1348800"/>
            <a:ext cx="2236637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4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Who</a:t>
            </a:r>
          </a:p>
          <a:p>
            <a:r>
              <a:rPr lang="en-GB" sz="44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What</a:t>
            </a:r>
          </a:p>
          <a:p>
            <a:r>
              <a:rPr lang="en-GB" sz="44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When </a:t>
            </a:r>
          </a:p>
          <a:p>
            <a:r>
              <a:rPr lang="en-GB" sz="44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Where</a:t>
            </a:r>
          </a:p>
          <a:p>
            <a:r>
              <a:rPr lang="en-GB" sz="44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Why</a:t>
            </a:r>
          </a:p>
          <a:p>
            <a:r>
              <a:rPr lang="en-GB" sz="44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How</a:t>
            </a:r>
          </a:p>
          <a:p>
            <a:r>
              <a:rPr lang="en-GB" sz="44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Can</a:t>
            </a:r>
          </a:p>
          <a:p>
            <a:r>
              <a:rPr lang="en-GB" sz="44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Are</a:t>
            </a:r>
            <a:endParaRPr lang="en-GB" sz="4400" dirty="0" smtClean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097306" y="3160811"/>
            <a:ext cx="7568221" cy="326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Questions end with a question mark:</a:t>
            </a:r>
          </a:p>
          <a:p>
            <a:endParaRPr lang="en-GB" sz="2800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algn="r"/>
            <a:r>
              <a:rPr lang="en-GB" sz="15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?</a:t>
            </a:r>
            <a:endParaRPr lang="en-GB" sz="15000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4209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508979" y="736265"/>
            <a:ext cx="1129753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I would like to find out about a hamster.</a:t>
            </a:r>
          </a:p>
          <a:p>
            <a:endParaRPr lang="en-GB" sz="2800" dirty="0">
              <a:solidFill>
                <a:srgbClr val="FFC000"/>
              </a:solidFill>
              <a:latin typeface="Comic Sans MS" panose="030F0702030302020204" pitchFamily="66" charset="0"/>
            </a:endParaRPr>
          </a:p>
          <a:p>
            <a:endParaRPr lang="en-GB" sz="2800" dirty="0" smtClean="0">
              <a:solidFill>
                <a:srgbClr val="FFC000"/>
              </a:solidFill>
              <a:latin typeface="Comic Sans MS" panose="030F0702030302020204" pitchFamily="66" charset="0"/>
            </a:endParaRPr>
          </a:p>
          <a:p>
            <a:endParaRPr lang="en-GB" sz="2800" dirty="0">
              <a:solidFill>
                <a:srgbClr val="FFC000"/>
              </a:solidFill>
              <a:latin typeface="Comic Sans MS" panose="030F0702030302020204" pitchFamily="66" charset="0"/>
            </a:endParaRPr>
          </a:p>
          <a:p>
            <a:endParaRPr lang="en-GB" sz="2800" dirty="0" smtClean="0">
              <a:solidFill>
                <a:srgbClr val="FFC000"/>
              </a:solidFill>
              <a:latin typeface="Comic Sans MS" panose="030F0702030302020204" pitchFamily="66" charset="0"/>
            </a:endParaRPr>
          </a:p>
          <a:p>
            <a:r>
              <a:rPr lang="en-GB" sz="2800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The first question that I want to ask is:</a:t>
            </a:r>
          </a:p>
          <a:p>
            <a:endParaRPr lang="en-GB" sz="2800" dirty="0">
              <a:solidFill>
                <a:srgbClr val="FFC0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sz="4400" dirty="0" smtClean="0">
                <a:latin typeface="Comic Sans MS" panose="030F0702030302020204" pitchFamily="66" charset="0"/>
              </a:rPr>
              <a:t>What do hamsters eat?</a:t>
            </a:r>
            <a:r>
              <a:rPr lang="en-GB" sz="4400" dirty="0" smtClean="0">
                <a:latin typeface="Comic Sans MS" panose="030F0702030302020204" pitchFamily="66" charset="0"/>
              </a:rPr>
              <a:t> </a:t>
            </a:r>
            <a:endParaRPr lang="en-GB" sz="4400" dirty="0" smtClean="0">
              <a:latin typeface="Comic Sans MS" panose="030F0702030302020204" pitchFamily="66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20" r="10814"/>
          <a:stretch/>
        </p:blipFill>
        <p:spPr>
          <a:xfrm>
            <a:off x="9542652" y="444263"/>
            <a:ext cx="1877680" cy="1877680"/>
          </a:xfrm>
          <a:prstGeom prst="ellipse">
            <a:avLst/>
          </a:prstGeom>
          <a:ln w="31750">
            <a:solidFill>
              <a:srgbClr val="EE73AA"/>
            </a:solidFill>
          </a:ln>
        </p:spPr>
      </p:pic>
      <p:sp>
        <p:nvSpPr>
          <p:cNvPr id="2" name="Rectangle 1"/>
          <p:cNvSpPr/>
          <p:nvPr/>
        </p:nvSpPr>
        <p:spPr>
          <a:xfrm>
            <a:off x="980033" y="5488817"/>
            <a:ext cx="961869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Remember, a question is a sentence </a:t>
            </a:r>
            <a:r>
              <a:rPr lang="en-GB" sz="2800" dirty="0">
                <a:solidFill>
                  <a:srgbClr val="0070C0"/>
                </a:solidFill>
                <a:latin typeface="Comic Sans MS" panose="030F0702030302020204" pitchFamily="66" charset="0"/>
              </a:rPr>
              <a:t>that </a:t>
            </a:r>
            <a:r>
              <a:rPr lang="en-GB" sz="28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asks </a:t>
            </a:r>
            <a:r>
              <a:rPr lang="en-GB" sz="2800" dirty="0">
                <a:solidFill>
                  <a:srgbClr val="0070C0"/>
                </a:solidFill>
                <a:latin typeface="Comic Sans MS" panose="030F0702030302020204" pitchFamily="66" charset="0"/>
              </a:rPr>
              <a:t>something. </a:t>
            </a:r>
            <a:r>
              <a:rPr lang="en-GB" sz="28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A question ends </a:t>
            </a:r>
            <a:r>
              <a:rPr lang="en-GB" sz="2800" dirty="0">
                <a:solidFill>
                  <a:srgbClr val="0070C0"/>
                </a:solidFill>
                <a:latin typeface="Comic Sans MS" panose="030F0702030302020204" pitchFamily="66" charset="0"/>
              </a:rPr>
              <a:t>in a question mark. </a:t>
            </a:r>
            <a:endParaRPr lang="en-GB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9204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508979" y="736265"/>
            <a:ext cx="1132280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Here are some more questions that I would like to find out about hamsters. </a:t>
            </a:r>
          </a:p>
          <a:p>
            <a:endParaRPr lang="en-GB" sz="2800" dirty="0">
              <a:solidFill>
                <a:srgbClr val="FFC000"/>
              </a:solidFill>
              <a:latin typeface="Comic Sans MS" panose="030F0702030302020204" pitchFamily="66" charset="0"/>
            </a:endParaRPr>
          </a:p>
          <a:p>
            <a:r>
              <a:rPr lang="en-GB" sz="2800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Can you spot the mistakes that I have made? </a:t>
            </a:r>
          </a:p>
          <a:p>
            <a:endParaRPr lang="en-GB" sz="2800" dirty="0">
              <a:solidFill>
                <a:srgbClr val="00B0F0"/>
              </a:solidFill>
              <a:latin typeface="Comic Sans MS" panose="030F0702030302020204" pitchFamily="66" charset="0"/>
            </a:endParaRPr>
          </a:p>
          <a:p>
            <a:endParaRPr lang="en-GB" sz="2800" dirty="0" smtClean="0">
              <a:solidFill>
                <a:srgbClr val="00B0F0"/>
              </a:solidFill>
              <a:latin typeface="Comic Sans MS" panose="030F0702030302020204" pitchFamily="66" charset="0"/>
            </a:endParaRPr>
          </a:p>
          <a:p>
            <a:endParaRPr lang="en-GB" sz="2800" dirty="0">
              <a:solidFill>
                <a:srgbClr val="FFC0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sz="4400" dirty="0" smtClean="0">
                <a:latin typeface="Comic Sans MS" panose="030F0702030302020204" pitchFamily="66" charset="0"/>
              </a:rPr>
              <a:t>How often do you need to feed hamsters.</a:t>
            </a:r>
            <a:endParaRPr lang="en-GB" sz="4400" dirty="0" smtClean="0">
              <a:latin typeface="Comic Sans MS" panose="030F0702030302020204" pitchFamily="66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20" r="10814"/>
          <a:stretch/>
        </p:blipFill>
        <p:spPr>
          <a:xfrm>
            <a:off x="9088582" y="1439473"/>
            <a:ext cx="1965615" cy="1965615"/>
          </a:xfrm>
          <a:prstGeom prst="ellipse">
            <a:avLst/>
          </a:prstGeom>
          <a:ln w="31750">
            <a:solidFill>
              <a:srgbClr val="EE73AA"/>
            </a:solidFill>
          </a:ln>
        </p:spPr>
      </p:pic>
    </p:spTree>
    <p:extLst>
      <p:ext uri="{BB962C8B-B14F-4D97-AF65-F5344CB8AC3E}">
        <p14:creationId xmlns:p14="http://schemas.microsoft.com/office/powerpoint/2010/main" val="1564905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508979" y="736265"/>
            <a:ext cx="1132280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Here are some more questions that I would like to find out about hamsters. </a:t>
            </a:r>
          </a:p>
          <a:p>
            <a:endParaRPr lang="en-GB" sz="2800" dirty="0">
              <a:solidFill>
                <a:srgbClr val="FFC000"/>
              </a:solidFill>
              <a:latin typeface="Comic Sans MS" panose="030F0702030302020204" pitchFamily="66" charset="0"/>
            </a:endParaRPr>
          </a:p>
          <a:p>
            <a:r>
              <a:rPr lang="en-GB" sz="2800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Can you spot the mistakes that I have made? </a:t>
            </a:r>
          </a:p>
          <a:p>
            <a:endParaRPr lang="en-GB" sz="2800" dirty="0">
              <a:solidFill>
                <a:srgbClr val="00B0F0"/>
              </a:solidFill>
              <a:latin typeface="Comic Sans MS" panose="030F0702030302020204" pitchFamily="66" charset="0"/>
            </a:endParaRPr>
          </a:p>
          <a:p>
            <a:endParaRPr lang="en-GB" sz="2800" dirty="0" smtClean="0">
              <a:solidFill>
                <a:srgbClr val="00B0F0"/>
              </a:solidFill>
              <a:latin typeface="Comic Sans MS" panose="030F0702030302020204" pitchFamily="66" charset="0"/>
            </a:endParaRPr>
          </a:p>
          <a:p>
            <a:endParaRPr lang="en-GB" sz="2800" dirty="0">
              <a:solidFill>
                <a:srgbClr val="FFC0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sz="4400" dirty="0" smtClean="0">
                <a:latin typeface="Comic Sans MS" panose="030F0702030302020204" pitchFamily="66" charset="0"/>
              </a:rPr>
              <a:t>how long do hamsters sleep for?</a:t>
            </a:r>
            <a:endParaRPr lang="en-GB" sz="4400" dirty="0" smtClean="0">
              <a:latin typeface="Comic Sans MS" panose="030F0702030302020204" pitchFamily="66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20" r="10814"/>
          <a:stretch/>
        </p:blipFill>
        <p:spPr>
          <a:xfrm>
            <a:off x="9088582" y="1439473"/>
            <a:ext cx="1965615" cy="1965615"/>
          </a:xfrm>
          <a:prstGeom prst="ellipse">
            <a:avLst/>
          </a:prstGeom>
          <a:ln w="31750">
            <a:solidFill>
              <a:srgbClr val="EE73AA"/>
            </a:solidFill>
          </a:ln>
        </p:spPr>
      </p:pic>
    </p:spTree>
    <p:extLst>
      <p:ext uri="{BB962C8B-B14F-4D97-AF65-F5344CB8AC3E}">
        <p14:creationId xmlns:p14="http://schemas.microsoft.com/office/powerpoint/2010/main" val="3651890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508979" y="736265"/>
            <a:ext cx="1132280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Here are some more questions that I would like to find out about hamsters. </a:t>
            </a:r>
          </a:p>
          <a:p>
            <a:endParaRPr lang="en-GB" sz="2800" dirty="0">
              <a:solidFill>
                <a:srgbClr val="FFC000"/>
              </a:solidFill>
              <a:latin typeface="Comic Sans MS" panose="030F0702030302020204" pitchFamily="66" charset="0"/>
            </a:endParaRPr>
          </a:p>
          <a:p>
            <a:r>
              <a:rPr lang="en-GB" sz="2800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Can you spot the mistakes that I have made? </a:t>
            </a:r>
          </a:p>
          <a:p>
            <a:endParaRPr lang="en-GB" sz="2800" dirty="0">
              <a:solidFill>
                <a:srgbClr val="00B0F0"/>
              </a:solidFill>
              <a:latin typeface="Comic Sans MS" panose="030F0702030302020204" pitchFamily="66" charset="0"/>
            </a:endParaRPr>
          </a:p>
          <a:p>
            <a:endParaRPr lang="en-GB" sz="2800" dirty="0" smtClean="0">
              <a:solidFill>
                <a:srgbClr val="00B0F0"/>
              </a:solidFill>
              <a:latin typeface="Comic Sans MS" panose="030F0702030302020204" pitchFamily="66" charset="0"/>
            </a:endParaRPr>
          </a:p>
          <a:p>
            <a:endParaRPr lang="en-GB" sz="2800" dirty="0">
              <a:solidFill>
                <a:srgbClr val="FFC0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sz="4400" dirty="0" smtClean="0">
                <a:latin typeface="Comic Sans MS" panose="030F0702030302020204" pitchFamily="66" charset="0"/>
              </a:rPr>
              <a:t>What </a:t>
            </a:r>
            <a:r>
              <a:rPr lang="en-GB" sz="4400" dirty="0" err="1" smtClean="0">
                <a:latin typeface="Comic Sans MS" panose="030F0702030302020204" pitchFamily="66" charset="0"/>
              </a:rPr>
              <a:t>dohamsters</a:t>
            </a:r>
            <a:r>
              <a:rPr lang="en-GB" sz="4400" dirty="0" smtClean="0">
                <a:latin typeface="Comic Sans MS" panose="030F0702030302020204" pitchFamily="66" charset="0"/>
              </a:rPr>
              <a:t> like to do?</a:t>
            </a:r>
            <a:endParaRPr lang="en-GB" sz="4400" dirty="0" smtClean="0">
              <a:latin typeface="Comic Sans MS" panose="030F0702030302020204" pitchFamily="66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20" r="10814"/>
          <a:stretch/>
        </p:blipFill>
        <p:spPr>
          <a:xfrm>
            <a:off x="9088582" y="1439473"/>
            <a:ext cx="1965615" cy="1965615"/>
          </a:xfrm>
          <a:prstGeom prst="ellipse">
            <a:avLst/>
          </a:prstGeom>
          <a:ln w="31750">
            <a:solidFill>
              <a:srgbClr val="EE73AA"/>
            </a:solidFill>
          </a:ln>
        </p:spPr>
      </p:pic>
    </p:spTree>
    <p:extLst>
      <p:ext uri="{BB962C8B-B14F-4D97-AF65-F5344CB8AC3E}">
        <p14:creationId xmlns:p14="http://schemas.microsoft.com/office/powerpoint/2010/main" val="400398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372</Words>
  <Application>Microsoft Office PowerPoint</Application>
  <PresentationFormat>Widescreen</PresentationFormat>
  <Paragraphs>75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Comic Sans MS</vt:lpstr>
      <vt:lpstr>Office Theme</vt:lpstr>
      <vt:lpstr>Writing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OneIT Services and Solutions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Writing</dc:title>
  <dc:creator>Barber, J</dc:creator>
  <cp:lastModifiedBy>Barber, J</cp:lastModifiedBy>
  <cp:revision>21</cp:revision>
  <dcterms:created xsi:type="dcterms:W3CDTF">2021-01-06T20:29:02Z</dcterms:created>
  <dcterms:modified xsi:type="dcterms:W3CDTF">2021-01-10T14:56:11Z</dcterms:modified>
</cp:coreProperties>
</file>