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59" r:id="rId3"/>
    <p:sldId id="260" r:id="rId4"/>
    <p:sldId id="261" r:id="rId5"/>
    <p:sldId id="262" r:id="rId6"/>
    <p:sldId id="265" r:id="rId7"/>
    <p:sldId id="266" r:id="rId8"/>
    <p:sldId id="267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3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6D3863-C5E7-403A-AAB3-AE829577E179}" type="datetimeFigureOut">
              <a:rPr lang="en-GB" smtClean="0"/>
              <a:t>17/01/2021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0F327B-8727-45BF-9C05-7552BD43E6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22769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65D5-CDFA-4D93-AF82-39FCAA0D0BF5}" type="datetimeFigureOut">
              <a:rPr lang="en-GB" smtClean="0"/>
              <a:t>17/01/2021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7A4DC-A3C5-4F39-98AC-C028E2593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7586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65D5-CDFA-4D93-AF82-39FCAA0D0BF5}" type="datetimeFigureOut">
              <a:rPr lang="en-GB" smtClean="0"/>
              <a:t>17/01/2021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7A4DC-A3C5-4F39-98AC-C028E2593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8758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65D5-CDFA-4D93-AF82-39FCAA0D0BF5}" type="datetimeFigureOut">
              <a:rPr lang="en-GB" smtClean="0"/>
              <a:t>17/01/2021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7A4DC-A3C5-4F39-98AC-C028E2593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1533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65D5-CDFA-4D93-AF82-39FCAA0D0BF5}" type="datetimeFigureOut">
              <a:rPr lang="en-GB" smtClean="0"/>
              <a:t>17/01/2021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7A4DC-A3C5-4F39-98AC-C028E2593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684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65D5-CDFA-4D93-AF82-39FCAA0D0BF5}" type="datetimeFigureOut">
              <a:rPr lang="en-GB" smtClean="0"/>
              <a:t>17/01/2021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7A4DC-A3C5-4F39-98AC-C028E2593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2819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65D5-CDFA-4D93-AF82-39FCAA0D0BF5}" type="datetimeFigureOut">
              <a:rPr lang="en-GB" smtClean="0"/>
              <a:t>17/01/2021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7A4DC-A3C5-4F39-98AC-C028E2593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6883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65D5-CDFA-4D93-AF82-39FCAA0D0BF5}" type="datetimeFigureOut">
              <a:rPr lang="en-GB" smtClean="0"/>
              <a:t>17/01/2021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7A4DC-A3C5-4F39-98AC-C028E2593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6929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65D5-CDFA-4D93-AF82-39FCAA0D0BF5}" type="datetimeFigureOut">
              <a:rPr lang="en-GB" smtClean="0"/>
              <a:t>17/01/2021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7A4DC-A3C5-4F39-98AC-C028E2593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6022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65D5-CDFA-4D93-AF82-39FCAA0D0BF5}" type="datetimeFigureOut">
              <a:rPr lang="en-GB" smtClean="0"/>
              <a:t>17/01/2021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7A4DC-A3C5-4F39-98AC-C028E2593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5665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65D5-CDFA-4D93-AF82-39FCAA0D0BF5}" type="datetimeFigureOut">
              <a:rPr lang="en-GB" smtClean="0"/>
              <a:t>17/01/2021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7A4DC-A3C5-4F39-98AC-C028E2593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143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65D5-CDFA-4D93-AF82-39FCAA0D0BF5}" type="datetimeFigureOut">
              <a:rPr lang="en-GB" smtClean="0"/>
              <a:t>17/01/2021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7A4DC-A3C5-4F39-98AC-C028E2593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2727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F465D5-CDFA-4D93-AF82-39FCAA0D0BF5}" type="datetimeFigureOut">
              <a:rPr lang="en-GB" smtClean="0"/>
              <a:t>17/01/2021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47A4DC-A3C5-4F39-98AC-C028E2593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7420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topmarks.co.uk/learning-to-count/helicopter-rescue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youtube.com/watch?v=WPpkle9VHPU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At0quRa90rs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4312" y="1214438"/>
            <a:ext cx="9144000" cy="2387600"/>
          </a:xfrm>
        </p:spPr>
        <p:txBody>
          <a:bodyPr/>
          <a:lstStyle/>
          <a:p>
            <a:r>
              <a:rPr lang="en-GB" dirty="0" smtClean="0">
                <a:latin typeface="HfW precursive" panose="00000500000000000000" pitchFamily="2" charset="0"/>
              </a:rPr>
              <a:t>Maths </a:t>
            </a:r>
            <a:endParaRPr lang="en-GB" dirty="0">
              <a:latin typeface="HfW precursive" panose="000005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78864" y="4168966"/>
            <a:ext cx="9144000" cy="1655762"/>
          </a:xfrm>
        </p:spPr>
        <p:txBody>
          <a:bodyPr/>
          <a:lstStyle/>
          <a:p>
            <a:r>
              <a:rPr lang="en-GB" dirty="0" smtClean="0">
                <a:latin typeface="HfW precursive" panose="00000500000000000000" pitchFamily="2" charset="0"/>
              </a:rPr>
              <a:t>WB 25.1.21 </a:t>
            </a:r>
            <a:endParaRPr lang="en-GB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54017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380529" y="1768618"/>
            <a:ext cx="5456199" cy="122396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dirty="0">
                <a:latin typeface="HfW precursive" panose="00000500000000000000" pitchFamily="2" charset="0"/>
              </a:rPr>
              <a:t/>
            </a:r>
            <a:br>
              <a:rPr lang="en-GB" sz="6000" dirty="0">
                <a:latin typeface="HfW precursive" panose="00000500000000000000" pitchFamily="2" charset="0"/>
              </a:rPr>
            </a:br>
            <a:r>
              <a:rPr lang="en-GB" sz="6000" dirty="0" smtClean="0">
                <a:latin typeface="HfW precursive" panose="00000500000000000000" pitchFamily="2" charset="0"/>
              </a:rPr>
              <a:t>Monday  </a:t>
            </a:r>
            <a:endParaRPr lang="en-GB" sz="6000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00247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26473" y="401782"/>
            <a:ext cx="11083636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HfW precursive" panose="00000500000000000000" pitchFamily="2" charset="0"/>
              </a:rPr>
              <a:t>Complete the number game on Top Marks – </a:t>
            </a:r>
            <a:endParaRPr lang="en-GB" sz="2800" dirty="0" smtClean="0">
              <a:latin typeface="HfW precursive" panose="00000500000000000000" pitchFamily="2" charset="0"/>
            </a:endParaRPr>
          </a:p>
          <a:p>
            <a:endParaRPr lang="en-GB" sz="2800" dirty="0">
              <a:latin typeface="HfW precursive" panose="00000500000000000000" pitchFamily="2" charset="0"/>
            </a:endParaRPr>
          </a:p>
          <a:p>
            <a:r>
              <a:rPr lang="en-GB" sz="2800" dirty="0" smtClean="0">
                <a:latin typeface="HfW precursive" panose="00000500000000000000" pitchFamily="2" charset="0"/>
              </a:rPr>
              <a:t>Children </a:t>
            </a:r>
            <a:r>
              <a:rPr lang="en-GB" sz="2800" dirty="0">
                <a:latin typeface="HfW precursive" panose="00000500000000000000" pitchFamily="2" charset="0"/>
              </a:rPr>
              <a:t>are to listen to the number they are asked to find and click on it to reveal if they have the </a:t>
            </a:r>
            <a:r>
              <a:rPr lang="en-GB" sz="2800" dirty="0" smtClean="0">
                <a:latin typeface="HfW precursive" panose="00000500000000000000" pitchFamily="2" charset="0"/>
              </a:rPr>
              <a:t>answer correct. </a:t>
            </a:r>
          </a:p>
          <a:p>
            <a:endParaRPr lang="en-GB" sz="2800" dirty="0" smtClean="0">
              <a:latin typeface="HfW precursive" panose="00000500000000000000" pitchFamily="2" charset="0"/>
            </a:endParaRPr>
          </a:p>
          <a:p>
            <a:r>
              <a:rPr lang="en-GB" sz="2800" dirty="0" smtClean="0">
                <a:latin typeface="HfW precursive" panose="00000500000000000000" pitchFamily="2" charset="0"/>
                <a:hlinkClick r:id="rId2"/>
              </a:rPr>
              <a:t>https</a:t>
            </a:r>
            <a:r>
              <a:rPr lang="en-GB" sz="2800" dirty="0">
                <a:latin typeface="HfW precursive" panose="00000500000000000000" pitchFamily="2" charset="0"/>
                <a:hlinkClick r:id="rId2"/>
              </a:rPr>
              <a:t>://</a:t>
            </a:r>
            <a:r>
              <a:rPr lang="en-GB" sz="2800" dirty="0" smtClean="0">
                <a:latin typeface="HfW precursive" panose="00000500000000000000" pitchFamily="2" charset="0"/>
                <a:hlinkClick r:id="rId2"/>
              </a:rPr>
              <a:t>www.topmarks.co.uk/learning-to-count/helicopter-rescue</a:t>
            </a:r>
            <a:r>
              <a:rPr lang="en-GB" sz="2800" dirty="0" smtClean="0">
                <a:latin typeface="HfW precursive" panose="00000500000000000000" pitchFamily="2" charset="0"/>
              </a:rPr>
              <a:t> </a:t>
            </a:r>
            <a:endParaRPr lang="en-GB" sz="2800" dirty="0">
              <a:latin typeface="HfW precursive" panose="000005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/>
          <a:srcRect l="7088" r="7513"/>
          <a:stretch/>
        </p:blipFill>
        <p:spPr>
          <a:xfrm>
            <a:off x="7356764" y="4577125"/>
            <a:ext cx="3214254" cy="21161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26473" y="3676580"/>
            <a:ext cx="11236035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 smtClean="0">
                <a:latin typeface="HfW precursive" panose="00000500000000000000" pitchFamily="2" charset="0"/>
              </a:rPr>
              <a:t>Click on find a number – direct – work through numbers 1-10 if child is confident move to 1-20. </a:t>
            </a:r>
            <a:endParaRPr lang="en-GB" sz="2800" dirty="0">
              <a:latin typeface="HfW precursive" panose="00000500000000000000" pitchFamily="2" charset="0"/>
            </a:endParaRPr>
          </a:p>
          <a:p>
            <a:endParaRPr lang="en-GB" dirty="0">
              <a:latin typeface="HfW precursive" panose="000005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/>
          <a:srcRect l="39884" t="47254" r="30513" b="18087"/>
          <a:stretch/>
        </p:blipFill>
        <p:spPr>
          <a:xfrm>
            <a:off x="2161309" y="4637668"/>
            <a:ext cx="3158838" cy="2079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0195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799" y="321163"/>
            <a:ext cx="11152909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HfW precursive" panose="00000500000000000000" pitchFamily="2" charset="0"/>
              </a:rPr>
              <a:t>Main Input –</a:t>
            </a:r>
          </a:p>
          <a:p>
            <a:r>
              <a:rPr lang="en-GB" sz="2800" dirty="0" smtClean="0">
                <a:latin typeface="HfW precursive" panose="00000500000000000000" pitchFamily="2" charset="0"/>
              </a:rPr>
              <a:t>Introduce </a:t>
            </a:r>
            <a:r>
              <a:rPr lang="en-GB" sz="2800" dirty="0">
                <a:latin typeface="HfW precursive" panose="00000500000000000000" pitchFamily="2" charset="0"/>
              </a:rPr>
              <a:t>the book ‘How many legs’ </a:t>
            </a:r>
            <a:r>
              <a:rPr lang="en-GB" sz="2800" dirty="0">
                <a:latin typeface="HfW precursive" panose="00000500000000000000" pitchFamily="2" charset="0"/>
                <a:hlinkClick r:id="rId2"/>
              </a:rPr>
              <a:t>https://</a:t>
            </a:r>
            <a:r>
              <a:rPr lang="en-GB" sz="2800" dirty="0" smtClean="0">
                <a:latin typeface="HfW precursive" panose="00000500000000000000" pitchFamily="2" charset="0"/>
                <a:hlinkClick r:id="rId2"/>
              </a:rPr>
              <a:t>www.youtube.com/watch?v=WPpkle9VHPU</a:t>
            </a:r>
            <a:r>
              <a:rPr lang="en-GB" sz="2800" dirty="0" smtClean="0">
                <a:latin typeface="HfW precursive" panose="00000500000000000000" pitchFamily="2" charset="0"/>
              </a:rPr>
              <a:t>  </a:t>
            </a:r>
            <a:endParaRPr lang="en-GB" sz="2800" dirty="0">
              <a:latin typeface="HfW precursive" panose="00000500000000000000" pitchFamily="2" charset="0"/>
            </a:endParaRPr>
          </a:p>
          <a:p>
            <a:endParaRPr lang="en-GB" sz="2800" dirty="0" smtClean="0">
              <a:latin typeface="HfW precursive" panose="00000500000000000000" pitchFamily="2" charset="0"/>
            </a:endParaRPr>
          </a:p>
          <a:p>
            <a:r>
              <a:rPr lang="en-GB" sz="2800" dirty="0" smtClean="0">
                <a:latin typeface="HfW precursive" panose="00000500000000000000" pitchFamily="2" charset="0"/>
              </a:rPr>
              <a:t>Stop </a:t>
            </a:r>
            <a:r>
              <a:rPr lang="en-GB" sz="2800" dirty="0">
                <a:latin typeface="HfW precursive" panose="00000500000000000000" pitchFamily="2" charset="0"/>
              </a:rPr>
              <a:t>at the </a:t>
            </a:r>
            <a:r>
              <a:rPr lang="en-GB" sz="2800" dirty="0" smtClean="0">
                <a:latin typeface="HfW precursive" panose="00000500000000000000" pitchFamily="2" charset="0"/>
              </a:rPr>
              <a:t>‘page’ </a:t>
            </a:r>
            <a:r>
              <a:rPr lang="en-GB" sz="2800" dirty="0">
                <a:latin typeface="HfW precursive" panose="00000500000000000000" pitchFamily="2" charset="0"/>
              </a:rPr>
              <a:t>with the chimpanzee </a:t>
            </a:r>
            <a:r>
              <a:rPr lang="en-GB" sz="2800" dirty="0" smtClean="0">
                <a:latin typeface="HfW precursive" panose="00000500000000000000" pitchFamily="2" charset="0"/>
              </a:rPr>
              <a:t>–  43 seconds in.  </a:t>
            </a:r>
          </a:p>
          <a:p>
            <a:endParaRPr lang="en-GB" sz="2800" dirty="0">
              <a:latin typeface="HfW precursive" panose="00000500000000000000" pitchFamily="2" charset="0"/>
            </a:endParaRPr>
          </a:p>
          <a:p>
            <a:r>
              <a:rPr lang="en-GB" sz="2800" dirty="0" smtClean="0">
                <a:latin typeface="HfW precursive" panose="00000500000000000000" pitchFamily="2" charset="0"/>
              </a:rPr>
              <a:t>Can you work </a:t>
            </a:r>
            <a:r>
              <a:rPr lang="en-GB" sz="2800" dirty="0">
                <a:latin typeface="HfW precursive" panose="00000500000000000000" pitchFamily="2" charset="0"/>
              </a:rPr>
              <a:t>out how many legs there would be up until </a:t>
            </a:r>
            <a:r>
              <a:rPr lang="en-GB" sz="2800" dirty="0" smtClean="0">
                <a:latin typeface="HfW precursive" panose="00000500000000000000" pitchFamily="2" charset="0"/>
              </a:rPr>
              <a:t>now in the book?   </a:t>
            </a:r>
            <a:endParaRPr lang="en-GB" sz="2800" dirty="0">
              <a:latin typeface="HfW precursive" panose="000005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/>
          <a:srcRect l="5384" t="19981" r="36690" b="18087"/>
          <a:stretch/>
        </p:blipFill>
        <p:spPr>
          <a:xfrm>
            <a:off x="4253346" y="3616035"/>
            <a:ext cx="4918364" cy="2956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08332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68036" y="429491"/>
            <a:ext cx="9864437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HfW precursive" panose="00000500000000000000" pitchFamily="2" charset="0"/>
              </a:rPr>
              <a:t>Today we are learning about doubling</a:t>
            </a:r>
          </a:p>
          <a:p>
            <a:endParaRPr lang="en-GB" sz="2800" dirty="0">
              <a:latin typeface="HfW precursive" panose="00000500000000000000" pitchFamily="2" charset="0"/>
            </a:endParaRPr>
          </a:p>
          <a:p>
            <a:r>
              <a:rPr lang="en-GB" sz="2800" dirty="0" smtClean="0">
                <a:latin typeface="HfW precursive" panose="00000500000000000000" pitchFamily="2" charset="0"/>
              </a:rPr>
              <a:t>What does doubling mean? </a:t>
            </a:r>
          </a:p>
          <a:p>
            <a:endParaRPr lang="en-GB" sz="2800" dirty="0">
              <a:latin typeface="HfW precursive" panose="00000500000000000000" pitchFamily="2" charset="0"/>
            </a:endParaRPr>
          </a:p>
          <a:p>
            <a:r>
              <a:rPr lang="en-GB" sz="2800" dirty="0" smtClean="0">
                <a:latin typeface="HfW precursive" panose="00000500000000000000" pitchFamily="2" charset="0"/>
              </a:rPr>
              <a:t>To </a:t>
            </a:r>
            <a:r>
              <a:rPr lang="en-GB" sz="2800" dirty="0">
                <a:latin typeface="HfW precursive" panose="00000500000000000000" pitchFamily="2" charset="0"/>
              </a:rPr>
              <a:t>get a double of a number, we add the same number to itself. </a:t>
            </a:r>
            <a:endParaRPr lang="en-GB" sz="2800" dirty="0" smtClean="0">
              <a:latin typeface="HfW precursive" panose="00000500000000000000" pitchFamily="2" charset="0"/>
            </a:endParaRPr>
          </a:p>
          <a:p>
            <a:r>
              <a:rPr lang="en-GB" sz="2800" dirty="0" smtClean="0">
                <a:latin typeface="HfW precursive" panose="00000500000000000000" pitchFamily="2" charset="0"/>
              </a:rPr>
              <a:t>For </a:t>
            </a:r>
            <a:r>
              <a:rPr lang="en-GB" sz="2800" dirty="0">
                <a:latin typeface="HfW precursive" panose="00000500000000000000" pitchFamily="2" charset="0"/>
              </a:rPr>
              <a:t>example, double of 2 is 2 + 2 = 4</a:t>
            </a:r>
            <a:r>
              <a:rPr lang="en-GB" sz="2800" dirty="0" smtClean="0">
                <a:latin typeface="HfW precursive" panose="00000500000000000000" pitchFamily="2" charset="0"/>
              </a:rPr>
              <a:t>.</a:t>
            </a:r>
          </a:p>
          <a:p>
            <a:endParaRPr lang="en-GB" sz="2800" dirty="0" smtClean="0">
              <a:latin typeface="HfW precursive" panose="00000500000000000000" pitchFamily="2" charset="0"/>
            </a:endParaRPr>
          </a:p>
          <a:p>
            <a:endParaRPr lang="en-GB" sz="2800" dirty="0">
              <a:latin typeface="HfW precursive" panose="00000500000000000000" pitchFamily="2" charset="0"/>
            </a:endParaRPr>
          </a:p>
          <a:p>
            <a:endParaRPr lang="en-GB" sz="2800" dirty="0">
              <a:latin typeface="HfW precursive" panose="00000500000000000000" pitchFamily="2" charset="0"/>
            </a:endParaRPr>
          </a:p>
          <a:p>
            <a:r>
              <a:rPr lang="en-GB" sz="2800" dirty="0" smtClean="0">
                <a:latin typeface="HfW precursive" panose="00000500000000000000" pitchFamily="2" charset="0"/>
              </a:rPr>
              <a:t>Listen to </a:t>
            </a:r>
            <a:r>
              <a:rPr lang="en-GB" sz="2800" dirty="0">
                <a:latin typeface="HfW precursive" panose="00000500000000000000" pitchFamily="2" charset="0"/>
              </a:rPr>
              <a:t>the double song -  </a:t>
            </a:r>
            <a:r>
              <a:rPr lang="en-GB" sz="2800" dirty="0">
                <a:latin typeface="HfW precursive" panose="00000500000000000000" pitchFamily="2" charset="0"/>
                <a:hlinkClick r:id="rId2"/>
              </a:rPr>
              <a:t>https://</a:t>
            </a:r>
            <a:r>
              <a:rPr lang="en-GB" sz="2800" dirty="0" smtClean="0">
                <a:latin typeface="HfW precursive" panose="00000500000000000000" pitchFamily="2" charset="0"/>
                <a:hlinkClick r:id="rId2"/>
              </a:rPr>
              <a:t>www.youtube.com/watch?v=At0quRa90rs</a:t>
            </a:r>
            <a:r>
              <a:rPr lang="en-GB" sz="2800" dirty="0" smtClean="0">
                <a:latin typeface="HfW precursive" panose="00000500000000000000" pitchFamily="2" charset="0"/>
              </a:rPr>
              <a:t> </a:t>
            </a:r>
            <a:endParaRPr lang="en-GB" sz="2800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53538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0109" y="679643"/>
            <a:ext cx="1201189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HfW precursive" panose="00000500000000000000" pitchFamily="2" charset="0"/>
              </a:rPr>
              <a:t>Today we are learning to double  </a:t>
            </a:r>
          </a:p>
          <a:p>
            <a:endParaRPr lang="en-GB" sz="2800" dirty="0">
              <a:latin typeface="HfW precursive" panose="00000500000000000000" pitchFamily="2" charset="0"/>
            </a:endParaRPr>
          </a:p>
          <a:p>
            <a:r>
              <a:rPr lang="en-GB" sz="2400" dirty="0" smtClean="0">
                <a:latin typeface="HfW precursive" panose="00000500000000000000" pitchFamily="2" charset="0"/>
              </a:rPr>
              <a:t>Use two plates – place an amount i.e. 1 pasta shapes on one plate. </a:t>
            </a:r>
          </a:p>
          <a:p>
            <a:endParaRPr lang="en-GB" sz="2800" dirty="0" smtClean="0">
              <a:latin typeface="HfW precursive" panose="000005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506" y="1993776"/>
            <a:ext cx="2193349" cy="219334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506" y="4431931"/>
            <a:ext cx="2138654" cy="213865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l="60909" t="65818" r="6364" b="10909"/>
          <a:stretch/>
        </p:blipFill>
        <p:spPr>
          <a:xfrm>
            <a:off x="579725" y="2485143"/>
            <a:ext cx="1246909" cy="88669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/>
          <a:srcRect l="60909" t="65818" r="6364" b="10909"/>
          <a:stretch/>
        </p:blipFill>
        <p:spPr>
          <a:xfrm>
            <a:off x="533313" y="5057912"/>
            <a:ext cx="1246909" cy="886692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2252879" y="3462435"/>
            <a:ext cx="332869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>
                <a:latin typeface="HfW precursive" panose="00000500000000000000" pitchFamily="2" charset="0"/>
              </a:rPr>
              <a:t>Now double this number by placing the same amount on the next plate. </a:t>
            </a:r>
            <a:endParaRPr lang="en-GB" sz="2400" dirty="0" smtClean="0">
              <a:latin typeface="HfW precursive" panose="00000500000000000000" pitchFamily="2" charset="0"/>
            </a:endParaRPr>
          </a:p>
          <a:p>
            <a:pPr algn="ctr"/>
            <a:endParaRPr lang="en-GB" sz="2400" dirty="0">
              <a:latin typeface="HfW precursive" panose="00000500000000000000" pitchFamily="2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949912" y="5356541"/>
            <a:ext cx="3791872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800" dirty="0">
                <a:latin typeface="HfW precursive" panose="00000500000000000000" pitchFamily="2" charset="0"/>
              </a:rPr>
              <a:t>You have doubled </a:t>
            </a:r>
            <a:r>
              <a:rPr lang="en-GB" sz="2800" dirty="0" smtClean="0">
                <a:latin typeface="HfW precursive" panose="00000500000000000000" pitchFamily="2" charset="0"/>
              </a:rPr>
              <a:t>1</a:t>
            </a:r>
            <a:r>
              <a:rPr lang="en-GB" sz="2800" dirty="0" smtClean="0">
                <a:latin typeface="HfW precursive" panose="00000500000000000000" pitchFamily="2" charset="0"/>
              </a:rPr>
              <a:t>!</a:t>
            </a:r>
          </a:p>
          <a:p>
            <a:pPr algn="ctr"/>
            <a:r>
              <a:rPr lang="en-GB" sz="2800" dirty="0" smtClean="0">
                <a:latin typeface="HfW precursive" panose="00000500000000000000" pitchFamily="2" charset="0"/>
              </a:rPr>
              <a:t>Double 1 =2 </a:t>
            </a:r>
            <a:r>
              <a:rPr lang="en-GB" sz="2800" dirty="0" smtClean="0">
                <a:latin typeface="HfW precursive" panose="00000500000000000000" pitchFamily="2" charset="0"/>
              </a:rPr>
              <a:t>  </a:t>
            </a:r>
            <a:endParaRPr lang="en-GB" sz="2800" dirty="0">
              <a:latin typeface="HfW precursive" panose="00000500000000000000" pitchFamily="2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3"/>
          <a:srcRect l="60909" t="65818" r="6364" b="10909"/>
          <a:stretch/>
        </p:blipFill>
        <p:spPr>
          <a:xfrm>
            <a:off x="9482630" y="4187125"/>
            <a:ext cx="1246909" cy="88669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3"/>
          <a:srcRect l="60909" t="65818" r="6364" b="10909"/>
          <a:stretch/>
        </p:blipFill>
        <p:spPr>
          <a:xfrm>
            <a:off x="9526590" y="3017709"/>
            <a:ext cx="1246909" cy="886692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6633730" y="3508601"/>
            <a:ext cx="220474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 smtClean="0">
                <a:latin typeface="HfW precursive" panose="00000500000000000000" pitchFamily="2" charset="0"/>
              </a:rPr>
              <a:t>Line your pasta up and count </a:t>
            </a:r>
            <a:r>
              <a:rPr lang="en-GB" dirty="0">
                <a:latin typeface="HfW precursive" panose="00000500000000000000" pitchFamily="2" charset="0"/>
              </a:rPr>
              <a:t>how many </a:t>
            </a:r>
            <a:r>
              <a:rPr lang="en-GB" dirty="0" smtClean="0">
                <a:latin typeface="HfW precursive" panose="00000500000000000000" pitchFamily="2" charset="0"/>
              </a:rPr>
              <a:t>shapes </a:t>
            </a:r>
            <a:r>
              <a:rPr lang="en-GB" dirty="0">
                <a:latin typeface="HfW precursive" panose="00000500000000000000" pitchFamily="2" charset="0"/>
              </a:rPr>
              <a:t>you have altogether? </a:t>
            </a:r>
            <a:endParaRPr lang="en-GB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53291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0109" y="679643"/>
            <a:ext cx="1201189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HfW precursive" panose="00000500000000000000" pitchFamily="2" charset="0"/>
              </a:rPr>
              <a:t>Today we are learning to double  </a:t>
            </a:r>
          </a:p>
          <a:p>
            <a:endParaRPr lang="en-GB" sz="2800" dirty="0">
              <a:latin typeface="HfW precursive" panose="00000500000000000000" pitchFamily="2" charset="0"/>
            </a:endParaRPr>
          </a:p>
          <a:p>
            <a:r>
              <a:rPr lang="en-GB" sz="2400" dirty="0" smtClean="0">
                <a:latin typeface="HfW precursive" panose="00000500000000000000" pitchFamily="2" charset="0"/>
              </a:rPr>
              <a:t>Use two plates – place an amount i.e. </a:t>
            </a:r>
            <a:r>
              <a:rPr lang="en-GB" sz="2400" dirty="0" smtClean="0">
                <a:latin typeface="HfW precursive" panose="00000500000000000000" pitchFamily="2" charset="0"/>
              </a:rPr>
              <a:t>2 </a:t>
            </a:r>
            <a:r>
              <a:rPr lang="en-GB" sz="2400" dirty="0" smtClean="0">
                <a:latin typeface="HfW precursive" panose="00000500000000000000" pitchFamily="2" charset="0"/>
              </a:rPr>
              <a:t>pasta shapes on one plate. </a:t>
            </a:r>
          </a:p>
          <a:p>
            <a:endParaRPr lang="en-GB" sz="2800" dirty="0" smtClean="0">
              <a:latin typeface="HfW precursive" panose="000005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506" y="1993776"/>
            <a:ext cx="2193349" cy="219334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506" y="4431931"/>
            <a:ext cx="2138654" cy="213865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l="60909" t="65818" r="6364" b="10909"/>
          <a:stretch/>
        </p:blipFill>
        <p:spPr>
          <a:xfrm>
            <a:off x="579726" y="2485143"/>
            <a:ext cx="748920" cy="532566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2252879" y="3462435"/>
            <a:ext cx="332869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>
                <a:latin typeface="HfW precursive" panose="00000500000000000000" pitchFamily="2" charset="0"/>
              </a:rPr>
              <a:t>Now double this number by placing the same amount on the next plate. </a:t>
            </a:r>
            <a:endParaRPr lang="en-GB" sz="2400" dirty="0" smtClean="0">
              <a:latin typeface="HfW precursive" panose="00000500000000000000" pitchFamily="2" charset="0"/>
            </a:endParaRPr>
          </a:p>
          <a:p>
            <a:pPr algn="ctr"/>
            <a:endParaRPr lang="en-GB" sz="2400" dirty="0">
              <a:latin typeface="HfW precursive" panose="00000500000000000000" pitchFamily="2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884991" y="5356541"/>
            <a:ext cx="3921715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800" dirty="0">
                <a:latin typeface="HfW precursive" panose="00000500000000000000" pitchFamily="2" charset="0"/>
              </a:rPr>
              <a:t>You have doubled </a:t>
            </a:r>
            <a:r>
              <a:rPr lang="en-GB" sz="2800" dirty="0">
                <a:latin typeface="HfW precursive" panose="00000500000000000000" pitchFamily="2" charset="0"/>
              </a:rPr>
              <a:t>2</a:t>
            </a:r>
            <a:r>
              <a:rPr lang="en-GB" sz="2800" dirty="0" smtClean="0">
                <a:latin typeface="HfW precursive" panose="00000500000000000000" pitchFamily="2" charset="0"/>
              </a:rPr>
              <a:t>!</a:t>
            </a:r>
          </a:p>
          <a:p>
            <a:pPr algn="ctr"/>
            <a:r>
              <a:rPr lang="en-GB" sz="2800" dirty="0" smtClean="0">
                <a:latin typeface="HfW precursive" panose="00000500000000000000" pitchFamily="2" charset="0"/>
              </a:rPr>
              <a:t>Double 2 = 4 </a:t>
            </a:r>
            <a:r>
              <a:rPr lang="en-GB" sz="2800" dirty="0" smtClean="0">
                <a:latin typeface="HfW precursive" panose="00000500000000000000" pitchFamily="2" charset="0"/>
              </a:rPr>
              <a:t>  </a:t>
            </a:r>
            <a:endParaRPr lang="en-GB" sz="2800" dirty="0">
              <a:latin typeface="HfW precursive" panose="00000500000000000000" pitchFamily="2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3"/>
          <a:srcRect l="60909" t="65818" r="6364" b="10909"/>
          <a:stretch/>
        </p:blipFill>
        <p:spPr>
          <a:xfrm>
            <a:off x="9845849" y="2084593"/>
            <a:ext cx="1012482" cy="719988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6633730" y="3508601"/>
            <a:ext cx="220474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 smtClean="0">
                <a:latin typeface="HfW precursive" panose="00000500000000000000" pitchFamily="2" charset="0"/>
              </a:rPr>
              <a:t>Line your pasta up and count </a:t>
            </a:r>
            <a:r>
              <a:rPr lang="en-GB" dirty="0">
                <a:latin typeface="HfW precursive" panose="00000500000000000000" pitchFamily="2" charset="0"/>
              </a:rPr>
              <a:t>how many </a:t>
            </a:r>
            <a:r>
              <a:rPr lang="en-GB" dirty="0" smtClean="0">
                <a:latin typeface="HfW precursive" panose="00000500000000000000" pitchFamily="2" charset="0"/>
              </a:rPr>
              <a:t>shapes </a:t>
            </a:r>
            <a:r>
              <a:rPr lang="en-GB" dirty="0">
                <a:latin typeface="HfW precursive" panose="00000500000000000000" pitchFamily="2" charset="0"/>
              </a:rPr>
              <a:t>you have altogether? </a:t>
            </a:r>
            <a:endParaRPr lang="en-GB" dirty="0">
              <a:latin typeface="HfW precursive" panose="00000500000000000000" pitchFamily="2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3"/>
          <a:srcRect l="60909" t="65818" r="6364" b="10909"/>
          <a:stretch/>
        </p:blipFill>
        <p:spPr>
          <a:xfrm>
            <a:off x="1008214" y="3194772"/>
            <a:ext cx="748920" cy="532566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3"/>
          <a:srcRect l="60909" t="65818" r="6364" b="10909"/>
          <a:stretch/>
        </p:blipFill>
        <p:spPr>
          <a:xfrm>
            <a:off x="992582" y="5567311"/>
            <a:ext cx="748920" cy="532566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3"/>
          <a:srcRect l="60909" t="65818" r="6364" b="10909"/>
          <a:stretch/>
        </p:blipFill>
        <p:spPr>
          <a:xfrm>
            <a:off x="584683" y="4823975"/>
            <a:ext cx="748920" cy="532566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 rotWithShape="1">
          <a:blip r:embed="rId3"/>
          <a:srcRect l="60909" t="65818" r="6364" b="10909"/>
          <a:stretch/>
        </p:blipFill>
        <p:spPr>
          <a:xfrm>
            <a:off x="9845848" y="2889049"/>
            <a:ext cx="1012482" cy="719988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 rotWithShape="1">
          <a:blip r:embed="rId3"/>
          <a:srcRect l="60909" t="65818" r="6364" b="10909"/>
          <a:stretch/>
        </p:blipFill>
        <p:spPr>
          <a:xfrm>
            <a:off x="9845848" y="3628551"/>
            <a:ext cx="1012482" cy="719988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3"/>
          <a:srcRect l="60909" t="65818" r="6364" b="10909"/>
          <a:stretch/>
        </p:blipFill>
        <p:spPr>
          <a:xfrm>
            <a:off x="9845848" y="4348539"/>
            <a:ext cx="1012482" cy="719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8925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0109" y="679643"/>
            <a:ext cx="1201189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HfW precursive" panose="00000500000000000000" pitchFamily="2" charset="0"/>
              </a:rPr>
              <a:t>Today we are learning to double  </a:t>
            </a:r>
          </a:p>
          <a:p>
            <a:endParaRPr lang="en-GB" sz="2800" dirty="0">
              <a:latin typeface="HfW precursive" panose="00000500000000000000" pitchFamily="2" charset="0"/>
            </a:endParaRPr>
          </a:p>
          <a:p>
            <a:r>
              <a:rPr lang="en-GB" sz="2400" dirty="0" smtClean="0">
                <a:latin typeface="HfW precursive" panose="00000500000000000000" pitchFamily="2" charset="0"/>
              </a:rPr>
              <a:t>Use two plates – place an amount i.e. </a:t>
            </a:r>
            <a:r>
              <a:rPr lang="en-GB" sz="2400" dirty="0">
                <a:latin typeface="HfW precursive" panose="00000500000000000000" pitchFamily="2" charset="0"/>
              </a:rPr>
              <a:t>3</a:t>
            </a:r>
            <a:r>
              <a:rPr lang="en-GB" sz="2400" dirty="0" smtClean="0">
                <a:latin typeface="HfW precursive" panose="00000500000000000000" pitchFamily="2" charset="0"/>
              </a:rPr>
              <a:t> </a:t>
            </a:r>
            <a:r>
              <a:rPr lang="en-GB" sz="2400" dirty="0" smtClean="0">
                <a:latin typeface="HfW precursive" panose="00000500000000000000" pitchFamily="2" charset="0"/>
              </a:rPr>
              <a:t>pasta shapes on one plate. </a:t>
            </a:r>
          </a:p>
          <a:p>
            <a:endParaRPr lang="en-GB" sz="2800" dirty="0" smtClean="0">
              <a:latin typeface="HfW precursive" panose="000005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506" y="1993776"/>
            <a:ext cx="2193349" cy="219334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506" y="4431931"/>
            <a:ext cx="2138654" cy="213865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l="60909" t="65818" r="6364" b="10909"/>
          <a:stretch/>
        </p:blipFill>
        <p:spPr>
          <a:xfrm>
            <a:off x="579726" y="2485143"/>
            <a:ext cx="567992" cy="403906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2252879" y="3462435"/>
            <a:ext cx="332869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>
                <a:latin typeface="HfW precursive" panose="00000500000000000000" pitchFamily="2" charset="0"/>
              </a:rPr>
              <a:t>Now double this number by placing the same amount on the next plate. </a:t>
            </a:r>
            <a:endParaRPr lang="en-GB" sz="2400" dirty="0" smtClean="0">
              <a:latin typeface="HfW precursive" panose="00000500000000000000" pitchFamily="2" charset="0"/>
            </a:endParaRPr>
          </a:p>
          <a:p>
            <a:pPr algn="ctr"/>
            <a:endParaRPr lang="en-GB" sz="2400" dirty="0">
              <a:latin typeface="HfW precursive" panose="00000500000000000000" pitchFamily="2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072825" y="4610201"/>
            <a:ext cx="3900876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800" dirty="0">
                <a:latin typeface="HfW precursive" panose="00000500000000000000" pitchFamily="2" charset="0"/>
              </a:rPr>
              <a:t>You have doubled </a:t>
            </a:r>
            <a:r>
              <a:rPr lang="en-GB" sz="2800" dirty="0" smtClean="0">
                <a:latin typeface="HfW precursive" panose="00000500000000000000" pitchFamily="2" charset="0"/>
              </a:rPr>
              <a:t>3</a:t>
            </a:r>
            <a:r>
              <a:rPr lang="en-GB" sz="2800" dirty="0" smtClean="0">
                <a:latin typeface="HfW precursive" panose="00000500000000000000" pitchFamily="2" charset="0"/>
              </a:rPr>
              <a:t>!</a:t>
            </a:r>
          </a:p>
          <a:p>
            <a:pPr algn="ctr"/>
            <a:r>
              <a:rPr lang="en-GB" sz="2800" dirty="0" smtClean="0">
                <a:latin typeface="HfW precursive" panose="00000500000000000000" pitchFamily="2" charset="0"/>
              </a:rPr>
              <a:t>Double 3 = 6 </a:t>
            </a:r>
            <a:r>
              <a:rPr lang="en-GB" sz="2800" dirty="0" smtClean="0">
                <a:latin typeface="HfW precursive" panose="00000500000000000000" pitchFamily="2" charset="0"/>
              </a:rPr>
              <a:t>  </a:t>
            </a:r>
            <a:endParaRPr lang="en-GB" sz="2800" dirty="0">
              <a:latin typeface="HfW precursive" panose="00000500000000000000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561792" y="2804581"/>
            <a:ext cx="1480331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 smtClean="0">
                <a:latin typeface="HfW precursive" panose="00000500000000000000" pitchFamily="2" charset="0"/>
              </a:rPr>
              <a:t>Line your pasta up and count </a:t>
            </a:r>
            <a:r>
              <a:rPr lang="en-GB" dirty="0">
                <a:latin typeface="HfW precursive" panose="00000500000000000000" pitchFamily="2" charset="0"/>
              </a:rPr>
              <a:t>how many </a:t>
            </a:r>
            <a:r>
              <a:rPr lang="en-GB" dirty="0" smtClean="0">
                <a:latin typeface="HfW precursive" panose="00000500000000000000" pitchFamily="2" charset="0"/>
              </a:rPr>
              <a:t>shapes </a:t>
            </a:r>
            <a:r>
              <a:rPr lang="en-GB" dirty="0">
                <a:latin typeface="HfW precursive" panose="00000500000000000000" pitchFamily="2" charset="0"/>
              </a:rPr>
              <a:t>you have altogether? </a:t>
            </a:r>
            <a:endParaRPr lang="en-GB" dirty="0">
              <a:latin typeface="HfW precursive" panose="00000500000000000000" pitchFamily="2" charset="0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3"/>
          <a:srcRect l="60909" t="65818" r="6364" b="10909"/>
          <a:stretch/>
        </p:blipFill>
        <p:spPr>
          <a:xfrm>
            <a:off x="863722" y="3209779"/>
            <a:ext cx="567992" cy="403906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3"/>
          <a:srcRect l="60909" t="65818" r="6364" b="10909"/>
          <a:stretch/>
        </p:blipFill>
        <p:spPr>
          <a:xfrm>
            <a:off x="1246560" y="2602628"/>
            <a:ext cx="567992" cy="403906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 rotWithShape="1">
          <a:blip r:embed="rId3"/>
          <a:srcRect l="60909" t="65818" r="6364" b="10909"/>
          <a:stretch/>
        </p:blipFill>
        <p:spPr>
          <a:xfrm>
            <a:off x="1323676" y="5521027"/>
            <a:ext cx="567992" cy="403906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 rotWithShape="1">
          <a:blip r:embed="rId3"/>
          <a:srcRect l="60909" t="65818" r="6364" b="10909"/>
          <a:stretch/>
        </p:blipFill>
        <p:spPr>
          <a:xfrm>
            <a:off x="435835" y="5429688"/>
            <a:ext cx="567992" cy="403906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 rotWithShape="1">
          <a:blip r:embed="rId3"/>
          <a:srcRect l="60909" t="65818" r="6364" b="10909"/>
          <a:stretch/>
        </p:blipFill>
        <p:spPr>
          <a:xfrm>
            <a:off x="961513" y="4866574"/>
            <a:ext cx="567992" cy="403906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 rotWithShape="1">
          <a:blip r:embed="rId3"/>
          <a:srcRect l="60909" t="65818" r="6364" b="10909"/>
          <a:stretch/>
        </p:blipFill>
        <p:spPr>
          <a:xfrm>
            <a:off x="10936420" y="3136504"/>
            <a:ext cx="567992" cy="403906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 rotWithShape="1">
          <a:blip r:embed="rId3"/>
          <a:srcRect l="60909" t="65818" r="6364" b="10909"/>
          <a:stretch/>
        </p:blipFill>
        <p:spPr>
          <a:xfrm>
            <a:off x="10368428" y="3123335"/>
            <a:ext cx="567992" cy="403906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 rotWithShape="1">
          <a:blip r:embed="rId3"/>
          <a:srcRect l="60909" t="65818" r="6364" b="10909"/>
          <a:stretch/>
        </p:blipFill>
        <p:spPr>
          <a:xfrm>
            <a:off x="9832220" y="3123335"/>
            <a:ext cx="567992" cy="403906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 rotWithShape="1">
          <a:blip r:embed="rId3"/>
          <a:srcRect l="60909" t="65818" r="6364" b="10909"/>
          <a:stretch/>
        </p:blipFill>
        <p:spPr>
          <a:xfrm>
            <a:off x="9236818" y="3108594"/>
            <a:ext cx="567992" cy="403906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 rotWithShape="1">
          <a:blip r:embed="rId3"/>
          <a:srcRect l="60909" t="65818" r="6364" b="10909"/>
          <a:stretch/>
        </p:blipFill>
        <p:spPr>
          <a:xfrm>
            <a:off x="8698445" y="3108594"/>
            <a:ext cx="567992" cy="403906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 rotWithShape="1">
          <a:blip r:embed="rId3"/>
          <a:srcRect l="60909" t="65818" r="6364" b="10909"/>
          <a:stretch/>
        </p:blipFill>
        <p:spPr>
          <a:xfrm>
            <a:off x="8130453" y="3113773"/>
            <a:ext cx="567992" cy="403906"/>
          </a:xfrm>
          <a:prstGeom prst="rect">
            <a:avLst/>
          </a:prstGeom>
        </p:spPr>
      </p:pic>
      <p:sp>
        <p:nvSpPr>
          <p:cNvPr id="32" name="Rectangle 31"/>
          <p:cNvSpPr/>
          <p:nvPr/>
        </p:nvSpPr>
        <p:spPr>
          <a:xfrm>
            <a:off x="2252879" y="6014394"/>
            <a:ext cx="1000440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 smtClean="0">
                <a:latin typeface="HfW precursive" panose="00000500000000000000" pitchFamily="2" charset="0"/>
              </a:rPr>
              <a:t>Now complete the same activity with different number. </a:t>
            </a:r>
            <a:endParaRPr lang="en-GB" sz="2400" dirty="0" smtClean="0">
              <a:latin typeface="HfW precursive" panose="00000500000000000000" pitchFamily="2" charset="0"/>
            </a:endParaRPr>
          </a:p>
          <a:p>
            <a:pPr algn="ctr"/>
            <a:endParaRPr lang="en-GB" sz="2400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11123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</TotalTime>
  <Words>336</Words>
  <Application>Microsoft Office PowerPoint</Application>
  <PresentationFormat>Widescreen</PresentationFormat>
  <Paragraphs>47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HfW precursive</vt:lpstr>
      <vt:lpstr>Office Theme</vt:lpstr>
      <vt:lpstr>Maths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Maths</dc:title>
  <dc:creator>Puttick, Lauren</dc:creator>
  <cp:lastModifiedBy>Puttick, Lauren</cp:lastModifiedBy>
  <cp:revision>50</cp:revision>
  <dcterms:created xsi:type="dcterms:W3CDTF">2021-01-11T14:00:50Z</dcterms:created>
  <dcterms:modified xsi:type="dcterms:W3CDTF">2021-01-17T14:21:57Z</dcterms:modified>
</cp:coreProperties>
</file>