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9" r:id="rId4"/>
    <p:sldId id="260" r:id="rId5"/>
    <p:sldId id="258" r:id="rId6"/>
    <p:sldId id="262" r:id="rId7"/>
    <p:sldId id="263" r:id="rId8"/>
    <p:sldId id="264" r:id="rId9"/>
    <p:sldId id="261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6F735-36FC-45B6-A635-0677A2EB68DA}" type="datetimeFigureOut">
              <a:rPr lang="en-GB" smtClean="0"/>
              <a:t>15/02/2021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E165C-B82C-4334-AE66-4A1BECD64D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2263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6F735-36FC-45B6-A635-0677A2EB68DA}" type="datetimeFigureOut">
              <a:rPr lang="en-GB" smtClean="0"/>
              <a:t>15/02/2021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E165C-B82C-4334-AE66-4A1BECD64D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0801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6F735-36FC-45B6-A635-0677A2EB68DA}" type="datetimeFigureOut">
              <a:rPr lang="en-GB" smtClean="0"/>
              <a:t>15/02/2021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E165C-B82C-4334-AE66-4A1BECD64D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3659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6F735-36FC-45B6-A635-0677A2EB68DA}" type="datetimeFigureOut">
              <a:rPr lang="en-GB" smtClean="0"/>
              <a:t>15/02/2021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E165C-B82C-4334-AE66-4A1BECD64D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402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6F735-36FC-45B6-A635-0677A2EB68DA}" type="datetimeFigureOut">
              <a:rPr lang="en-GB" smtClean="0"/>
              <a:t>15/02/2021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E165C-B82C-4334-AE66-4A1BECD64D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8157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6F735-36FC-45B6-A635-0677A2EB68DA}" type="datetimeFigureOut">
              <a:rPr lang="en-GB" smtClean="0"/>
              <a:t>15/02/2021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E165C-B82C-4334-AE66-4A1BECD64D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4894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6F735-36FC-45B6-A635-0677A2EB68DA}" type="datetimeFigureOut">
              <a:rPr lang="en-GB" smtClean="0"/>
              <a:t>15/02/2021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E165C-B82C-4334-AE66-4A1BECD64D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2148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6F735-36FC-45B6-A635-0677A2EB68DA}" type="datetimeFigureOut">
              <a:rPr lang="en-GB" smtClean="0"/>
              <a:t>15/02/2021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E165C-B82C-4334-AE66-4A1BECD64D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67752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6F735-36FC-45B6-A635-0677A2EB68DA}" type="datetimeFigureOut">
              <a:rPr lang="en-GB" smtClean="0"/>
              <a:t>15/02/2021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E165C-B82C-4334-AE66-4A1BECD64D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03087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6F735-36FC-45B6-A635-0677A2EB68DA}" type="datetimeFigureOut">
              <a:rPr lang="en-GB" smtClean="0"/>
              <a:t>15/02/2021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E165C-B82C-4334-AE66-4A1BECD64D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24671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6F735-36FC-45B6-A635-0677A2EB68DA}" type="datetimeFigureOut">
              <a:rPr lang="en-GB" smtClean="0"/>
              <a:t>15/02/2021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E165C-B82C-4334-AE66-4A1BECD64D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88616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36F735-36FC-45B6-A635-0677A2EB68DA}" type="datetimeFigureOut">
              <a:rPr lang="en-GB" smtClean="0"/>
              <a:t>15/02/2021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1E165C-B82C-4334-AE66-4A1BECD64D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5534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bc.co.uk/teach/supermovers/ks1-maths-the-10-times-table-with-webster-the-spider/zm32cqt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jpg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60215"/>
            <a:ext cx="9144000" cy="2387600"/>
          </a:xfrm>
        </p:spPr>
        <p:txBody>
          <a:bodyPr/>
          <a:lstStyle/>
          <a:p>
            <a:r>
              <a:rPr lang="en-GB" dirty="0" smtClean="0">
                <a:latin typeface="HfW precursive" panose="00000500000000000000" pitchFamily="2" charset="0"/>
              </a:rPr>
              <a:t>Maths PowerPoint</a:t>
            </a:r>
            <a:endParaRPr lang="en-GB" dirty="0">
              <a:latin typeface="HfW precursive" panose="000005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4000" dirty="0" smtClean="0">
                <a:latin typeface="HfW precursive" panose="00000500000000000000" pitchFamily="2" charset="0"/>
              </a:rPr>
              <a:t>WB 22.2.21</a:t>
            </a:r>
            <a:endParaRPr lang="en-GB" sz="4000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19494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27314" y="629083"/>
            <a:ext cx="10171611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>
                <a:latin typeface="HfW precursive" panose="00000500000000000000" pitchFamily="2" charset="0"/>
              </a:rPr>
              <a:t>Remember to have two groups of the objects and when adding them together to find the total count each individual </a:t>
            </a:r>
            <a:r>
              <a:rPr lang="en-GB" sz="2800" dirty="0" smtClean="0">
                <a:latin typeface="HfW precursive" panose="00000500000000000000" pitchFamily="2" charset="0"/>
              </a:rPr>
              <a:t>object </a:t>
            </a:r>
            <a:r>
              <a:rPr lang="en-GB" sz="2800" dirty="0">
                <a:latin typeface="HfW precursive" panose="00000500000000000000" pitchFamily="2" charset="0"/>
              </a:rPr>
              <a:t>1:1. </a:t>
            </a:r>
            <a:r>
              <a:rPr lang="en-GB" sz="3600" dirty="0">
                <a:latin typeface="HfW precursive" panose="00000500000000000000" pitchFamily="2" charset="0"/>
              </a:rPr>
              <a:t>e.g. 2</a:t>
            </a:r>
            <a:r>
              <a:rPr lang="en-GB" sz="3600" dirty="0" smtClean="0">
                <a:latin typeface="HfW precursive" panose="00000500000000000000" pitchFamily="2" charset="0"/>
              </a:rPr>
              <a:t> + 4 = </a:t>
            </a:r>
            <a:endParaRPr lang="en-GB" sz="3600" dirty="0">
              <a:latin typeface="HfW precursive" panose="0000050000000000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2086" y="2455814"/>
            <a:ext cx="3435531" cy="3435531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701" r="58428"/>
          <a:stretch/>
        </p:blipFill>
        <p:spPr>
          <a:xfrm>
            <a:off x="827314" y="2455816"/>
            <a:ext cx="613955" cy="343553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888" r="26553"/>
          <a:stretch/>
        </p:blipFill>
        <p:spPr>
          <a:xfrm>
            <a:off x="3026773" y="2455814"/>
            <a:ext cx="1084217" cy="3435531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934813" y="3468913"/>
            <a:ext cx="683200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7200" dirty="0">
                <a:latin typeface="HfW precursive" panose="00000500000000000000" pitchFamily="2" charset="0"/>
              </a:rPr>
              <a:t>+</a:t>
            </a:r>
            <a:endParaRPr lang="en-GB" sz="7200" dirty="0"/>
          </a:p>
        </p:txBody>
      </p:sp>
      <p:sp>
        <p:nvSpPr>
          <p:cNvPr id="7" name="Rectangle 6"/>
          <p:cNvSpPr/>
          <p:nvPr/>
        </p:nvSpPr>
        <p:spPr>
          <a:xfrm>
            <a:off x="4320092" y="3487778"/>
            <a:ext cx="758541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7200" dirty="0" smtClean="0">
                <a:latin typeface="HfW precursive" panose="00000500000000000000" pitchFamily="2" charset="0"/>
              </a:rPr>
              <a:t>=</a:t>
            </a:r>
            <a:endParaRPr lang="en-GB" sz="7200" dirty="0"/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6805749" y="5765834"/>
            <a:ext cx="13062" cy="496388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V="1">
            <a:off x="7088777" y="5765834"/>
            <a:ext cx="13062" cy="496388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V="1">
            <a:off x="7343503" y="5773783"/>
            <a:ext cx="13062" cy="496388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7626531" y="5778896"/>
            <a:ext cx="13062" cy="496388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7909559" y="5778896"/>
            <a:ext cx="13062" cy="496388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8192587" y="5765834"/>
            <a:ext cx="13062" cy="496388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84521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t="28578"/>
          <a:stretch/>
        </p:blipFill>
        <p:spPr>
          <a:xfrm>
            <a:off x="1508896" y="1867989"/>
            <a:ext cx="8797698" cy="329014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331028" y="759993"/>
            <a:ext cx="546027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600" dirty="0" smtClean="0">
                <a:latin typeface="HfW precursive" panose="00000500000000000000" pitchFamily="2" charset="0"/>
              </a:rPr>
              <a:t>Wednesday </a:t>
            </a:r>
            <a:endParaRPr lang="en-GB" sz="6600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62355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24080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>
                <a:latin typeface="HfW precursive" panose="00000500000000000000" pitchFamily="2" charset="0"/>
              </a:rPr>
              <a:t>White rose starter </a:t>
            </a:r>
            <a:endParaRPr lang="en-GB" dirty="0">
              <a:latin typeface="HfW precursive" panose="00000500000000000000" pitchFamily="2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52562" y="369332"/>
            <a:ext cx="9258981" cy="6255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68314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0967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latin typeface="HfW precursive" panose="00000500000000000000" pitchFamily="2" charset="0"/>
              </a:rPr>
              <a:t>S</a:t>
            </a:r>
            <a:r>
              <a:rPr lang="en-GB" dirty="0" smtClean="0">
                <a:latin typeface="HfW precursive" panose="00000500000000000000" pitchFamily="2" charset="0"/>
              </a:rPr>
              <a:t>tarter </a:t>
            </a:r>
            <a:endParaRPr lang="en-GB" dirty="0">
              <a:latin typeface="HfW precursive" panose="00000500000000000000" pitchFamily="2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4885440"/>
              </p:ext>
            </p:extLst>
          </p:nvPr>
        </p:nvGraphicFramePr>
        <p:xfrm>
          <a:off x="407126" y="597331"/>
          <a:ext cx="10134600" cy="746760"/>
        </p:xfrm>
        <a:graphic>
          <a:graphicData uri="http://schemas.openxmlformats.org/drawingml/2006/table">
            <a:tbl>
              <a:tblPr/>
              <a:tblGrid>
                <a:gridCol w="10134600">
                  <a:extLst>
                    <a:ext uri="{9D8B030D-6E8A-4147-A177-3AD203B41FA5}">
                      <a16:colId xmlns:a16="http://schemas.microsoft.com/office/drawing/2014/main" val="283428060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GB" sz="4300" dirty="0">
                          <a:solidFill>
                            <a:srgbClr val="000000"/>
                          </a:solidFill>
                          <a:effectLst/>
                          <a:latin typeface="HfW cursive" panose="00000500000000000000" pitchFamily="2" charset="0"/>
                        </a:rPr>
                        <a:t>Lets practise our </a:t>
                      </a:r>
                      <a:r>
                        <a:rPr lang="en-GB" sz="4300" dirty="0" smtClean="0">
                          <a:solidFill>
                            <a:srgbClr val="000000"/>
                          </a:solidFill>
                          <a:effectLst/>
                          <a:latin typeface="HfW cursive" panose="00000500000000000000" pitchFamily="2" charset="0"/>
                        </a:rPr>
                        <a:t>10 </a:t>
                      </a:r>
                      <a:r>
                        <a:rPr lang="en-GB" sz="4300" dirty="0">
                          <a:solidFill>
                            <a:srgbClr val="000000"/>
                          </a:solidFill>
                          <a:effectLst/>
                          <a:latin typeface="HfW cursive" panose="00000500000000000000" pitchFamily="2" charset="0"/>
                        </a:rPr>
                        <a:t>times tables</a:t>
                      </a:r>
                      <a:endParaRPr lang="en-GB" dirty="0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54432748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096775" y="3947049"/>
            <a:ext cx="97533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 smtClean="0">
                <a:latin typeface="HfW precursive" panose="00000500000000000000" pitchFamily="2" charset="0"/>
              </a:rPr>
              <a:t>Can you count in steps of </a:t>
            </a:r>
            <a:r>
              <a:rPr lang="en-GB" sz="4000" dirty="0" smtClean="0">
                <a:latin typeface="HfW precursive" panose="00000500000000000000" pitchFamily="2" charset="0"/>
              </a:rPr>
              <a:t>ten </a:t>
            </a:r>
            <a:r>
              <a:rPr lang="en-GB" sz="4000" dirty="0" smtClean="0">
                <a:latin typeface="HfW precursive" panose="00000500000000000000" pitchFamily="2" charset="0"/>
              </a:rPr>
              <a:t>? </a:t>
            </a:r>
            <a:endParaRPr lang="en-GB" sz="4000" dirty="0">
              <a:latin typeface="HfW precursive" panose="00000500000000000000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48387" y="1676073"/>
            <a:ext cx="109338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>
                <a:latin typeface="HfW precursive" panose="00000500000000000000" pitchFamily="2" charset="0"/>
                <a:hlinkClick r:id="rId2"/>
              </a:rPr>
              <a:t>https://www.bbc.co.uk/teach/supermovers/ks1-maths-the-10-times-table-with-webster-the-spider/zm32cqt</a:t>
            </a:r>
            <a:r>
              <a:rPr lang="en-GB" dirty="0" smtClean="0">
                <a:latin typeface="HfW precursive" panose="00000500000000000000" pitchFamily="2" charset="0"/>
              </a:rPr>
              <a:t> </a:t>
            </a:r>
            <a:endParaRPr lang="en-GB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03046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9817" y="156755"/>
            <a:ext cx="14670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>
                <a:latin typeface="HfW precursive" panose="00000500000000000000" pitchFamily="2" charset="0"/>
              </a:rPr>
              <a:t>Main Input</a:t>
            </a:r>
            <a:endParaRPr lang="en-GB" dirty="0">
              <a:latin typeface="HfW precursive" panose="0000050000000000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8693" y="526087"/>
            <a:ext cx="9431884" cy="5104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39657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8693" y="351063"/>
            <a:ext cx="8670336" cy="5659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05194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10059" y="511355"/>
            <a:ext cx="8789780" cy="57457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65780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8922" y="119470"/>
            <a:ext cx="8539844" cy="55133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60640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1440" y="169817"/>
            <a:ext cx="18533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>
                <a:latin typeface="HfW precursive" panose="00000500000000000000" pitchFamily="2" charset="0"/>
              </a:rPr>
              <a:t>Main Activity </a:t>
            </a:r>
            <a:endParaRPr lang="en-GB" dirty="0">
              <a:latin typeface="HfW precursive" panose="000005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65760" y="783772"/>
            <a:ext cx="10463349" cy="6524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HfW precursive" panose="00000500000000000000" pitchFamily="2" charset="0"/>
              </a:rPr>
              <a:t>Work through these number sentences and find the total using resources from around your house. </a:t>
            </a:r>
          </a:p>
          <a:p>
            <a:endParaRPr lang="en-GB" sz="2400" dirty="0">
              <a:latin typeface="HfW precursive" panose="00000500000000000000" pitchFamily="2" charset="0"/>
            </a:endParaRPr>
          </a:p>
          <a:p>
            <a:r>
              <a:rPr lang="en-GB" sz="3200" dirty="0" smtClean="0">
                <a:latin typeface="HfW precursive" panose="00000500000000000000" pitchFamily="2" charset="0"/>
              </a:rPr>
              <a:t>3 + 4 = </a:t>
            </a:r>
          </a:p>
          <a:p>
            <a:r>
              <a:rPr lang="en-GB" sz="3200" dirty="0" smtClean="0">
                <a:latin typeface="HfW precursive" panose="00000500000000000000" pitchFamily="2" charset="0"/>
              </a:rPr>
              <a:t>5 + 1 = </a:t>
            </a:r>
          </a:p>
          <a:p>
            <a:r>
              <a:rPr lang="en-GB" sz="3200" dirty="0" smtClean="0">
                <a:latin typeface="HfW precursive" panose="00000500000000000000" pitchFamily="2" charset="0"/>
              </a:rPr>
              <a:t>4 + 4 = </a:t>
            </a:r>
          </a:p>
          <a:p>
            <a:r>
              <a:rPr lang="en-GB" sz="3200" dirty="0" smtClean="0">
                <a:latin typeface="HfW precursive" panose="00000500000000000000" pitchFamily="2" charset="0"/>
              </a:rPr>
              <a:t>6 + 3 = </a:t>
            </a:r>
          </a:p>
          <a:p>
            <a:r>
              <a:rPr lang="en-GB" sz="3200" dirty="0" smtClean="0">
                <a:latin typeface="HfW precursive" panose="00000500000000000000" pitchFamily="2" charset="0"/>
              </a:rPr>
              <a:t>7 + 3 = </a:t>
            </a:r>
          </a:p>
          <a:p>
            <a:r>
              <a:rPr lang="en-GB" sz="3200" dirty="0" smtClean="0">
                <a:latin typeface="HfW precursive" panose="00000500000000000000" pitchFamily="2" charset="0"/>
              </a:rPr>
              <a:t>8 + 3 = </a:t>
            </a:r>
          </a:p>
          <a:p>
            <a:r>
              <a:rPr lang="en-GB" sz="3200" dirty="0" smtClean="0">
                <a:latin typeface="HfW precursive" panose="00000500000000000000" pitchFamily="2" charset="0"/>
              </a:rPr>
              <a:t>9 + 4 = </a:t>
            </a:r>
          </a:p>
          <a:p>
            <a:r>
              <a:rPr lang="en-GB" sz="3200" dirty="0" smtClean="0">
                <a:latin typeface="HfW precursive" panose="00000500000000000000" pitchFamily="2" charset="0"/>
              </a:rPr>
              <a:t>10 + 2 =</a:t>
            </a:r>
          </a:p>
          <a:p>
            <a:endParaRPr lang="en-GB" sz="2400" dirty="0" smtClean="0">
              <a:latin typeface="HfW precursive" panose="00000500000000000000" pitchFamily="2" charset="0"/>
            </a:endParaRPr>
          </a:p>
          <a:p>
            <a:endParaRPr lang="en-GB" sz="2400" dirty="0" smtClean="0">
              <a:latin typeface="HfW precursive" panose="00000500000000000000" pitchFamily="2" charset="0"/>
            </a:endParaRPr>
          </a:p>
          <a:p>
            <a:endParaRPr lang="en-GB" sz="2400" dirty="0">
              <a:latin typeface="HfW precursive" panose="00000500000000000000" pitchFamily="2" charset="0"/>
            </a:endParaRPr>
          </a:p>
          <a:p>
            <a:endParaRPr lang="en-GB" dirty="0">
              <a:latin typeface="HfW precursive" panose="00000500000000000000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8313" y="1672045"/>
            <a:ext cx="2703493" cy="180289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0388" y="4472623"/>
            <a:ext cx="2447925" cy="183832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58850">
            <a:off x="9210312" y="3814354"/>
            <a:ext cx="1795145" cy="269271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841809">
            <a:off x="6030388" y="1766599"/>
            <a:ext cx="1839006" cy="18390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26025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109</Words>
  <Application>Microsoft Office PowerPoint</Application>
  <PresentationFormat>Widescreen</PresentationFormat>
  <Paragraphs>25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HfW cursive</vt:lpstr>
      <vt:lpstr>HfW precursive</vt:lpstr>
      <vt:lpstr>Office Theme</vt:lpstr>
      <vt:lpstr>Maths PowerPoint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Maths PowerPoint</dc:title>
  <dc:creator>Puttick, Lauren</dc:creator>
  <cp:lastModifiedBy>Puttick, Lauren</cp:lastModifiedBy>
  <cp:revision>6</cp:revision>
  <dcterms:created xsi:type="dcterms:W3CDTF">2021-02-15T13:58:02Z</dcterms:created>
  <dcterms:modified xsi:type="dcterms:W3CDTF">2021-02-15T14:16:17Z</dcterms:modified>
</cp:coreProperties>
</file>