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D121-D841-4A3B-966A-A2029DC9A6FE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32CF7-F6BD-4181-A785-2BBD652C3A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323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D121-D841-4A3B-966A-A2029DC9A6FE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32CF7-F6BD-4181-A785-2BBD652C3A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852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D121-D841-4A3B-966A-A2029DC9A6FE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32CF7-F6BD-4181-A785-2BBD652C3A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902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D121-D841-4A3B-966A-A2029DC9A6FE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32CF7-F6BD-4181-A785-2BBD652C3A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519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D121-D841-4A3B-966A-A2029DC9A6FE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32CF7-F6BD-4181-A785-2BBD652C3A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676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D121-D841-4A3B-966A-A2029DC9A6FE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32CF7-F6BD-4181-A785-2BBD652C3A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394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D121-D841-4A3B-966A-A2029DC9A6FE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32CF7-F6BD-4181-A785-2BBD652C3A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268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D121-D841-4A3B-966A-A2029DC9A6FE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32CF7-F6BD-4181-A785-2BBD652C3A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365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D121-D841-4A3B-966A-A2029DC9A6FE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32CF7-F6BD-4181-A785-2BBD652C3A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715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D121-D841-4A3B-966A-A2029DC9A6FE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32CF7-F6BD-4181-A785-2BBD652C3A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112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D121-D841-4A3B-966A-A2029DC9A6FE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32CF7-F6BD-4181-A785-2BBD652C3A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8968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8D121-D841-4A3B-966A-A2029DC9A6FE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32CF7-F6BD-4181-A785-2BBD652C3A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360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0215"/>
            <a:ext cx="9144000" cy="2387600"/>
          </a:xfrm>
        </p:spPr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Maths PowerPoint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latin typeface="HfW precursive" panose="00000500000000000000" pitchFamily="2" charset="0"/>
              </a:rPr>
              <a:t>WB </a:t>
            </a:r>
            <a:r>
              <a:rPr lang="en-GB" sz="4000" dirty="0" smtClean="0">
                <a:latin typeface="HfW precursive" panose="00000500000000000000" pitchFamily="2" charset="0"/>
              </a:rPr>
              <a:t>1</a:t>
            </a:r>
            <a:r>
              <a:rPr lang="en-GB" sz="4000" dirty="0" smtClean="0">
                <a:latin typeface="HfW precursive" panose="00000500000000000000" pitchFamily="2" charset="0"/>
              </a:rPr>
              <a:t>.3.21</a:t>
            </a:r>
            <a:endParaRPr lang="en-GB" sz="40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236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62548" y="759993"/>
            <a:ext cx="40102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latin typeface="HfW precursive" panose="00000500000000000000" pitchFamily="2" charset="0"/>
              </a:rPr>
              <a:t>Monday</a:t>
            </a:r>
            <a:r>
              <a:rPr lang="en-GB" sz="6600" dirty="0" smtClean="0">
                <a:latin typeface="HfW precursive" panose="00000500000000000000" pitchFamily="2" charset="0"/>
              </a:rPr>
              <a:t> </a:t>
            </a:r>
            <a:endParaRPr lang="en-GB" sz="6600" dirty="0">
              <a:latin typeface="HfW precursive" panose="000005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40972" y="2479936"/>
            <a:ext cx="1004098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latin typeface="HfW precursive" panose="00000500000000000000" pitchFamily="2" charset="0"/>
              </a:rPr>
              <a:t>I am working towards taking a number away from another number to find the answer  </a:t>
            </a:r>
            <a:endParaRPr lang="en-GB" sz="44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849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" y="91440"/>
            <a:ext cx="24080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White rose starter 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9472" y="276106"/>
            <a:ext cx="8342699" cy="6226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374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9817" y="117566"/>
            <a:ext cx="10967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HfW precursive" panose="00000500000000000000" pitchFamily="2" charset="0"/>
              </a:rPr>
              <a:t>S</a:t>
            </a:r>
            <a:r>
              <a:rPr lang="en-GB" dirty="0" smtClean="0">
                <a:latin typeface="HfW precursive" panose="00000500000000000000" pitchFamily="2" charset="0"/>
              </a:rPr>
              <a:t>tarter </a:t>
            </a:r>
            <a:endParaRPr lang="en-GB" dirty="0">
              <a:latin typeface="HfW precursive" panose="00000500000000000000" pitchFamily="2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5832161"/>
              </p:ext>
            </p:extLst>
          </p:nvPr>
        </p:nvGraphicFramePr>
        <p:xfrm>
          <a:off x="378823" y="587829"/>
          <a:ext cx="11612375" cy="685800"/>
        </p:xfrm>
        <a:graphic>
          <a:graphicData uri="http://schemas.openxmlformats.org/drawingml/2006/table">
            <a:tbl>
              <a:tblPr/>
              <a:tblGrid>
                <a:gridCol w="11612375">
                  <a:extLst>
                    <a:ext uri="{9D8B030D-6E8A-4147-A177-3AD203B41FA5}">
                      <a16:colId xmlns:a16="http://schemas.microsoft.com/office/drawing/2014/main" val="20605013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3900" dirty="0">
                          <a:solidFill>
                            <a:srgbClr val="000000"/>
                          </a:solidFill>
                          <a:effectLst/>
                          <a:latin typeface="HfW cursive" panose="00000500000000000000" pitchFamily="2" charset="0"/>
                        </a:rPr>
                        <a:t>Can you use the Numicon to make a pattern? 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6133254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823" y="1640466"/>
            <a:ext cx="1409524" cy="200952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7829" y="4016827"/>
            <a:ext cx="1409524" cy="200952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7829" y="1640466"/>
            <a:ext cx="1409524" cy="200952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823" y="4111544"/>
            <a:ext cx="1409524" cy="200952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7585" y="1718709"/>
            <a:ext cx="1578543" cy="15208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7480" y="3837069"/>
            <a:ext cx="1578543" cy="152088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8510" y="3684669"/>
            <a:ext cx="1578543" cy="152088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8156" y="1871109"/>
            <a:ext cx="1578543" cy="152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130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9817" y="156755"/>
            <a:ext cx="14670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Main Input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6528" y="0"/>
            <a:ext cx="8649517" cy="6594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472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7414" y="135934"/>
            <a:ext cx="8548552" cy="6512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701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307" y="169272"/>
            <a:ext cx="8623390" cy="6473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84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377494"/>
              </p:ext>
            </p:extLst>
          </p:nvPr>
        </p:nvGraphicFramePr>
        <p:xfrm>
          <a:off x="300446" y="914401"/>
          <a:ext cx="11612375" cy="1874520"/>
        </p:xfrm>
        <a:graphic>
          <a:graphicData uri="http://schemas.openxmlformats.org/drawingml/2006/table">
            <a:tbl>
              <a:tblPr/>
              <a:tblGrid>
                <a:gridCol w="11612375">
                  <a:extLst>
                    <a:ext uri="{9D8B030D-6E8A-4147-A177-3AD203B41FA5}">
                      <a16:colId xmlns:a16="http://schemas.microsoft.com/office/drawing/2014/main" val="20605013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3900" dirty="0" smtClean="0">
                          <a:solidFill>
                            <a:srgbClr val="000000"/>
                          </a:solidFill>
                          <a:effectLst/>
                          <a:latin typeface="HfW cursive" panose="00000500000000000000" pitchFamily="2" charset="0"/>
                        </a:rPr>
                        <a:t>Can you use the tens frame to work out the answer to</a:t>
                      </a:r>
                      <a:r>
                        <a:rPr lang="en-GB" sz="3900" baseline="0" dirty="0" smtClean="0">
                          <a:solidFill>
                            <a:srgbClr val="000000"/>
                          </a:solidFill>
                          <a:effectLst/>
                          <a:latin typeface="HfW cursive" panose="00000500000000000000" pitchFamily="2" charset="0"/>
                        </a:rPr>
                        <a:t> the different take away number sentences?  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6133254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69816" y="156755"/>
            <a:ext cx="18157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Main </a:t>
            </a:r>
            <a:r>
              <a:rPr lang="en-GB" dirty="0" smtClean="0">
                <a:latin typeface="HfW precursive" panose="00000500000000000000" pitchFamily="2" charset="0"/>
              </a:rPr>
              <a:t>Activity 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101495">
            <a:off x="6136807" y="2982127"/>
            <a:ext cx="5587826" cy="30722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52481" t="51300"/>
          <a:stretch/>
        </p:blipFill>
        <p:spPr>
          <a:xfrm>
            <a:off x="8533472" y="3553096"/>
            <a:ext cx="794495" cy="82296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52481" t="51300"/>
          <a:stretch/>
        </p:blipFill>
        <p:spPr>
          <a:xfrm>
            <a:off x="7572103" y="3576938"/>
            <a:ext cx="794495" cy="82296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52481" t="51300"/>
          <a:stretch/>
        </p:blipFill>
        <p:spPr>
          <a:xfrm>
            <a:off x="6509657" y="3553096"/>
            <a:ext cx="794495" cy="8229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52481" t="51300"/>
          <a:stretch/>
        </p:blipFill>
        <p:spPr>
          <a:xfrm>
            <a:off x="9494841" y="3553096"/>
            <a:ext cx="794495" cy="82296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372303" y="2748118"/>
            <a:ext cx="216116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 smtClean="0">
                <a:solidFill>
                  <a:srgbClr val="000000"/>
                </a:solidFill>
                <a:latin typeface="HfW cursive" panose="00000500000000000000" pitchFamily="2" charset="0"/>
              </a:rPr>
              <a:t>4 - 1 = </a:t>
            </a:r>
            <a:endParaRPr lang="en-GB" sz="4000" dirty="0"/>
          </a:p>
        </p:txBody>
      </p:sp>
      <p:sp>
        <p:nvSpPr>
          <p:cNvPr id="10" name="Rectangle 9"/>
          <p:cNvSpPr/>
          <p:nvPr/>
        </p:nvSpPr>
        <p:spPr>
          <a:xfrm>
            <a:off x="735516" y="3591963"/>
            <a:ext cx="507466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solidFill>
                  <a:srgbClr val="000000"/>
                </a:solidFill>
                <a:latin typeface="HfW cursive" panose="00000500000000000000" pitchFamily="2" charset="0"/>
              </a:rPr>
              <a:t>Count out 4 counters and place them on the tens frame, now take 1 away. How many are left? 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550797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2846" y="422258"/>
            <a:ext cx="1122534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 smtClean="0">
                <a:solidFill>
                  <a:srgbClr val="000000"/>
                </a:solidFill>
                <a:latin typeface="HfW cursive" panose="00000500000000000000" pitchFamily="2" charset="0"/>
              </a:rPr>
              <a:t>Today we will use the Tens Frame to work out the answer to these take away number sentences. </a:t>
            </a:r>
          </a:p>
          <a:p>
            <a:endParaRPr lang="en-GB" sz="2000" dirty="0" smtClean="0">
              <a:solidFill>
                <a:srgbClr val="000000"/>
              </a:solidFill>
              <a:latin typeface="HfW cursive" panose="00000500000000000000" pitchFamily="2" charset="0"/>
            </a:endParaRPr>
          </a:p>
          <a:p>
            <a:r>
              <a:rPr lang="en-GB" sz="3600" dirty="0">
                <a:solidFill>
                  <a:srgbClr val="000000"/>
                </a:solidFill>
                <a:latin typeface="HfW cursive" panose="00000500000000000000" pitchFamily="2" charset="0"/>
              </a:rPr>
              <a:t>2</a:t>
            </a:r>
            <a:r>
              <a:rPr lang="en-GB" sz="3600" dirty="0" smtClean="0">
                <a:solidFill>
                  <a:srgbClr val="000000"/>
                </a:solidFill>
                <a:latin typeface="HfW cursive" panose="00000500000000000000" pitchFamily="2" charset="0"/>
              </a:rPr>
              <a:t> - 1 = </a:t>
            </a:r>
          </a:p>
          <a:p>
            <a:r>
              <a:rPr lang="en-GB" sz="3600" dirty="0" smtClean="0">
                <a:solidFill>
                  <a:srgbClr val="000000"/>
                </a:solidFill>
                <a:latin typeface="HfW cursive" panose="00000500000000000000" pitchFamily="2" charset="0"/>
              </a:rPr>
              <a:t>3 - 2 = </a:t>
            </a:r>
          </a:p>
          <a:p>
            <a:r>
              <a:rPr lang="en-GB" sz="3600" dirty="0" smtClean="0">
                <a:solidFill>
                  <a:srgbClr val="000000"/>
                </a:solidFill>
                <a:latin typeface="HfW cursive" panose="00000500000000000000" pitchFamily="2" charset="0"/>
              </a:rPr>
              <a:t>5 - 3 = </a:t>
            </a:r>
          </a:p>
          <a:p>
            <a:r>
              <a:rPr lang="en-GB" sz="3600" dirty="0" smtClean="0">
                <a:solidFill>
                  <a:srgbClr val="000000"/>
                </a:solidFill>
                <a:latin typeface="HfW cursive" panose="00000500000000000000" pitchFamily="2" charset="0"/>
              </a:rPr>
              <a:t>4 - 2 =</a:t>
            </a:r>
          </a:p>
          <a:p>
            <a:r>
              <a:rPr lang="en-GB" sz="3600" dirty="0" smtClean="0">
                <a:solidFill>
                  <a:srgbClr val="000000"/>
                </a:solidFill>
                <a:latin typeface="HfW cursive" panose="00000500000000000000" pitchFamily="2" charset="0"/>
              </a:rPr>
              <a:t>6 - 4 =</a:t>
            </a:r>
          </a:p>
          <a:p>
            <a:r>
              <a:rPr lang="en-GB" sz="3600" dirty="0" smtClean="0">
                <a:solidFill>
                  <a:srgbClr val="000000"/>
                </a:solidFill>
                <a:latin typeface="HfW cursive" panose="00000500000000000000" pitchFamily="2" charset="0"/>
              </a:rPr>
              <a:t>7 - 1 =</a:t>
            </a:r>
          </a:p>
          <a:p>
            <a:r>
              <a:rPr lang="en-GB" sz="3600" dirty="0" smtClean="0">
                <a:solidFill>
                  <a:srgbClr val="000000"/>
                </a:solidFill>
                <a:latin typeface="HfW cursive" panose="00000500000000000000" pitchFamily="2" charset="0"/>
              </a:rPr>
              <a:t>8 - 3 = </a:t>
            </a:r>
          </a:p>
        </p:txBody>
      </p:sp>
      <p:sp>
        <p:nvSpPr>
          <p:cNvPr id="3" name="Rectangle 2"/>
          <p:cNvSpPr/>
          <p:nvPr/>
        </p:nvSpPr>
        <p:spPr>
          <a:xfrm>
            <a:off x="5372084" y="3244334"/>
            <a:ext cx="484307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solidFill>
                  <a:srgbClr val="000000"/>
                </a:solidFill>
                <a:latin typeface="HfW cursive" panose="00000500000000000000" pitchFamily="2" charset="0"/>
              </a:rPr>
              <a:t>Challenge - Can you think of your own number sentences?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14660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141</Words>
  <Application>Microsoft Office PowerPoint</Application>
  <PresentationFormat>Widescreen</PresentationFormat>
  <Paragraphs>22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HfW cursive</vt:lpstr>
      <vt:lpstr>HfW precursive</vt:lpstr>
      <vt:lpstr>Office Theme</vt:lpstr>
      <vt:lpstr>Maths PowerPoint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 PowerPoint</dc:title>
  <dc:creator>Puttick, Lauren</dc:creator>
  <cp:lastModifiedBy>Puttick, Lauren</cp:lastModifiedBy>
  <cp:revision>6</cp:revision>
  <dcterms:created xsi:type="dcterms:W3CDTF">2021-02-22T09:01:16Z</dcterms:created>
  <dcterms:modified xsi:type="dcterms:W3CDTF">2021-02-22T10:11:09Z</dcterms:modified>
</cp:coreProperties>
</file>