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4520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609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1036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150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474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031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140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036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525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829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3C53-43B9-4100-A9DE-CD03BF45CEAD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628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C3C53-43B9-4100-A9DE-CD03BF45CEAD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1E6EF-2FC2-4771-8382-821899046B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03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topmarks.co.uk/money/coins-game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0215"/>
            <a:ext cx="9144000" cy="2387600"/>
          </a:xfrm>
        </p:spPr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Maths PowerPoint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latin typeface="HfW precursive" panose="00000500000000000000" pitchFamily="2" charset="0"/>
              </a:rPr>
              <a:t>WB 1.3.21</a:t>
            </a:r>
            <a:endParaRPr lang="en-GB" sz="40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479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62548" y="759993"/>
            <a:ext cx="40102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 smtClean="0">
                <a:latin typeface="HfW precursive" panose="00000500000000000000" pitchFamily="2" charset="0"/>
              </a:rPr>
              <a:t>Tuesday </a:t>
            </a:r>
            <a:endParaRPr lang="en-GB" sz="6600" dirty="0">
              <a:latin typeface="HfW precursive" panose="000005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40972" y="2479936"/>
            <a:ext cx="1004098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latin typeface="HfW precursive" panose="00000500000000000000" pitchFamily="2" charset="0"/>
              </a:rPr>
              <a:t>I am working towards taking a number away from another number to find the answer  </a:t>
            </a:r>
            <a:endParaRPr lang="en-GB" sz="44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92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" y="91440"/>
            <a:ext cx="24080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White rose starter </a:t>
            </a:r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9472" y="91439"/>
            <a:ext cx="8721522" cy="6302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846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9817" y="117566"/>
            <a:ext cx="10967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HfW precursive" panose="00000500000000000000" pitchFamily="2" charset="0"/>
              </a:rPr>
              <a:t>S</a:t>
            </a:r>
            <a:r>
              <a:rPr lang="en-GB" dirty="0" smtClean="0">
                <a:latin typeface="HfW precursive" panose="00000500000000000000" pitchFamily="2" charset="0"/>
              </a:rPr>
              <a:t>tarter 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66592" y="486898"/>
            <a:ext cx="93657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HfW precursive" panose="00000500000000000000" pitchFamily="2" charset="0"/>
                <a:hlinkClick r:id="rId2"/>
              </a:rPr>
              <a:t>https://</a:t>
            </a:r>
            <a:r>
              <a:rPr lang="en-GB" sz="2800" dirty="0" smtClean="0">
                <a:latin typeface="HfW precursive" panose="00000500000000000000" pitchFamily="2" charset="0"/>
                <a:hlinkClick r:id="rId2"/>
              </a:rPr>
              <a:t>www.topmarks.co.uk/money/coins-game</a:t>
            </a:r>
            <a:r>
              <a:rPr lang="en-GB" sz="2800" dirty="0" smtClean="0">
                <a:latin typeface="HfW precursive" panose="00000500000000000000" pitchFamily="2" charset="0"/>
              </a:rPr>
              <a:t> </a:t>
            </a:r>
            <a:endParaRPr lang="en-GB" sz="2800" dirty="0">
              <a:latin typeface="HfW precursive" panose="000005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016336">
            <a:off x="1198747" y="2164326"/>
            <a:ext cx="4941154" cy="320932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249886" y="2320111"/>
            <a:ext cx="404948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dirty="0" smtClean="0">
                <a:latin typeface="HfW precursive" panose="00000500000000000000" pitchFamily="2" charset="0"/>
              </a:rPr>
              <a:t>Can you sort the coins into the correct boxes – challenge yourself can you sort two coins?  </a:t>
            </a:r>
            <a:endParaRPr lang="en-GB" sz="32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065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9817" y="156755"/>
            <a:ext cx="14670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Main Input</a:t>
            </a:r>
            <a:endParaRPr lang="en-GB" dirty="0">
              <a:latin typeface="HfW precursive" panose="00000500000000000000" pitchFamily="2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3083515"/>
              </p:ext>
            </p:extLst>
          </p:nvPr>
        </p:nvGraphicFramePr>
        <p:xfrm>
          <a:off x="341811" y="978331"/>
          <a:ext cx="5013960" cy="1447800"/>
        </p:xfrm>
        <a:graphic>
          <a:graphicData uri="http://schemas.openxmlformats.org/drawingml/2006/table">
            <a:tbl>
              <a:tblPr/>
              <a:tblGrid>
                <a:gridCol w="5013960">
                  <a:extLst>
                    <a:ext uri="{9D8B030D-6E8A-4147-A177-3AD203B41FA5}">
                      <a16:colId xmlns:a16="http://schemas.microsoft.com/office/drawing/2014/main" val="19626958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8900" b="1" dirty="0">
                          <a:solidFill>
                            <a:srgbClr val="FF0000"/>
                          </a:solidFill>
                          <a:effectLst/>
                          <a:latin typeface="HfW cursive" panose="00000500000000000000" pitchFamily="2" charset="0"/>
                        </a:rPr>
                        <a:t>4 - 1 = </a:t>
                      </a:r>
                      <a:endParaRPr lang="en-GB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609242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8660674" y="332000"/>
            <a:ext cx="30567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 smtClean="0">
                <a:latin typeface="HfW precursive" panose="00000500000000000000" pitchFamily="2" charset="0"/>
              </a:rPr>
              <a:t>Use the globes to help you find the answer! </a:t>
            </a:r>
            <a:endParaRPr lang="en-GB" sz="2400" dirty="0">
              <a:latin typeface="HfW precursive" panose="000005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230" y="3485088"/>
            <a:ext cx="1188833" cy="111303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5786" y="3485088"/>
            <a:ext cx="1188833" cy="11130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1364" y="3485089"/>
            <a:ext cx="1188833" cy="11130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8575" y="3485090"/>
            <a:ext cx="1188833" cy="1113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863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8715350"/>
              </p:ext>
            </p:extLst>
          </p:nvPr>
        </p:nvGraphicFramePr>
        <p:xfrm>
          <a:off x="498566" y="638697"/>
          <a:ext cx="10515600" cy="1447800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225165898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8900" b="1" dirty="0">
                          <a:solidFill>
                            <a:srgbClr val="FF0000"/>
                          </a:solidFill>
                          <a:effectLst/>
                          <a:latin typeface="HfW cursive" panose="00000500000000000000" pitchFamily="2" charset="0"/>
                        </a:rPr>
                        <a:t>6 - 3 = </a:t>
                      </a:r>
                      <a:endParaRPr lang="en-GB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2668355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8660674" y="332000"/>
            <a:ext cx="30567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 smtClean="0">
                <a:latin typeface="HfW precursive" panose="00000500000000000000" pitchFamily="2" charset="0"/>
              </a:rPr>
              <a:t>Use the globes to help you find the answer! </a:t>
            </a:r>
            <a:endParaRPr lang="en-GB" sz="2400" dirty="0">
              <a:latin typeface="HfW precursive" panose="000005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195" y="2981652"/>
            <a:ext cx="1188833" cy="111303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1810" y="2981652"/>
            <a:ext cx="1188833" cy="11130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1648" y="2981653"/>
            <a:ext cx="1188833" cy="111303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7" y="2981652"/>
            <a:ext cx="1188833" cy="111303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5341" y="2981655"/>
            <a:ext cx="1188833" cy="111303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566" y="2981652"/>
            <a:ext cx="1188833" cy="1113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54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7053567"/>
              </p:ext>
            </p:extLst>
          </p:nvPr>
        </p:nvGraphicFramePr>
        <p:xfrm>
          <a:off x="563880" y="326572"/>
          <a:ext cx="10515600" cy="1447800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3737139724"/>
                    </a:ext>
                  </a:extLst>
                </a:gridCol>
              </a:tblGrid>
              <a:tr h="1214845">
                <a:tc>
                  <a:txBody>
                    <a:bodyPr/>
                    <a:lstStyle/>
                    <a:p>
                      <a:r>
                        <a:rPr lang="en-GB" sz="8900" b="1" dirty="0">
                          <a:solidFill>
                            <a:srgbClr val="FF0000"/>
                          </a:solidFill>
                          <a:effectLst/>
                          <a:latin typeface="HfW cursive" panose="00000500000000000000" pitchFamily="2" charset="0"/>
                        </a:rPr>
                        <a:t>8 - 5 = </a:t>
                      </a:r>
                      <a:endParaRPr lang="en-GB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4495743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8660674" y="332000"/>
            <a:ext cx="30567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 smtClean="0">
                <a:latin typeface="HfW precursive" panose="00000500000000000000" pitchFamily="2" charset="0"/>
              </a:rPr>
              <a:t>Use the globes to help you find the answer! </a:t>
            </a:r>
            <a:endParaRPr lang="en-GB" sz="2400" dirty="0">
              <a:latin typeface="HfW precursive" panose="000005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8770" y="2577533"/>
            <a:ext cx="1188833" cy="111303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0350" y="2630617"/>
            <a:ext cx="1188833" cy="11130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6550" y="2577532"/>
            <a:ext cx="1188833" cy="111303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4126" y="2630617"/>
            <a:ext cx="1188833" cy="111303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2893" y="2577534"/>
            <a:ext cx="1188833" cy="11130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1660" y="2630617"/>
            <a:ext cx="1188833" cy="11130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0427" y="2630617"/>
            <a:ext cx="1188833" cy="111303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880" y="2577534"/>
            <a:ext cx="1188833" cy="1113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019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660674" y="332000"/>
            <a:ext cx="30567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 smtClean="0">
                <a:latin typeface="HfW precursive" panose="00000500000000000000" pitchFamily="2" charset="0"/>
              </a:rPr>
              <a:t>Use the globes to help you find the answer! </a:t>
            </a:r>
            <a:endParaRPr lang="en-GB" sz="2400" dirty="0">
              <a:latin typeface="HfW precursive" panose="00000500000000000000" pitchFamily="2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7999824"/>
              </p:ext>
            </p:extLst>
          </p:nvPr>
        </p:nvGraphicFramePr>
        <p:xfrm>
          <a:off x="668383" y="468879"/>
          <a:ext cx="6490063" cy="1447800"/>
        </p:xfrm>
        <a:graphic>
          <a:graphicData uri="http://schemas.openxmlformats.org/drawingml/2006/table">
            <a:tbl>
              <a:tblPr/>
              <a:tblGrid>
                <a:gridCol w="6490063">
                  <a:extLst>
                    <a:ext uri="{9D8B030D-6E8A-4147-A177-3AD203B41FA5}">
                      <a16:colId xmlns:a16="http://schemas.microsoft.com/office/drawing/2014/main" val="64266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8900" b="1" dirty="0">
                          <a:solidFill>
                            <a:srgbClr val="FF0000"/>
                          </a:solidFill>
                          <a:effectLst/>
                          <a:latin typeface="HfW cursive" panose="00000500000000000000" pitchFamily="2" charset="0"/>
                        </a:rPr>
                        <a:t>9 - 2 = </a:t>
                      </a:r>
                      <a:endParaRPr lang="en-GB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9973110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2154" y="2827162"/>
            <a:ext cx="1188833" cy="111303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8645" y="2827162"/>
            <a:ext cx="1188833" cy="11130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5726" y="2781972"/>
            <a:ext cx="1188833" cy="111303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2512" y="2827162"/>
            <a:ext cx="1188833" cy="111303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5292" y="2785069"/>
            <a:ext cx="1188833" cy="111303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0465" y="2785070"/>
            <a:ext cx="1188833" cy="11130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1632" y="2830478"/>
            <a:ext cx="1188833" cy="11130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2799" y="2807048"/>
            <a:ext cx="1188833" cy="111303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66" y="2807048"/>
            <a:ext cx="1188833" cy="1113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197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9816" y="156755"/>
            <a:ext cx="18157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Main Activity 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145382" y="694398"/>
            <a:ext cx="398417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 smtClean="0">
                <a:latin typeface="HfW precursive" panose="00000500000000000000" pitchFamily="2" charset="0"/>
              </a:rPr>
              <a:t>Today you </a:t>
            </a:r>
            <a:r>
              <a:rPr lang="en-GB" sz="2400" dirty="0">
                <a:latin typeface="HfW precursive" panose="00000500000000000000" pitchFamily="2" charset="0"/>
              </a:rPr>
              <a:t>will choose a number sentence. </a:t>
            </a:r>
            <a:endParaRPr lang="en-GB" sz="2400" dirty="0" smtClean="0">
              <a:latin typeface="HfW precursive" panose="00000500000000000000" pitchFamily="2" charset="0"/>
            </a:endParaRPr>
          </a:p>
          <a:p>
            <a:pPr algn="ctr"/>
            <a:r>
              <a:rPr lang="en-GB" sz="2400" dirty="0" smtClean="0">
                <a:latin typeface="HfW precursive" panose="00000500000000000000" pitchFamily="2" charset="0"/>
              </a:rPr>
              <a:t>You will then </a:t>
            </a:r>
            <a:r>
              <a:rPr lang="en-GB" sz="2400" dirty="0">
                <a:latin typeface="HfW precursive" panose="00000500000000000000" pitchFamily="2" charset="0"/>
              </a:rPr>
              <a:t>place that amount of objects </a:t>
            </a:r>
            <a:r>
              <a:rPr lang="en-GB" sz="2400" dirty="0" smtClean="0">
                <a:latin typeface="HfW precursive" panose="00000500000000000000" pitchFamily="2" charset="0"/>
              </a:rPr>
              <a:t>on a plate </a:t>
            </a:r>
            <a:r>
              <a:rPr lang="en-GB" sz="2400" dirty="0">
                <a:latin typeface="HfW precursive" panose="00000500000000000000" pitchFamily="2" charset="0"/>
              </a:rPr>
              <a:t>and physically take the </a:t>
            </a:r>
            <a:r>
              <a:rPr lang="en-GB" sz="2400" dirty="0" smtClean="0">
                <a:latin typeface="HfW precursive" panose="00000500000000000000" pitchFamily="2" charset="0"/>
              </a:rPr>
              <a:t>remaining amount </a:t>
            </a:r>
            <a:r>
              <a:rPr lang="en-GB" sz="2400" dirty="0">
                <a:latin typeface="HfW precursive" panose="00000500000000000000" pitchFamily="2" charset="0"/>
              </a:rPr>
              <a:t>away, </a:t>
            </a:r>
            <a:r>
              <a:rPr lang="en-GB" sz="2400" dirty="0" smtClean="0">
                <a:latin typeface="HfW precursive" panose="00000500000000000000" pitchFamily="2" charset="0"/>
              </a:rPr>
              <a:t>you will </a:t>
            </a:r>
            <a:r>
              <a:rPr lang="en-GB" sz="2400" dirty="0">
                <a:latin typeface="HfW precursive" panose="00000500000000000000" pitchFamily="2" charset="0"/>
              </a:rPr>
              <a:t>then count the remaining </a:t>
            </a:r>
            <a:r>
              <a:rPr lang="en-GB" sz="2400" dirty="0" smtClean="0">
                <a:latin typeface="HfW precursive" panose="00000500000000000000" pitchFamily="2" charset="0"/>
              </a:rPr>
              <a:t>objects and you will have found your answer. </a:t>
            </a:r>
            <a:endParaRPr lang="en-GB" sz="2400" dirty="0">
              <a:latin typeface="HfW precursive" panose="000005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518" y="1218614"/>
            <a:ext cx="4539345" cy="453934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98412" y="766217"/>
            <a:ext cx="30371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dirty="0" smtClean="0">
                <a:latin typeface="HfW precursive" panose="00000500000000000000" pitchFamily="2" charset="0"/>
              </a:rPr>
              <a:t>5 – 2 = </a:t>
            </a:r>
            <a:endParaRPr lang="en-GB" sz="3600" dirty="0">
              <a:latin typeface="HfW precursive" panose="000005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5883" y="2771890"/>
            <a:ext cx="912665" cy="91739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2582" y="1729309"/>
            <a:ext cx="912665" cy="91739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9195" y="3931988"/>
            <a:ext cx="912665" cy="91739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3722" y="2564714"/>
            <a:ext cx="912665" cy="91739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6546" y="4141681"/>
            <a:ext cx="912665" cy="917394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495518" y="5926388"/>
            <a:ext cx="74253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dirty="0" smtClean="0">
                <a:latin typeface="HfW precursive" panose="00000500000000000000" pitchFamily="2" charset="0"/>
              </a:rPr>
              <a:t>Now take two shapes away? </a:t>
            </a:r>
            <a:endParaRPr lang="en-GB" sz="36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613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157</Words>
  <Application>Microsoft Office PowerPoint</Application>
  <PresentationFormat>Widescreen</PresentationFormat>
  <Paragraphs>22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HfW cursive</vt:lpstr>
      <vt:lpstr>HfW precursive</vt:lpstr>
      <vt:lpstr>Office Theme</vt:lpstr>
      <vt:lpstr>Maths PowerPoint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 PowerPoint</dc:title>
  <dc:creator>Puttick, Lauren</dc:creator>
  <cp:lastModifiedBy>Puttick, Lauren</cp:lastModifiedBy>
  <cp:revision>6</cp:revision>
  <dcterms:created xsi:type="dcterms:W3CDTF">2021-02-22T10:13:14Z</dcterms:created>
  <dcterms:modified xsi:type="dcterms:W3CDTF">2021-02-22T10:33:39Z</dcterms:modified>
</cp:coreProperties>
</file>