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265" r:id="rId6"/>
    <p:sldId id="269" r:id="rId7"/>
    <p:sldId id="275" r:id="rId8"/>
    <p:sldId id="276" r:id="rId9"/>
    <p:sldId id="277" r:id="rId10"/>
    <p:sldId id="25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9" r:id="rId22"/>
    <p:sldId id="288" r:id="rId23"/>
    <p:sldId id="290" r:id="rId24"/>
    <p:sldId id="291" r:id="rId25"/>
    <p:sldId id="294" r:id="rId26"/>
    <p:sldId id="292" r:id="rId27"/>
    <p:sldId id="295" r:id="rId28"/>
    <p:sldId id="293" r:id="rId29"/>
    <p:sldId id="296" r:id="rId30"/>
    <p:sldId id="297" r:id="rId3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B5A37F-4AF9-45E4-8864-0CC5BD817D5B}" type="datetime1">
              <a:rPr lang="en-GB" smtClean="0"/>
              <a:t>19/12/2025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88B00A-848A-4ECD-9296-B4484C86DA35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0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7A414-5666-6ACC-452A-56A4DC5B3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8D639-B145-6343-17EA-B2763DE0D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151B1-1D51-E34D-E39D-4543A4B1C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A550A-FB64-426F-95D6-6A1739F62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8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7C216-20ED-B03D-C5F2-885174E38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34DDD-6AD6-D7B6-67F3-5DF40C2C5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B4E2A-0141-3580-4238-DFE2E1216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B9DB-D3EB-D2C5-1125-DC9893F19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8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0BD5-EA8E-C910-4471-BC51EC2C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892FD-F829-2D0E-EE26-E1B4BF33E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9E2C8-1F01-344E-94D4-F7EDB5B90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2115B-8825-17BA-EAB7-FF07996DA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5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0B2CA-502E-0794-0E4D-8E2C598E9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9ACD5-2EBB-2F15-EC6E-91549D07E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EBE8A-EF2E-E2C7-CA5A-DF87BE07F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2A78-1149-DDB0-1729-779AC62E0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53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C8559-4715-BEC4-63F3-C7422A21D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CAD3F-007F-95C5-1E83-D29AB72FF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B5AC1-BE78-5365-22B4-7E13CAC15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83857-19F2-628A-D90D-49A468A49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9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A5F24-F486-E195-E239-30E77552E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F842F-6F2C-6931-5E0C-35CB15CF2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257E0-8E13-279B-0CAB-B52215453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6F0FD-F7D4-55FD-B0E3-D2CEFA62F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2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750C-D4CC-097E-9C87-E168298B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C7C11-9816-6316-183B-925E74BE8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D1417-61E1-EC94-0090-1E05F3009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9009E-C80D-BA63-63B2-6B59BB53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79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2B5F4-CEE9-7FA9-BEDC-FE9BF765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60531-D560-FB08-691C-DCBD41206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D151F-3E2B-C1B1-AF6B-56FDF0DD4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F070-04B1-1738-0B71-7818FD69E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3478-2DD6-E033-73E4-1416CEE8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10355-66B1-0FAB-87DF-BE1C39A9A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FDFC3-7088-8256-481E-5EE266372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CF3B0-F192-B688-FF1B-BAB3C1CCC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58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ECC11-A27B-4725-9A10-0BA9B162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BFB15-49F2-69D2-F34C-C4FE9DC6A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29FC0-554A-1BA5-0B21-DC6B5FBB0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1EFE8-F2DA-65FA-80CD-06065016E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2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NOTE: To change images on this slide, select a picture and delete it. Then click the Insert Picture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CCB33-1AC6-10FC-63E9-8F217E0B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433EB-53EE-4AF5-9880-FA2FDDD22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743C5-DE63-274B-136A-1A1A50A4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9EBF6-AA3D-45C3-82E8-B4B987BA2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55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C0834-5BBB-AE9A-4B7A-E99BAA84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93F0C-93C8-CC6E-E2E7-B85FC3A7D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B32F4-D44D-B526-0CAC-EEBA32C86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2F32-FDF8-A95C-CAD9-FD6CDAB39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946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D017-EAA4-E2E3-77E9-EB544F59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AE6C0-7556-2861-64E9-2A9DE3DA4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4F86F-943A-9172-E53A-9CC7F4E20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D07B-FD8F-271D-499F-4ED39466A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98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20EF-3CA2-2CC6-BDA0-7D5173251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68B0A-2FCB-AECA-BADE-8278316A4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B2E13-BE44-2F34-0561-082B5240D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9FCB4-0B18-FE99-3C3E-87A8AAC4F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049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E6FEA-F131-F000-CADC-AC2126E1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D7735-9AE4-3EFE-ADB0-EAF6506DF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39B29-267F-9DDE-3A59-550884AC3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33528-8722-CBD2-2814-AC64304D4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0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DA2B2-B8B5-DFB5-070A-A4385005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EBC4C-B196-988A-666A-C63670618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46EB0-1773-4727-AEAE-BFFEC0F30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3F63-0F51-9D50-2B1F-702477315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239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BF34-D61C-09B7-C2A8-35708572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898EB-D38A-22C3-87E2-886FF292C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550A4-6A48-3183-0057-68C0E6AED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26F6C-2D56-CA85-2B87-E33AEBA5C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9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1F8D-A6F2-0A34-31F9-C7D333A4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76A26-DCD1-1B29-FFCA-E2648B448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4782F-078A-BAEC-9854-345AC42A7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61EE-E147-7F27-29AD-72D21EE93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80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3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D526-58DE-6E04-6206-5D5C597B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83FB5-AC61-AFFA-B7B7-03884DAC4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7AAD1-25F0-8207-D60E-A14067E8D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C0A9-AED9-E140-A60F-B10E4674E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87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62295-AAAE-E956-25DC-BA30EDA4C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762B2-D1C2-A547-9EA9-304FB049F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4879A-000A-5D05-6E3E-CE167B6A2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DCB2-E5C7-0ED0-23ED-260082978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3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D1069-1096-3D96-02BF-DBEE72C7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02C55-F037-7A1C-2C65-B4EAA77CB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E94E2-411A-3797-B8C5-4190A0019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E9BEC-60ED-2B58-65C0-844A71072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81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A7FEB-E3CB-815B-EA09-F5A17CF1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7AABC-0ADD-8AC6-8FCA-2E58C732F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2DA7A-22E0-B6E1-03F0-4F1AD3132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26A6-0570-A94E-9393-4CC777F3F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12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ABB5-5717-C174-19C7-950F84AF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939B3-7345-16EF-2999-9F190D8CA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95B15-EF1D-EE13-D9C8-FAD720E5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281C1-B556-BB7E-487C-7CB656395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9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30FA5-719D-4311-A994-1E32E16A1C10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3AD42A-AC6C-4A4C-8FFC-97DA4C99DC2B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CDFD9-B3EA-421A-B59B-79EE289E80ED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FA9F0-87F7-4B7A-9F87-545EDF73314F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51FD-2265-4464-99A6-D0FE7F1BE714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DF3F4-D04E-4D2D-9ABC-243A97E4C559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507679-C931-4C2B-A161-69909595520E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AB2539-38DF-4CA5-87A7-E69B9F49F297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B51CB-EB71-4D50-9CE4-F98A4C970365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7A14578-F1F8-4DAB-8600-44E382B551B5}" type="datetime1">
              <a:rPr lang="en-GB" noProof="0" smtClean="0"/>
              <a:t>19/12/2025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t7NgfeZR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Reception at Yarm Primary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37E5-E3D2-A30F-B7F1-BAF7A761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708B-B66F-84C4-4B6A-1F9355C5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English – Drawing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7A9F3-2392-494C-14AA-BBA0D287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Drawing Club is a daily session where we explore stories, characters, and exciting ideas through: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Drawing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New vocabulary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Mark-making and early writing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Imaginative play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week, we dive into a new story – it might be a traditional tale, a picture book, or even a short film. We use this as a springboard for creativity and literacy development.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48EA-5C7F-64D1-8832-301F681F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02DC-3DAC-484F-892A-3058F0CD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English – Drawing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8D6C-9492-56FC-023C-8812636F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draw pictures linked to the book and write ‘codes’ 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means using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marks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symbols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letters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 words/sentences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GB" sz="1800" kern="0" dirty="0">
              <a:solidFill>
                <a:srgbClr val="000000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code that the children write will depend on the child’s stage of development. Their code might include: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Scribbles or lines that represent secret writing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Marks or symbols they've invented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Letters they know (like from their name)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writing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Initial sounds or simple words (e.g., “B” for “bomb” or “cat” for a secret spy animal!)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 words linked to the phonic sounds we have covered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Sentences using phonic sounds and keywords (later in the year)</a:t>
            </a:r>
            <a:endParaRPr lang="en-GB" sz="1800" kern="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E8B3-ACEE-1CED-59AC-CB3971D9E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B227-AD90-BE27-96BF-5960FEBF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739F-5873-EDCB-22EF-6D60BA18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end of the year children at the ‘expected’ level of development will: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Have a deep understanding of number to 10, including the composition of each number;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Subitise (recognise quantities without counting) up to 5; </a:t>
            </a:r>
            <a:r>
              <a:rPr lang="en-GB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Find out about subitise</a:t>
            </a: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3"/>
              </a:rPr>
              <a:t>https://youtu.be/Lwt7NgfeZRY</a:t>
            </a:r>
            <a:r>
              <a:rPr lang="en-GB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Automatically recall (without reference to rhymes, counting or other aids) number bonds up to 5 (including subtraction facts) and some number bonds to 10, including double facts.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Verbally count beyond 20, recognising the pattern of the counting system;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Compare quantities up to 10 in different contexts, recognising when one quantity is greater than, less than or the same as the other quantity;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- Explore and represent patterns within numbers up to 10, including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evens and odds, double facts and how quantities can be distributed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equally.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3C5C-309C-2822-B9BE-D9F87E36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8609-9567-71E6-61DE-281DDC18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4C5DE-9F5E-4115-67A2-D1D0CA7EE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 session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are practical and typically include: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 Songs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 linked to Mathematical concepts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 o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activities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13960-2D3C-1087-397F-B8C0B199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348880"/>
            <a:ext cx="2774684" cy="1564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2AA39-1873-E74E-93A7-0D3AAB86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17503" r="52306" b="57237"/>
          <a:stretch>
            <a:fillRect/>
          </a:stretch>
        </p:blipFill>
        <p:spPr bwMode="auto">
          <a:xfrm>
            <a:off x="2627425" y="4552140"/>
            <a:ext cx="2757556" cy="143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AA188-8FAD-B3BC-D836-DA39E1ED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3717032"/>
            <a:ext cx="2157659" cy="22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61F8-F127-7A77-A0D1-3554A6A4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18C2-E8D4-C85F-591B-C6536FBF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Continuous Provision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782E-2FBE-6592-66B2-78CF9C08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Century Gothic" panose="020B0502020202020204" pitchFamily="34" charset="0"/>
              </a:rPr>
              <a:t>These areas, within both the indoor and outdoor provision, are set up so children can </a:t>
            </a:r>
            <a:r>
              <a:rPr lang="en-GB" sz="1600" b="1" dirty="0">
                <a:latin typeface="Century Gothic" panose="020B0502020202020204" pitchFamily="34" charset="0"/>
              </a:rPr>
              <a:t>independently choose, play, explore, and learn</a:t>
            </a:r>
            <a:r>
              <a:rPr lang="en-GB" sz="1600" dirty="0">
                <a:latin typeface="Century Gothic" panose="020B0502020202020204" pitchFamily="34" charset="0"/>
              </a:rPr>
              <a:t> in a meaningful way, while also building on what they have been taught during whole-class or small-group sessions.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latin typeface="Century Gothic" panose="020B0502020202020204" pitchFamily="34" charset="0"/>
              </a:rPr>
              <a:t>Continuous Provision allows children to: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Century Gothic" panose="020B0502020202020204" pitchFamily="34" charset="0"/>
              </a:rPr>
              <a:t>Make choices and follow their interests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Revisit and practise skills taught by adults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Develop independence and confidence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Solve problems and think creatively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Communicate and work with others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Learn at their own pace and in their own way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While children are playing, adults are very much involved! They: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Observe and assess learning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Join in with play to model language and ideas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Ask questions to extend thinking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Offer gentle guidance to deepen understanding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Introduce new vocabulary and concepts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A21F-E222-A29A-A19E-0E7CA71A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0ACD-A716-FE18-FE42-77162CB3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Continuous Provision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95D3B-3983-08D8-FE28-C3BC3A66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400" dirty="0">
                <a:latin typeface="Century Gothic" panose="020B0502020202020204" pitchFamily="34" charset="0"/>
              </a:rPr>
              <a:t>In our Reception classroom, areas of Continuous Provision might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🧱 </a:t>
            </a:r>
            <a:r>
              <a:rPr lang="en-GB" sz="1400" b="1" dirty="0">
                <a:latin typeface="Century Gothic" panose="020B0502020202020204" pitchFamily="34" charset="0"/>
              </a:rPr>
              <a:t>Construction Area</a:t>
            </a:r>
            <a:r>
              <a:rPr lang="en-GB" sz="1400" dirty="0">
                <a:latin typeface="Century Gothic" panose="020B0502020202020204" pitchFamily="34" charset="0"/>
              </a:rPr>
              <a:t> – building models, problem-solving, measuring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📚 </a:t>
            </a:r>
            <a:r>
              <a:rPr lang="en-GB" sz="1400" b="1" dirty="0">
                <a:latin typeface="Century Gothic" panose="020B0502020202020204" pitchFamily="34" charset="0"/>
              </a:rPr>
              <a:t>Reading Corner</a:t>
            </a:r>
            <a:r>
              <a:rPr lang="en-GB" sz="1400" dirty="0">
                <a:latin typeface="Century Gothic" panose="020B0502020202020204" pitchFamily="34" charset="0"/>
              </a:rPr>
              <a:t> – enjoying books, retelling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✍️ </a:t>
            </a:r>
            <a:r>
              <a:rPr lang="en-GB" sz="1400" b="1" dirty="0">
                <a:latin typeface="Century Gothic" panose="020B0502020202020204" pitchFamily="34" charset="0"/>
              </a:rPr>
              <a:t>Writing Area</a:t>
            </a:r>
            <a:r>
              <a:rPr lang="en-GB" sz="1400" dirty="0">
                <a:latin typeface="Century Gothic" panose="020B0502020202020204" pitchFamily="34" charset="0"/>
              </a:rPr>
              <a:t> – writing cards, labels, stories, shopping 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🔢 </a:t>
            </a:r>
            <a:r>
              <a:rPr lang="en-GB" sz="1400" b="1" dirty="0">
                <a:latin typeface="Century Gothic" panose="020B0502020202020204" pitchFamily="34" charset="0"/>
              </a:rPr>
              <a:t>Maths Area</a:t>
            </a:r>
            <a:r>
              <a:rPr lang="en-GB" sz="1400" dirty="0">
                <a:latin typeface="Century Gothic" panose="020B0502020202020204" pitchFamily="34" charset="0"/>
              </a:rPr>
              <a:t> – number games, counting, sorting, measuring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🎨 </a:t>
            </a:r>
            <a:r>
              <a:rPr lang="en-GB" sz="1400" b="1" dirty="0">
                <a:latin typeface="Century Gothic" panose="020B0502020202020204" pitchFamily="34" charset="0"/>
              </a:rPr>
              <a:t>Creative Area</a:t>
            </a:r>
            <a:r>
              <a:rPr lang="en-GB" sz="1400" dirty="0">
                <a:latin typeface="Century Gothic" panose="020B0502020202020204" pitchFamily="34" charset="0"/>
              </a:rPr>
              <a:t> – painting, drawing, cutting, 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🧪 </a:t>
            </a:r>
            <a:r>
              <a:rPr lang="en-GB" sz="1400" b="1" dirty="0">
                <a:latin typeface="Century Gothic" panose="020B0502020202020204" pitchFamily="34" charset="0"/>
              </a:rPr>
              <a:t>Investigation Area</a:t>
            </a:r>
            <a:r>
              <a:rPr lang="en-GB" sz="1400" dirty="0">
                <a:latin typeface="Century Gothic" panose="020B0502020202020204" pitchFamily="34" charset="0"/>
              </a:rPr>
              <a:t> – exploring nature, science, magnets,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👩‍🍳 </a:t>
            </a:r>
            <a:r>
              <a:rPr lang="en-GB" sz="1400" b="1" dirty="0">
                <a:latin typeface="Century Gothic" panose="020B0502020202020204" pitchFamily="34" charset="0"/>
              </a:rPr>
              <a:t>Home Corner/Role Play Area</a:t>
            </a:r>
            <a:r>
              <a:rPr lang="en-GB" sz="1400" dirty="0">
                <a:latin typeface="Century Gothic" panose="020B0502020202020204" pitchFamily="34" charset="0"/>
              </a:rPr>
              <a:t> – acting out real-life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🏗️ </a:t>
            </a:r>
            <a:r>
              <a:rPr lang="en-GB" sz="1400" b="1" dirty="0">
                <a:latin typeface="Century Gothic" panose="020B0502020202020204" pitchFamily="34" charset="0"/>
              </a:rPr>
              <a:t>Outdoor Provision</a:t>
            </a:r>
            <a:r>
              <a:rPr lang="en-GB" sz="1400" dirty="0">
                <a:latin typeface="Century Gothic" panose="020B0502020202020204" pitchFamily="34" charset="0"/>
              </a:rPr>
              <a:t> – climbing, digging, water play, gross motor development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All of these areas are </a:t>
            </a:r>
            <a:r>
              <a:rPr lang="en-GB" sz="1400" b="1" dirty="0">
                <a:latin typeface="Century Gothic" panose="020B0502020202020204" pitchFamily="34" charset="0"/>
              </a:rPr>
              <a:t>carefully set up by staff</a:t>
            </a:r>
            <a:r>
              <a:rPr lang="en-GB" sz="1400" dirty="0">
                <a:latin typeface="Century Gothic" panose="020B0502020202020204" pitchFamily="34" charset="0"/>
              </a:rPr>
              <a:t> with resources and challenges that link to the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 Early Years Curriculum.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7E55-E2A5-12B2-6B56-EDF6B8C7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9C94-9E06-7D4E-151E-DDD552CD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Prime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871B-6942-8400-C8B9-BB69618A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600" dirty="0">
                <a:latin typeface="Century Gothic" panose="020B0502020202020204" pitchFamily="34" charset="0"/>
              </a:rPr>
              <a:t>Each day, the children have a short break known as </a:t>
            </a:r>
            <a:r>
              <a:rPr lang="en-GB" sz="1600" b="1" dirty="0">
                <a:latin typeface="Century Gothic" panose="020B0502020202020204" pitchFamily="34" charset="0"/>
              </a:rPr>
              <a:t>Prime Time</a:t>
            </a:r>
            <a:r>
              <a:rPr lang="en-GB" sz="1600" dirty="0">
                <a:latin typeface="Century Gothic" panose="020B0502020202020204" pitchFamily="34" charset="0"/>
              </a:rPr>
              <a:t> — a chance to have a drink of water and enjoy a healthy snack.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As part of the </a:t>
            </a:r>
            <a:r>
              <a:rPr lang="en-GB" sz="1600" b="1" dirty="0">
                <a:latin typeface="Century Gothic" panose="020B0502020202020204" pitchFamily="34" charset="0"/>
              </a:rPr>
              <a:t>Government’s Fruit and Vegetable Scheme</a:t>
            </a:r>
            <a:r>
              <a:rPr lang="en-GB" sz="1600" dirty="0">
                <a:latin typeface="Century Gothic" panose="020B0502020202020204" pitchFamily="34" charset="0"/>
              </a:rPr>
              <a:t>, we provide a </a:t>
            </a:r>
            <a:r>
              <a:rPr lang="en-GB" sz="1600" b="1" dirty="0">
                <a:latin typeface="Century Gothic" panose="020B0502020202020204" pitchFamily="34" charset="0"/>
              </a:rPr>
              <a:t>free healthy snack</a:t>
            </a:r>
            <a:r>
              <a:rPr lang="en-GB" sz="1600" dirty="0">
                <a:latin typeface="Century Gothic" panose="020B0502020202020204" pitchFamily="34" charset="0"/>
              </a:rPr>
              <a:t> for all children in Reception. This usually includes items like apples, bananas, carrots, or other fresh fruit and vegetables.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If you prefer, you’re welcome to send your own snack in with your child, but we kindly ask that it is a </a:t>
            </a:r>
            <a:r>
              <a:rPr lang="en-GB" sz="1600" b="1" dirty="0">
                <a:latin typeface="Century Gothic" panose="020B0502020202020204" pitchFamily="34" charset="0"/>
              </a:rPr>
              <a:t>healthy option</a:t>
            </a:r>
            <a:r>
              <a:rPr lang="en-GB" sz="1600" dirty="0">
                <a:latin typeface="Century Gothic" panose="020B0502020202020204" pitchFamily="34" charset="0"/>
              </a:rPr>
              <a:t>, such as fresh fruit or vegetables or breadsticks – 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PLEASE NOTE WE ARE A NUT FREE SCHOOL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Please ensure your child brings a </a:t>
            </a:r>
            <a:r>
              <a:rPr lang="en-GB" sz="1600" b="1" dirty="0">
                <a:latin typeface="Century Gothic" panose="020B0502020202020204" pitchFamily="34" charset="0"/>
              </a:rPr>
              <a:t>named water bottle</a:t>
            </a:r>
            <a:r>
              <a:rPr lang="en-GB" sz="1600" dirty="0">
                <a:latin typeface="Century Gothic" panose="020B0502020202020204" pitchFamily="34" charset="0"/>
              </a:rPr>
              <a:t> to school </a:t>
            </a:r>
            <a:r>
              <a:rPr lang="en-GB" sz="1600" b="1" dirty="0">
                <a:latin typeface="Century Gothic" panose="020B0502020202020204" pitchFamily="34" charset="0"/>
              </a:rPr>
              <a:t>every day</a:t>
            </a:r>
            <a:r>
              <a:rPr lang="en-GB" sz="1600" dirty="0">
                <a:latin typeface="Century Gothic" panose="020B0502020202020204" pitchFamily="34" charset="0"/>
              </a:rPr>
              <a:t>. Drinking water regularly helps children stay hydrated, focused, and ready to learn.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Water bottles will be kept in the classroom and children will have regular opportunities to drink throughout the day, especially during Prime Time.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endParaRPr lang="en-GB" sz="16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8C5CC-9457-8FE4-89F7-C8250800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FD31-9B75-CBFE-14A3-A1DEFB99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Lunch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F62EB-69E4-1F93-5944-2C853735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400" dirty="0">
                <a:latin typeface="Century Gothic" panose="020B0502020202020204" pitchFamily="34" charset="0"/>
              </a:rPr>
              <a:t>Lunchtime is an important part of the day in Reception — it’s not just about eating, but also about learning independence and social skills.</a:t>
            </a:r>
          </a:p>
          <a:p>
            <a:pPr>
              <a:spcBef>
                <a:spcPts val="0"/>
              </a:spcBef>
              <a:buNone/>
            </a:pPr>
            <a:endParaRPr lang="en-GB" sz="1400" b="1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Where and How We Eat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>
                <a:latin typeface="Century Gothic" panose="020B0502020202020204" pitchFamily="34" charset="0"/>
              </a:rPr>
              <a:t>Children have their lunch in the </a:t>
            </a:r>
            <a:r>
              <a:rPr lang="en-GB" sz="1400" b="1" dirty="0">
                <a:latin typeface="Century Gothic" panose="020B0502020202020204" pitchFamily="34" charset="0"/>
              </a:rPr>
              <a:t>large school hall</a:t>
            </a:r>
            <a:r>
              <a:rPr lang="en-GB" sz="1400" dirty="0">
                <a:latin typeface="Century Gothic" panose="020B0502020202020204" pitchFamily="34" charset="0"/>
              </a:rPr>
              <a:t>, just like the rest of the school. They are supported by a number of </a:t>
            </a:r>
            <a:r>
              <a:rPr lang="en-GB" sz="1400" b="1" dirty="0">
                <a:latin typeface="Century Gothic" panose="020B0502020202020204" pitchFamily="34" charset="0"/>
              </a:rPr>
              <a:t>friendly and familiar adults</a:t>
            </a:r>
            <a:r>
              <a:rPr lang="en-GB" sz="1400" dirty="0">
                <a:latin typeface="Century Gothic" panose="020B0502020202020204" pitchFamily="34" charset="0"/>
              </a:rPr>
              <a:t>, who help them with things like carrying trays and using cutlery, especially at the beginning of the year.</a:t>
            </a:r>
          </a:p>
          <a:p>
            <a:pPr>
              <a:spcBef>
                <a:spcPts val="0"/>
              </a:spcBef>
              <a:buNone/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Building Independence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>
                <a:latin typeface="Century Gothic" panose="020B0502020202020204" pitchFamily="34" charset="0"/>
              </a:rPr>
              <a:t>As the year goes on, we encourage and support children to become more </a:t>
            </a:r>
            <a:r>
              <a:rPr lang="en-GB" sz="1400" b="1" dirty="0">
                <a:latin typeface="Century Gothic" panose="020B0502020202020204" pitchFamily="34" charset="0"/>
              </a:rPr>
              <a:t>independent</a:t>
            </a:r>
            <a:r>
              <a:rPr lang="en-GB" sz="1400" dirty="0">
                <a:latin typeface="Century Gothic" panose="020B0502020202020204" pitchFamily="34" charset="0"/>
              </a:rPr>
              <a:t> at lunchtime — choosing their meal, sitting with friends, and clearing away their trays when they’ve finished.</a:t>
            </a:r>
          </a:p>
          <a:p>
            <a:pPr>
              <a:spcBef>
                <a:spcPts val="0"/>
              </a:spcBef>
              <a:buNone/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School Meals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>
                <a:latin typeface="Century Gothic" panose="020B0502020202020204" pitchFamily="34" charset="0"/>
              </a:rPr>
              <a:t>All children in Reception are entitled to a </a:t>
            </a:r>
            <a:r>
              <a:rPr lang="en-GB" sz="1400" b="1" dirty="0">
                <a:latin typeface="Century Gothic" panose="020B0502020202020204" pitchFamily="34" charset="0"/>
              </a:rPr>
              <a:t>free school meal</a:t>
            </a:r>
            <a:r>
              <a:rPr lang="en-GB" sz="1400" dirty="0">
                <a:latin typeface="Century Gothic" panose="020B0502020202020204" pitchFamily="34" charset="0"/>
              </a:rPr>
              <a:t> every day, thanks to the government’s </a:t>
            </a:r>
            <a:r>
              <a:rPr lang="en-GB" sz="1400" b="1" dirty="0">
                <a:latin typeface="Century Gothic" panose="020B0502020202020204" pitchFamily="34" charset="0"/>
              </a:rPr>
              <a:t>Universal Infant Free School Meals</a:t>
            </a:r>
            <a:r>
              <a:rPr lang="en-GB" sz="1400" dirty="0">
                <a:latin typeface="Century Gothic" panose="020B0502020202020204" pitchFamily="34" charset="0"/>
              </a:rPr>
              <a:t> scheme (which continues until the end of Year 2). You’ll be able to choose meals from a varied and balanced menu in advance using the MCAS app. 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>
                <a:latin typeface="Century Gothic" panose="020B0502020202020204" pitchFamily="34" charset="0"/>
              </a:rPr>
              <a:t>Children are also welcome to bring a </a:t>
            </a:r>
            <a:r>
              <a:rPr lang="en-GB" sz="1400" b="1" dirty="0">
                <a:latin typeface="Century Gothic" panose="020B0502020202020204" pitchFamily="34" charset="0"/>
              </a:rPr>
              <a:t>packed lunch</a:t>
            </a:r>
            <a:r>
              <a:rPr lang="en-GB" sz="1400" dirty="0">
                <a:latin typeface="Century Gothic" panose="020B0502020202020204" pitchFamily="34" charset="0"/>
              </a:rPr>
              <a:t> if preferred -  </a:t>
            </a:r>
            <a:r>
              <a:rPr lang="en-GB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PLEASE NOTE WE ARE A NUT FREE SCHOOL</a:t>
            </a:r>
          </a:p>
          <a:p>
            <a:pPr>
              <a:spcBef>
                <a:spcPts val="0"/>
              </a:spcBef>
              <a:buNone/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After Lunch</a:t>
            </a:r>
          </a:p>
          <a:p>
            <a:pPr>
              <a:spcBef>
                <a:spcPts val="0"/>
              </a:spcBef>
            </a:pPr>
            <a:r>
              <a:rPr lang="en-GB" sz="1400" dirty="0">
                <a:latin typeface="Century Gothic" panose="020B0502020202020204" pitchFamily="34" charset="0"/>
              </a:rPr>
              <a:t>Once children have finished eating, they go outside for playtime in the </a:t>
            </a:r>
            <a:r>
              <a:rPr lang="en-GB" sz="1400" b="1" dirty="0">
                <a:latin typeface="Century Gothic" panose="020B0502020202020204" pitchFamily="34" charset="0"/>
              </a:rPr>
              <a:t>outdoor environment</a:t>
            </a:r>
            <a:r>
              <a:rPr lang="en-GB" sz="1400" dirty="0">
                <a:latin typeface="Century Gothic" panose="020B0502020202020204" pitchFamily="34" charset="0"/>
              </a:rPr>
              <a:t>, supervised by our </a:t>
            </a:r>
            <a:r>
              <a:rPr lang="en-GB" sz="1400" b="1" dirty="0">
                <a:latin typeface="Century Gothic" panose="020B0502020202020204" pitchFamily="34" charset="0"/>
              </a:rPr>
              <a:t>lunchtime staff</a:t>
            </a:r>
            <a:r>
              <a:rPr lang="en-GB" sz="1400" dirty="0">
                <a:latin typeface="Century Gothic" panose="020B0502020202020204" pitchFamily="34" charset="0"/>
              </a:rPr>
              <a:t>, many of whom the children already know. This gives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entury Gothic" panose="020B0502020202020204" pitchFamily="34" charset="0"/>
              </a:rPr>
              <a:t>     them time to enjoy fresh air, get active, and spend time with friends.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945B3-18A9-B041-DB81-EE58578C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7239-9EF0-EEF8-6F76-63F429E5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Drop Everything and Read Time (DEAR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6EE0-29C0-5EE5-AA15-77701BD7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Each day, we take part in </a:t>
            </a:r>
            <a:r>
              <a:rPr lang="en-GB" b="1" dirty="0">
                <a:latin typeface="Century Gothic" panose="020B0502020202020204" pitchFamily="34" charset="0"/>
              </a:rPr>
              <a:t>"Drop Everything and Read"</a:t>
            </a:r>
            <a:r>
              <a:rPr lang="en-GB" dirty="0">
                <a:latin typeface="Century Gothic" panose="020B0502020202020204" pitchFamily="34" charset="0"/>
              </a:rPr>
              <a:t> — a special time when we all </a:t>
            </a:r>
            <a:r>
              <a:rPr lang="en-GB" b="1" dirty="0">
                <a:latin typeface="Century Gothic" panose="020B0502020202020204" pitchFamily="34" charset="0"/>
              </a:rPr>
              <a:t>pause what we’re doing to enjoy a story or book together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It helps to build a love of reading, develop listening skills, and grow children’s imagination. Whether it’s a picture book, a class favourite, or a new story, it’s a calm and enjoyable part of our daily routine.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6571-2734-579E-C115-6AB64C15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BCCE-BA56-B5D0-C805-FE953068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35F2-EAD5-4E15-5AEC-0F560A62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400" dirty="0">
                <a:latin typeface="Century Gothic" panose="020B0502020202020204" pitchFamily="34" charset="0"/>
              </a:rPr>
              <a:t>Phonics is a key part of your child’s learning in Reception, and we follow the </a:t>
            </a:r>
            <a:r>
              <a:rPr lang="en-GB" sz="1400" b="1" dirty="0">
                <a:latin typeface="Century Gothic" panose="020B0502020202020204" pitchFamily="34" charset="0"/>
              </a:rPr>
              <a:t>Little Wandle Letters and Sounds Revised</a:t>
            </a:r>
            <a:r>
              <a:rPr lang="en-GB" sz="1400" dirty="0">
                <a:latin typeface="Century Gothic" panose="020B0502020202020204" pitchFamily="34" charset="0"/>
              </a:rPr>
              <a:t> programme — a carefully structured and trusted approach to teaching early reading.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Phonics teaches children the </a:t>
            </a:r>
            <a:r>
              <a:rPr lang="en-GB" sz="1400" b="1" dirty="0">
                <a:latin typeface="Century Gothic" panose="020B0502020202020204" pitchFamily="34" charset="0"/>
              </a:rPr>
              <a:t>sounds</a:t>
            </a:r>
            <a:r>
              <a:rPr lang="en-GB" sz="1400" dirty="0">
                <a:latin typeface="Century Gothic" panose="020B0502020202020204" pitchFamily="34" charset="0"/>
              </a:rPr>
              <a:t> that letters and groups of letters make. This helps them learn to </a:t>
            </a:r>
            <a:r>
              <a:rPr lang="en-GB" sz="1400" b="1" dirty="0">
                <a:latin typeface="Century Gothic" panose="020B0502020202020204" pitchFamily="34" charset="0"/>
              </a:rPr>
              <a:t>read and spell words</a:t>
            </a:r>
            <a:r>
              <a:rPr lang="en-GB" sz="1400" dirty="0">
                <a:latin typeface="Century Gothic" panose="020B0502020202020204" pitchFamily="34" charset="0"/>
              </a:rPr>
              <a:t> by blending (pushing sounds together to read) and segmenting (breaking words apart to spell).</a:t>
            </a:r>
            <a:endParaRPr lang="en-GB" sz="1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400" dirty="0">
                <a:latin typeface="Century Gothic" panose="020B0502020202020204" pitchFamily="34" charset="0"/>
              </a:rPr>
              <a:t>Each day, your child will take part in a </a:t>
            </a:r>
            <a:r>
              <a:rPr lang="en-GB" sz="1400" b="1" dirty="0">
                <a:latin typeface="Century Gothic" panose="020B0502020202020204" pitchFamily="34" charset="0"/>
              </a:rPr>
              <a:t>fun and fast-paced phonics session</a:t>
            </a:r>
            <a:r>
              <a:rPr lang="en-GB" sz="1400" dirty="0">
                <a:latin typeface="Century Gothic" panose="020B0502020202020204" pitchFamily="34" charset="0"/>
              </a:rPr>
              <a:t> that includes: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Revisiting</a:t>
            </a:r>
            <a:r>
              <a:rPr lang="en-GB" sz="1400" dirty="0">
                <a:latin typeface="Century Gothic" panose="020B0502020202020204" pitchFamily="34" charset="0"/>
              </a:rPr>
              <a:t> previous sounds and words to help build confidence.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Learning a new sound (phoneme)</a:t>
            </a:r>
            <a:r>
              <a:rPr lang="en-GB" sz="1400" dirty="0">
                <a:latin typeface="Century Gothic" panose="020B0502020202020204" pitchFamily="34" charset="0"/>
              </a:rPr>
              <a:t> and the letter(s) that represent it (grapheme).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Practising</a:t>
            </a:r>
            <a:r>
              <a:rPr lang="en-GB" sz="1400" dirty="0">
                <a:latin typeface="Century Gothic" panose="020B0502020202020204" pitchFamily="34" charset="0"/>
              </a:rPr>
              <a:t> the new sound through speaking, reading, and writing.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Blending</a:t>
            </a:r>
            <a:r>
              <a:rPr lang="en-GB" sz="1400" dirty="0">
                <a:latin typeface="Century Gothic" panose="020B0502020202020204" pitchFamily="34" charset="0"/>
              </a:rPr>
              <a:t> sounds to read simple words (e.g., s-a-t = sat).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Spelling</a:t>
            </a:r>
            <a:r>
              <a:rPr lang="en-GB" sz="1400" dirty="0">
                <a:latin typeface="Century Gothic" panose="020B0502020202020204" pitchFamily="34" charset="0"/>
              </a:rPr>
              <a:t> (segmenting) words by listening to the sounds they can hear.</a:t>
            </a:r>
          </a:p>
          <a:p>
            <a:pPr>
              <a:buFont typeface="+mj-lt"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Reading tricky words</a:t>
            </a:r>
            <a:r>
              <a:rPr lang="en-GB" sz="1400" dirty="0">
                <a:latin typeface="Century Gothic" panose="020B0502020202020204" pitchFamily="34" charset="0"/>
              </a:rPr>
              <a:t> – words that can’t be sounded out easily (e.g., “the”, “said”).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Early Years Foundation Stage (EYFS)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F101E8-538A-0F89-2400-0BD2B1A44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3432" y="1874520"/>
            <a:ext cx="5193089" cy="2937510"/>
          </a:xfrm>
        </p:spPr>
        <p:txBody>
          <a:bodyPr/>
          <a:lstStyle/>
          <a:p>
            <a:r>
              <a:rPr lang="en-GB" sz="1800" dirty="0">
                <a:latin typeface="Century Gothic" panose="020B0502020202020204" pitchFamily="34" charset="0"/>
              </a:rPr>
              <a:t>In Reception, we follow the </a:t>
            </a:r>
            <a:r>
              <a:rPr lang="en-GB" sz="1800" b="1" dirty="0">
                <a:latin typeface="Century Gothic" panose="020B0502020202020204" pitchFamily="34" charset="0"/>
              </a:rPr>
              <a:t>Early Years Foundation Stage (EYFS) Curriculum</a:t>
            </a:r>
            <a:r>
              <a:rPr lang="en-GB" sz="1800" dirty="0">
                <a:latin typeface="Century Gothic" panose="020B0502020202020204" pitchFamily="34" charset="0"/>
              </a:rPr>
              <a:t> — a framework that supports the children’s development, learning, and well-being from birth to age five.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It focuses on helping children develop a </a:t>
            </a:r>
            <a:r>
              <a:rPr lang="en-GB" sz="1800" b="1" dirty="0">
                <a:latin typeface="Century Gothic" panose="020B0502020202020204" pitchFamily="34" charset="0"/>
              </a:rPr>
              <a:t>broad range of knowledge and skills</a:t>
            </a:r>
            <a:r>
              <a:rPr lang="en-GB" sz="1800" dirty="0">
                <a:latin typeface="Century Gothic" panose="020B0502020202020204" pitchFamily="34" charset="0"/>
              </a:rPr>
              <a:t> to give them the best possible start in life and prepare them for Year 1.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FA2E-49DB-2F35-E882-F89FCA4F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7932-AA0B-C96F-7A7F-BA713CE9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AD44-F890-A8F2-B049-3FAB116E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Children also take part in </a:t>
            </a:r>
            <a:r>
              <a:rPr lang="en-GB" sz="1600" b="1" dirty="0">
                <a:latin typeface="Century Gothic" panose="020B0502020202020204" pitchFamily="34" charset="0"/>
              </a:rPr>
              <a:t>group reading sessions</a:t>
            </a:r>
            <a:r>
              <a:rPr lang="en-GB" sz="1600" dirty="0">
                <a:latin typeface="Century Gothic" panose="020B0502020202020204" pitchFamily="34" charset="0"/>
              </a:rPr>
              <a:t> using books that are carefully matched to the sounds they know. These sessions help build </a:t>
            </a:r>
            <a:r>
              <a:rPr lang="en-GB" sz="1600" b="1" dirty="0">
                <a:latin typeface="Century Gothic" panose="020B0502020202020204" pitchFamily="34" charset="0"/>
              </a:rPr>
              <a:t>fluency</a:t>
            </a:r>
            <a:r>
              <a:rPr lang="en-GB" sz="1600" dirty="0"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latin typeface="Century Gothic" panose="020B0502020202020204" pitchFamily="34" charset="0"/>
              </a:rPr>
              <a:t>comprehension</a:t>
            </a:r>
            <a:r>
              <a:rPr lang="en-GB" sz="1600" dirty="0">
                <a:latin typeface="Century Gothic" panose="020B0502020202020204" pitchFamily="34" charset="0"/>
              </a:rPr>
              <a:t>, and a love of reading. To begin with, the children will read books without words to develop their storytelling. 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Books will also be sent home so you can enjoy practising together. The children read the books a number of times in school so it is likely that they will be able to read their book at home with increasing fluency. 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Please note that we only send home </a:t>
            </a:r>
            <a:r>
              <a:rPr lang="en-GB" sz="1600" b="1" dirty="0">
                <a:latin typeface="Century Gothic" panose="020B0502020202020204" pitchFamily="34" charset="0"/>
              </a:rPr>
              <a:t>1 book a week</a:t>
            </a:r>
            <a:r>
              <a:rPr lang="en-GB" sz="1600" dirty="0">
                <a:latin typeface="Century Gothic" panose="020B0502020202020204" pitchFamily="34" charset="0"/>
              </a:rPr>
              <a:t>. We monitor the children’s progress and will ‘move’ them along the scheme when necessary. 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The children also visit the </a:t>
            </a:r>
            <a:r>
              <a:rPr lang="en-GB" sz="1600" b="1" dirty="0">
                <a:latin typeface="Century Gothic" panose="020B0502020202020204" pitchFamily="34" charset="0"/>
              </a:rPr>
              <a:t>library</a:t>
            </a:r>
            <a:r>
              <a:rPr lang="en-GB" sz="1600" dirty="0">
                <a:latin typeface="Century Gothic" panose="020B0502020202020204" pitchFamily="34" charset="0"/>
              </a:rPr>
              <a:t> each week. During the session they will select a reading for pleasure book for you and your child to share at home.  </a:t>
            </a: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FAE94-F42B-A303-E95A-3986D80F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B5BC-D3B8-9078-673B-1BF347B3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Curriculum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386E-979A-D8DF-D68B-FD1AA064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An input is provided daily linked to the Early Years Foundation Stage Curriculum. 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After each input, children are given time to </a:t>
            </a:r>
            <a:r>
              <a:rPr lang="en-GB" sz="1600" b="1" dirty="0">
                <a:latin typeface="Century Gothic" panose="020B0502020202020204" pitchFamily="34" charset="0"/>
              </a:rPr>
              <a:t>explore, practise and apply</a:t>
            </a:r>
            <a:r>
              <a:rPr lang="en-GB" sz="1600" dirty="0">
                <a:latin typeface="Century Gothic" panose="020B0502020202020204" pitchFamily="34" charset="0"/>
              </a:rPr>
              <a:t> what they’ve learned through </a:t>
            </a:r>
            <a:r>
              <a:rPr lang="en-GB" sz="1600" b="1" dirty="0">
                <a:latin typeface="Century Gothic" panose="020B0502020202020204" pitchFamily="34" charset="0"/>
              </a:rPr>
              <a:t>continuous provision</a:t>
            </a:r>
            <a:r>
              <a:rPr lang="en-GB" sz="1600" dirty="0">
                <a:latin typeface="Century Gothic" panose="020B0502020202020204" pitchFamily="34" charset="0"/>
              </a:rPr>
              <a:t> — our carefully planned classroom areas. Whether building in the construction area, painting at the easel, or role-playing in the home corner, these activities are designed to deepen learning and support next steps.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0F534-4936-79E6-1ADB-F764321F3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8891-6D05-B8F2-8E5C-402E9D66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Curriculum Inputs – Understanding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3299-E3FA-4496-DCE5-D4968FB8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Children take part in inputs that help them make sense of the world around them. This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Exploring nature, seasons, and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Learning about people, cultures, and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Talking about past and present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Using technology in simple ways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These sessions spark curiosity, and children continue to explore these ideas in the classroom and outdoor provision.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D0BDE-374E-4A4A-0BA6-2636F5BB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E2AC-4014-A020-AC80-C1687EB9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Curriculum Inputs – Expressive Arts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D9F7-29E3-C09F-5331-B0595A99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691640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We encourage creativity through weekly inputs that might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Drawing, painting, printing and modelling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Music, dance, and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Role-play and imaginative storytelling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Children then use our creative areas in their own way, applying what they've learned through play and exploration.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47FD-3BA5-AFF7-04FE-2BF13012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B2C2-B770-A771-378D-CE1AB7D4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Curriculum Inputs – Personal, Social and Emotional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C44E-4C35-0676-8FD1-A54568E2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691640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400" dirty="0">
                <a:latin typeface="Century Gothic" panose="020B0502020202020204" pitchFamily="34" charset="0"/>
              </a:rPr>
              <a:t>PSED is at the heart of everything we do. Through dedicated </a:t>
            </a:r>
            <a:r>
              <a:rPr lang="en-GB" sz="1400" b="1" dirty="0">
                <a:latin typeface="Century Gothic" panose="020B0502020202020204" pitchFamily="34" charset="0"/>
              </a:rPr>
              <a:t>circle times</a:t>
            </a:r>
            <a:r>
              <a:rPr lang="en-GB" sz="1400" dirty="0">
                <a:latin typeface="Century Gothic" panose="020B0502020202020204" pitchFamily="34" charset="0"/>
              </a:rPr>
              <a:t> and regular discussions, we support children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Build friendships and play cooperatively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Recognise and talk about feelings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Develop confidence and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Learn how to manage behaviour and routines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620A-9BE3-8A57-EE3D-E91804E6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0ECF-BA16-E20E-DB3A-CECA5F1D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Story Time and Rhyme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7F35-56F1-A51E-A431-F52A2E9F9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447800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At the end of each day in Reception, we come together for a calm and enjoyable session of </a:t>
            </a:r>
            <a:r>
              <a:rPr lang="en-GB" b="1" dirty="0">
                <a:latin typeface="Century Gothic" panose="020B0502020202020204" pitchFamily="34" charset="0"/>
              </a:rPr>
              <a:t>Story Time and Rhyme Time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We share a </a:t>
            </a:r>
            <a:r>
              <a:rPr lang="en-GB" b="1" dirty="0">
                <a:latin typeface="Century Gothic" panose="020B0502020202020204" pitchFamily="34" charset="0"/>
              </a:rPr>
              <a:t>story</a:t>
            </a:r>
            <a:r>
              <a:rPr lang="en-GB" dirty="0">
                <a:latin typeface="Century Gothic" panose="020B0502020202020204" pitchFamily="34" charset="0"/>
              </a:rPr>
              <a:t> or our </a:t>
            </a:r>
            <a:r>
              <a:rPr lang="en-GB" b="1" dirty="0">
                <a:latin typeface="Century Gothic" panose="020B0502020202020204" pitchFamily="34" charset="0"/>
              </a:rPr>
              <a:t>Rhyme of the Week</a:t>
            </a:r>
            <a:r>
              <a:rPr lang="en-GB" dirty="0">
                <a:latin typeface="Century Gothic" panose="020B0502020202020204" pitchFamily="34" charset="0"/>
              </a:rPr>
              <a:t> to help develop: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Listening and attention skills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Language and vocabulary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A love of reading and rhythm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It’s a special time to wind down and reflect. We also take a moment to </a:t>
            </a:r>
            <a:r>
              <a:rPr lang="en-GB" b="1" dirty="0">
                <a:latin typeface="Century Gothic" panose="020B0502020202020204" pitchFamily="34" charset="0"/>
              </a:rPr>
              <a:t>share our learning from the day</a:t>
            </a:r>
            <a:r>
              <a:rPr lang="en-GB" dirty="0">
                <a:latin typeface="Century Gothic" panose="020B0502020202020204" pitchFamily="34" charset="0"/>
              </a:rPr>
              <a:t>, celebrating what we’ve discovered, enjoyed, and achieved together.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4D69-AE8E-B3D4-1131-4851D4480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41F6-9864-DB72-2A43-844FF80A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C77D-A0E6-3C63-61D1-C8F47D90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447800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To help your child settle in and make the most of their time in Reception, here are a few important reminders:</a:t>
            </a:r>
          </a:p>
          <a:p>
            <a:pPr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Label Everything!!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Please make sure </a:t>
            </a:r>
            <a:r>
              <a:rPr lang="en-GB" sz="1600" b="1" dirty="0">
                <a:latin typeface="Century Gothic" panose="020B0502020202020204" pitchFamily="34" charset="0"/>
              </a:rPr>
              <a:t>all clothing, bags, bottles, and lunchboxes are clearly labelled</a:t>
            </a:r>
            <a:r>
              <a:rPr lang="en-GB" sz="1600" dirty="0">
                <a:latin typeface="Century Gothic" panose="020B0502020202020204" pitchFamily="34" charset="0"/>
              </a:rPr>
              <a:t> with your child’s name. This helps us return items quickly and avoids mix-ups!</a:t>
            </a:r>
          </a:p>
          <a:p>
            <a:pPr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Wellies for Outdoor Play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We love learning outside in all weathers! Please send in a pair of </a:t>
            </a:r>
            <a:r>
              <a:rPr lang="en-GB" sz="1600" b="1" dirty="0">
                <a:latin typeface="Century Gothic" panose="020B0502020202020204" pitchFamily="34" charset="0"/>
              </a:rPr>
              <a:t>named wellies</a:t>
            </a:r>
            <a:r>
              <a:rPr lang="en-GB" sz="1600" dirty="0">
                <a:latin typeface="Century Gothic" panose="020B0502020202020204" pitchFamily="34" charset="0"/>
              </a:rPr>
              <a:t>, which can be left at school. This means your child can enjoy the outdoor area whenever they like.</a:t>
            </a:r>
          </a:p>
          <a:p>
            <a:pPr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Attendance Matters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Every day counts! Regular attendance helps your child build friendships, confidence, and learning habits that last a lifetime.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48F8-8C06-DAE1-0AF7-9953E1DC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5B6D-A07F-446F-0D03-EE4216AF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We’re here to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C23-3B71-F226-95CC-D9C94B2F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691640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If you have </a:t>
            </a:r>
            <a:r>
              <a:rPr lang="en-GB" b="1" dirty="0">
                <a:latin typeface="Century Gothic" panose="020B0502020202020204" pitchFamily="34" charset="0"/>
              </a:rPr>
              <a:t>any questions, concerns, or just want a chat</a:t>
            </a:r>
            <a:r>
              <a:rPr lang="en-GB" dirty="0">
                <a:latin typeface="Century Gothic" panose="020B0502020202020204" pitchFamily="34" charset="0"/>
              </a:rPr>
              <a:t>, please don’t hesitate to speak to a member of the team. We’re always happy to help and support you and your child.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Thank you for your support — we’re looking forward to a fantastic year together!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1200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Early Years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en-GB" dirty="0">
                <a:latin typeface="Century Gothic" panose="020B0502020202020204" pitchFamily="34" charset="0"/>
              </a:rPr>
              <a:t>The EYFS curriculum is split into 7 areas of learning and development:</a:t>
            </a:r>
          </a:p>
          <a:p>
            <a:pPr marL="0" indent="0" rtl="0">
              <a:buNone/>
            </a:pPr>
            <a:r>
              <a:rPr lang="en-GB" dirty="0">
                <a:latin typeface="Century Gothic" panose="020B0502020202020204" pitchFamily="34" charset="0"/>
              </a:rPr>
              <a:t>Prime Areas:</a:t>
            </a:r>
          </a:p>
          <a:p>
            <a:pPr marL="0" indent="0" rtl="0">
              <a:buNone/>
            </a:pPr>
            <a:r>
              <a:rPr lang="en-GB" b="1" dirty="0">
                <a:latin typeface="Century Gothic" panose="020B0502020202020204" pitchFamily="34" charset="0"/>
              </a:rPr>
              <a:t>Communication and Language</a:t>
            </a:r>
          </a:p>
          <a:p>
            <a:pPr marL="0" indent="0" rtl="0">
              <a:buNone/>
            </a:pPr>
            <a:r>
              <a:rPr lang="en-GB" dirty="0">
                <a:latin typeface="Century Gothic" panose="020B0502020202020204" pitchFamily="34" charset="0"/>
              </a:rPr>
              <a:t>Listening, understanding, and speaking confidently.</a:t>
            </a:r>
          </a:p>
          <a:p>
            <a:pPr marL="0" indent="0" rtl="0">
              <a:buNone/>
            </a:pPr>
            <a:r>
              <a:rPr lang="en-GB" b="1" dirty="0">
                <a:latin typeface="Century Gothic" panose="020B0502020202020204" pitchFamily="34" charset="0"/>
              </a:rPr>
              <a:t>Physical Development</a:t>
            </a:r>
          </a:p>
          <a:p>
            <a:pPr marL="0" indent="0" rtl="0">
              <a:buNone/>
            </a:pPr>
            <a:r>
              <a:rPr lang="en-GB" dirty="0">
                <a:latin typeface="Century Gothic" panose="020B0502020202020204" pitchFamily="34" charset="0"/>
              </a:rPr>
              <a:t>Gross and fine motor skills (movement, coordination, control).</a:t>
            </a:r>
          </a:p>
          <a:p>
            <a:pPr marL="0" indent="0" rtl="0">
              <a:buNone/>
            </a:pPr>
            <a:r>
              <a:rPr lang="en-GB" b="1" dirty="0">
                <a:latin typeface="Century Gothic" panose="020B0502020202020204" pitchFamily="34" charset="0"/>
              </a:rPr>
              <a:t>Personal, Social and Emotional Development</a:t>
            </a:r>
          </a:p>
          <a:p>
            <a:pPr marL="0" indent="0" rtl="0">
              <a:buNone/>
            </a:pPr>
            <a:r>
              <a:rPr lang="en-GB" dirty="0">
                <a:latin typeface="Century Gothic" panose="020B0502020202020204" pitchFamily="34" charset="0"/>
              </a:rPr>
              <a:t>Building confidence, relationships, and understanding emotions.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34FF-F45D-B295-1B55-31DEDFB6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7E05-FDDD-3C05-D2E9-8A70F27F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Early Years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641D-6121-887D-B5A3-291A7285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900" b="1" dirty="0">
                <a:latin typeface="Century Gothic" panose="020B0502020202020204" pitchFamily="34" charset="0"/>
              </a:rPr>
              <a:t>Specific Areas</a:t>
            </a:r>
          </a:p>
          <a:p>
            <a:pPr marL="0" indent="0">
              <a:buNone/>
            </a:pPr>
            <a:r>
              <a:rPr lang="en-GB" sz="1900" b="1" dirty="0">
                <a:latin typeface="Century Gothic" panose="020B0502020202020204" pitchFamily="34" charset="0"/>
              </a:rPr>
              <a:t>Literacy</a:t>
            </a:r>
          </a:p>
          <a:p>
            <a:pPr marL="0" indent="0">
              <a:buNone/>
            </a:pPr>
            <a:r>
              <a:rPr lang="en-GB" sz="1900" dirty="0">
                <a:latin typeface="Century Gothic" panose="020B0502020202020204" pitchFamily="34" charset="0"/>
              </a:rPr>
              <a:t>Reading and writing.</a:t>
            </a:r>
          </a:p>
          <a:p>
            <a:pPr marL="0" indent="0">
              <a:buNone/>
            </a:pPr>
            <a:r>
              <a:rPr lang="en-GB" sz="1900" b="1" dirty="0">
                <a:latin typeface="Century Gothic" panose="020B0502020202020204" pitchFamily="34" charset="0"/>
              </a:rPr>
              <a:t>Mathematics</a:t>
            </a:r>
          </a:p>
          <a:p>
            <a:pPr marL="0" indent="0">
              <a:buNone/>
            </a:pPr>
            <a:r>
              <a:rPr lang="en-GB" sz="1900" dirty="0">
                <a:latin typeface="Century Gothic" panose="020B0502020202020204" pitchFamily="34" charset="0"/>
              </a:rPr>
              <a:t>Understanding numbers, counting, shape, space, and measures.</a:t>
            </a:r>
          </a:p>
          <a:p>
            <a:pPr marL="0" indent="0">
              <a:buNone/>
            </a:pPr>
            <a:r>
              <a:rPr lang="en-GB" sz="1900" b="1" dirty="0">
                <a:latin typeface="Century Gothic" panose="020B0502020202020204" pitchFamily="34" charset="0"/>
              </a:rPr>
              <a:t>Understanding the World</a:t>
            </a:r>
          </a:p>
          <a:p>
            <a:pPr marL="0" indent="0">
              <a:buNone/>
            </a:pPr>
            <a:r>
              <a:rPr lang="en-GB" sz="1900" dirty="0">
                <a:latin typeface="Century Gothic" panose="020B0502020202020204" pitchFamily="34" charset="0"/>
              </a:rPr>
              <a:t>Exploring the environment, people and cultures.</a:t>
            </a:r>
          </a:p>
          <a:p>
            <a:pPr marL="0" indent="0">
              <a:buNone/>
            </a:pPr>
            <a:r>
              <a:rPr lang="en-GB" sz="1900" b="1" dirty="0">
                <a:latin typeface="Century Gothic" panose="020B0502020202020204" pitchFamily="34" charset="0"/>
              </a:rPr>
              <a:t>Expressive Arts and Design</a:t>
            </a:r>
          </a:p>
          <a:p>
            <a:pPr marL="0" indent="0">
              <a:buNone/>
            </a:pPr>
            <a:r>
              <a:rPr lang="en-GB" sz="1900" dirty="0">
                <a:latin typeface="Century Gothic" panose="020B0502020202020204" pitchFamily="34" charset="0"/>
              </a:rPr>
              <a:t>Creative expression through art, music, role-play, and more.</a:t>
            </a:r>
          </a:p>
        </p:txBody>
      </p:sp>
    </p:spTree>
    <p:extLst>
      <p:ext uri="{BB962C8B-B14F-4D97-AF65-F5344CB8AC3E}">
        <p14:creationId xmlns:p14="http://schemas.microsoft.com/office/powerpoint/2010/main" val="23312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F934-D779-0733-D48C-C7BB0D7A0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2CDA-FA4A-EAFD-BF0C-60BC6B4A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What are the Early Learning Goals (ELGs)?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94F9-86F1-18FA-9CC1-3D7C1262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By the </a:t>
            </a:r>
            <a:r>
              <a:rPr lang="en-GB" sz="1600" b="1" dirty="0">
                <a:latin typeface="Century Gothic" panose="020B0502020202020204" pitchFamily="34" charset="0"/>
              </a:rPr>
              <a:t>end of the Reception year</a:t>
            </a:r>
            <a:r>
              <a:rPr lang="en-GB" sz="1600" dirty="0">
                <a:latin typeface="Century Gothic" panose="020B0502020202020204" pitchFamily="34" charset="0"/>
              </a:rPr>
              <a:t>, children are assessed against </a:t>
            </a:r>
            <a:r>
              <a:rPr lang="en-GB" sz="1600" b="1" dirty="0">
                <a:latin typeface="Century Gothic" panose="020B0502020202020204" pitchFamily="34" charset="0"/>
              </a:rPr>
              <a:t>17 Early Learning Goal (ELGs)</a:t>
            </a:r>
            <a:r>
              <a:rPr lang="en-GB" sz="1600" dirty="0">
                <a:latin typeface="Century Gothic" panose="020B0502020202020204" pitchFamily="34" charset="0"/>
              </a:rPr>
              <a:t>. These are </a:t>
            </a:r>
            <a:r>
              <a:rPr lang="en-GB" sz="1600" b="1" dirty="0">
                <a:latin typeface="Century Gothic" panose="020B0502020202020204" pitchFamily="34" charset="0"/>
              </a:rPr>
              <a:t>benchmarks</a:t>
            </a:r>
            <a:r>
              <a:rPr lang="en-GB" sz="1600" dirty="0">
                <a:latin typeface="Century Gothic" panose="020B0502020202020204" pitchFamily="34" charset="0"/>
              </a:rPr>
              <a:t> that show whether a child has reached the expected level of development for their age.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Some examples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Being able to take turns and follow instructions (Personal, Social and Emotional Development)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Reading simple sentences (Literacy)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Counting to 20 and solving basic problems (Mathematics)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Showing creativity through drawing or building (Expressive Arts and Design)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Important to Know:</a:t>
            </a:r>
            <a:br>
              <a:rPr lang="en-GB" sz="1600" dirty="0">
                <a:latin typeface="Century Gothic" panose="020B0502020202020204" pitchFamily="34" charset="0"/>
              </a:rPr>
            </a:br>
            <a:r>
              <a:rPr lang="en-GB" sz="1600" dirty="0">
                <a:latin typeface="Century Gothic" panose="020B0502020202020204" pitchFamily="34" charset="0"/>
              </a:rPr>
              <a:t>Children develop at different rates — and that’s completely normal. The ELGs help us understand where your child is, so we can support their next steps.</a:t>
            </a:r>
          </a:p>
        </p:txBody>
      </p:sp>
    </p:spTree>
    <p:extLst>
      <p:ext uri="{BB962C8B-B14F-4D97-AF65-F5344CB8AC3E}">
        <p14:creationId xmlns:p14="http://schemas.microsoft.com/office/powerpoint/2010/main" val="3448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4468-6F27-4AFE-BCC4-8213976D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F731-02FD-6C11-4E34-A06CBB58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What does learning look like in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9FE7-DEB6-60B9-5BC3-37AFAD5F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Learning in Reception is practical, play-based, and hands-on. </a:t>
            </a:r>
          </a:p>
          <a:p>
            <a:pPr>
              <a:buNone/>
            </a:pPr>
            <a:r>
              <a:rPr lang="en-GB" dirty="0">
                <a:latin typeface="Century Gothic" panose="020B0502020202020204" pitchFamily="34" charset="0"/>
              </a:rPr>
              <a:t>Children learn best when they are </a:t>
            </a:r>
            <a:r>
              <a:rPr lang="en-GB" b="1" dirty="0">
                <a:latin typeface="Century Gothic" panose="020B0502020202020204" pitchFamily="34" charset="0"/>
              </a:rPr>
              <a:t>curious, active, and having fun </a:t>
            </a:r>
            <a:r>
              <a:rPr lang="en-GB" dirty="0">
                <a:latin typeface="Century Gothic" panose="020B0502020202020204" pitchFamily="34" charset="0"/>
              </a:rPr>
              <a:t>— so you might see activities like:</a:t>
            </a:r>
          </a:p>
          <a:p>
            <a:r>
              <a:rPr lang="en-GB" dirty="0">
                <a:latin typeface="Century Gothic" panose="020B0502020202020204" pitchFamily="34" charset="0"/>
              </a:rPr>
              <a:t>Building with blocks</a:t>
            </a:r>
          </a:p>
          <a:p>
            <a:r>
              <a:rPr lang="en-GB" dirty="0">
                <a:latin typeface="Century Gothic" panose="020B0502020202020204" pitchFamily="34" charset="0"/>
              </a:rPr>
              <a:t>Storytime and phonics games</a:t>
            </a:r>
          </a:p>
          <a:p>
            <a:r>
              <a:rPr lang="en-GB" dirty="0">
                <a:latin typeface="Century Gothic" panose="020B0502020202020204" pitchFamily="34" charset="0"/>
              </a:rPr>
              <a:t>Exploring outdoors</a:t>
            </a:r>
          </a:p>
          <a:p>
            <a:r>
              <a:rPr lang="en-GB" dirty="0">
                <a:latin typeface="Century Gothic" panose="020B0502020202020204" pitchFamily="34" charset="0"/>
              </a:rPr>
              <a:t>Painting and crafting</a:t>
            </a:r>
          </a:p>
          <a:p>
            <a:r>
              <a:rPr lang="en-GB" dirty="0">
                <a:latin typeface="Century Gothic" panose="020B0502020202020204" pitchFamily="34" charset="0"/>
              </a:rPr>
              <a:t>Counting games and puzzles</a:t>
            </a:r>
          </a:p>
          <a:p>
            <a:r>
              <a:rPr lang="en-GB" dirty="0">
                <a:latin typeface="Century Gothic" panose="020B0502020202020204" pitchFamily="34" charset="0"/>
              </a:rPr>
              <a:t>Role-play and dressing up</a:t>
            </a:r>
          </a:p>
        </p:txBody>
      </p:sp>
    </p:spTree>
    <p:extLst>
      <p:ext uri="{BB962C8B-B14F-4D97-AF65-F5344CB8AC3E}">
        <p14:creationId xmlns:p14="http://schemas.microsoft.com/office/powerpoint/2010/main" val="18944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1412776"/>
            <a:ext cx="7315200" cy="1828800"/>
          </a:xfrm>
        </p:spPr>
        <p:txBody>
          <a:bodyPr rtlCol="0"/>
          <a:lstStyle/>
          <a:p>
            <a:pPr algn="ctr" rtl="0"/>
            <a:r>
              <a:rPr lang="en-GB" dirty="0">
                <a:latin typeface="Century Gothic" panose="020B0502020202020204" pitchFamily="34" charset="0"/>
              </a:rPr>
              <a:t>A Typical Day in Reception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8309F-2D98-C8A8-9F34-42BD60BA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A9B5-EE63-332D-7EFB-A3670009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Morning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D7A8-B2ED-A08D-C071-7BD05253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Register and DEAR Time (Drop Everything and Read)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English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Continuous Provision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Maths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Lunchtime</a:t>
            </a:r>
          </a:p>
        </p:txBody>
      </p:sp>
    </p:spTree>
    <p:extLst>
      <p:ext uri="{BB962C8B-B14F-4D97-AF65-F5344CB8AC3E}">
        <p14:creationId xmlns:p14="http://schemas.microsoft.com/office/powerpoint/2010/main" val="11228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8A62D-8400-E9DD-FD75-FC99D0B0B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5EBA-CC6A-DA0A-0A18-7B1774C7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entury Gothic" panose="020B0502020202020204" pitchFamily="34" charset="0"/>
              </a:rPr>
              <a:t>Afternoon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DAE8-08DE-F8F8-D3BC-2EBF85D4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772816"/>
            <a:ext cx="9144000" cy="3474720"/>
          </a:xfrm>
        </p:spPr>
        <p:txBody>
          <a:bodyPr rtlCol="0"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DEAR Time (Drop Everything and Read)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Phonics and Reading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Curriculum Input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Continuous Provision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Story and Rhyme Time</a:t>
            </a:r>
          </a:p>
        </p:txBody>
      </p:sp>
    </p:spTree>
    <p:extLst>
      <p:ext uri="{BB962C8B-B14F-4D97-AF65-F5344CB8AC3E}">
        <p14:creationId xmlns:p14="http://schemas.microsoft.com/office/powerpoint/2010/main" val="22198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93_TF03896101" id="{3BDD4395-3730-4B6C-A521-B61051B3E032}" vid="{EE435D20-B548-4B22-95E2-37D098029395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BBDDB2402844FB69D8CB6947A2C83" ma:contentTypeVersion="18" ma:contentTypeDescription="Create a new document." ma:contentTypeScope="" ma:versionID="95ecede53af5d96dfa435b4490aed37f">
  <xsd:schema xmlns:xsd="http://www.w3.org/2001/XMLSchema" xmlns:xs="http://www.w3.org/2001/XMLSchema" xmlns:p="http://schemas.microsoft.com/office/2006/metadata/properties" xmlns:ns2="a81989dc-a75b-483f-9b72-fe72f9d23d78" xmlns:ns3="663dfb71-23af-4c5d-b337-f226e123bacb" targetNamespace="http://schemas.microsoft.com/office/2006/metadata/properties" ma:root="true" ma:fieldsID="5a866376ec1974c7b2a2fd3e87665419" ns2:_="" ns3:_="">
    <xsd:import namespace="a81989dc-a75b-483f-9b72-fe72f9d23d78"/>
    <xsd:import namespace="663dfb71-23af-4c5d-b337-f226e123b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989dc-a75b-483f-9b72-fe72f9d23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dfb71-23af-4c5d-b337-f226e123bac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39bb95d-1b0f-4ab2-b9c0-ab04eff20d62}" ma:internalName="TaxCatchAll" ma:showField="CatchAllData" ma:web="663dfb71-23af-4c5d-b337-f226e123b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1989dc-a75b-483f-9b72-fe72f9d23d78">
      <Terms xmlns="http://schemas.microsoft.com/office/infopath/2007/PartnerControls"/>
    </lcf76f155ced4ddcb4097134ff3c332f>
    <TaxCatchAll xmlns="663dfb71-23af-4c5d-b337-f226e123bacb" xsi:nil="true"/>
  </documentManagement>
</p:properties>
</file>

<file path=customXml/itemProps1.xml><?xml version="1.0" encoding="utf-8"?>
<ds:datastoreItem xmlns:ds="http://schemas.openxmlformats.org/officeDocument/2006/customXml" ds:itemID="{13105522-60F7-402F-96A8-FB78C8D0C610}"/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a81989dc-a75b-483f-9b72-fe72f9d23d78"/>
    <ds:schemaRef ds:uri="663dfb71-23af-4c5d-b337-f226e123ba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284</TotalTime>
  <Words>2470</Words>
  <Application>Microsoft Office PowerPoint</Application>
  <PresentationFormat>Widescreen</PresentationFormat>
  <Paragraphs>250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Century Gothic</vt:lpstr>
      <vt:lpstr>Symbol</vt:lpstr>
      <vt:lpstr>Times New Roman</vt:lpstr>
      <vt:lpstr>Children Friends 16x9</vt:lpstr>
      <vt:lpstr>Reception at Yarm Primary</vt:lpstr>
      <vt:lpstr>Early Years Foundation Stage (EYFS)</vt:lpstr>
      <vt:lpstr>Early Years Curriculum</vt:lpstr>
      <vt:lpstr>Early Years Curriculum</vt:lpstr>
      <vt:lpstr>What are the Early Learning Goals (ELGs)?</vt:lpstr>
      <vt:lpstr>What does learning look like in Reception</vt:lpstr>
      <vt:lpstr>A Typical Day in Reception</vt:lpstr>
      <vt:lpstr>Morning Session</vt:lpstr>
      <vt:lpstr>Afternoon Session</vt:lpstr>
      <vt:lpstr>English – Drawing Club</vt:lpstr>
      <vt:lpstr>English – Drawing Club</vt:lpstr>
      <vt:lpstr>Maths</vt:lpstr>
      <vt:lpstr>Maths</vt:lpstr>
      <vt:lpstr>Continuous Provision </vt:lpstr>
      <vt:lpstr>Continuous Provision </vt:lpstr>
      <vt:lpstr>Prime Time</vt:lpstr>
      <vt:lpstr>Lunch Time</vt:lpstr>
      <vt:lpstr>Drop Everything and Read Time (DEAR Time)</vt:lpstr>
      <vt:lpstr>Phonics</vt:lpstr>
      <vt:lpstr>Phonics</vt:lpstr>
      <vt:lpstr>Curriculum Inputs</vt:lpstr>
      <vt:lpstr>Curriculum Inputs – Understanding the World</vt:lpstr>
      <vt:lpstr>Curriculum Inputs – Expressive Arts and Design</vt:lpstr>
      <vt:lpstr>Curriculum Inputs – Personal, Social and Emotional Development</vt:lpstr>
      <vt:lpstr>Story Time and Rhyme Time</vt:lpstr>
      <vt:lpstr>Reminders</vt:lpstr>
      <vt:lpstr>We’re here to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Barber (YP)</dc:creator>
  <cp:keywords/>
  <cp:lastModifiedBy>J Barber (YP)</cp:lastModifiedBy>
  <cp:revision>1</cp:revision>
  <dcterms:created xsi:type="dcterms:W3CDTF">2025-09-21T11:40:07Z</dcterms:created>
  <dcterms:modified xsi:type="dcterms:W3CDTF">2025-12-19T14:25:26Z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0x010100BE1BBDDB2402844FB69D8CB6947A2C83</vt:lpwstr>
  </property>
</Properties>
</file>