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61" r:id="rId2"/>
    <p:sldId id="258" r:id="rId3"/>
    <p:sldId id="263" r:id="rId4"/>
    <p:sldId id="307" r:id="rId5"/>
    <p:sldId id="310" r:id="rId6"/>
    <p:sldId id="308" r:id="rId7"/>
    <p:sldId id="313" r:id="rId8"/>
    <p:sldId id="314" r:id="rId9"/>
    <p:sldId id="315" r:id="rId10"/>
    <p:sldId id="317" r:id="rId11"/>
    <p:sldId id="318" r:id="rId12"/>
    <p:sldId id="290" r:id="rId13"/>
  </p:sldIdLst>
  <p:sldSz cx="9144000" cy="6858000" type="screen4x3"/>
  <p:notesSz cx="6858000" cy="9144000"/>
  <p:embeddedFontLst>
    <p:embeddedFont>
      <p:font typeface="BPreplay" panose="02000503000000020004" charset="0"/>
      <p:regular r:id="rId16"/>
      <p:bold r:id="rId17"/>
      <p:italic r:id="rId18"/>
      <p:boldItalic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Roboto" panose="02000000000000000000" pitchFamily="2" charset="0"/>
      <p:regular r:id="rId24"/>
      <p:bold r:id="rId25"/>
      <p:italic r:id="rId26"/>
      <p:boldItalic r:id="rId27"/>
    </p:embeddedFont>
    <p:embeddedFont>
      <p:font typeface="Sassoon Infant Md" panose="02000603050000020003" charset="0"/>
      <p:regular r:id="rId28"/>
    </p:embeddedFont>
    <p:embeddedFont>
      <p:font typeface="Sassoon Infant Rg" panose="02000503030000020003" charset="0"/>
      <p:regular r:id="rId29"/>
      <p:bold r:id="rId30"/>
    </p:embeddedFont>
    <p:embeddedFont>
      <p:font typeface="Twinkl" pitchFamily="2" charset="0"/>
      <p:regular r:id="rId31"/>
      <p:bold r:id="rId32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itchFamily="50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itchFamily="50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itchFamily="50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itchFamily="50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itchFamily="50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Sassoon Infant Rg" pitchFamily="50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Sassoon Infant Rg" pitchFamily="50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Sassoon Infant Rg" pitchFamily="50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Sassoon Infant Rg" pitchFamily="50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>
          <p15:clr>
            <a:srgbClr val="A4A3A4"/>
          </p15:clr>
        </p15:guide>
        <p15:guide id="2" pos="2880">
          <p15:clr>
            <a:srgbClr val="A4A3A4"/>
          </p15:clr>
        </p15:guide>
        <p15:guide id="3" pos="5307">
          <p15:clr>
            <a:srgbClr val="A4A3A4"/>
          </p15:clr>
        </p15:guide>
        <p15:guide id="4" orient="horz" pos="3997">
          <p15:clr>
            <a:srgbClr val="A4A3A4"/>
          </p15:clr>
        </p15:guide>
        <p15:guide id="5" pos="521">
          <p15:clr>
            <a:srgbClr val="A4A3A4"/>
          </p15:clr>
        </p15:guide>
        <p15:guide id="6" orient="horz" pos="323">
          <p15:clr>
            <a:srgbClr val="A4A3A4"/>
          </p15:clr>
        </p15:guide>
        <p15:guide id="7" orient="horz" pos="459">
          <p15:clr>
            <a:srgbClr val="A4A3A4"/>
          </p15:clr>
        </p15:guide>
        <p15:guide id="8" orient="horz" pos="3861">
          <p15:clr>
            <a:srgbClr val="A4A3A4"/>
          </p15:clr>
        </p15:guide>
        <p15:guide id="9" pos="521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6D60"/>
    <a:srgbClr val="EACBB8"/>
    <a:srgbClr val="643935"/>
    <a:srgbClr val="F9E02B"/>
    <a:srgbClr val="EBAC27"/>
    <a:srgbClr val="F3CA4C"/>
    <a:srgbClr val="F7DB6A"/>
    <a:srgbClr val="EAA8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1506" y="102"/>
      </p:cViewPr>
      <p:guideLst>
        <p:guide orient="horz" pos="2183"/>
        <p:guide pos="2880"/>
        <p:guide pos="5307"/>
        <p:guide orient="horz" pos="3997"/>
        <p:guide pos="521"/>
        <p:guide orient="horz" pos="323"/>
        <p:guide orient="horz" pos="459"/>
        <p:guide orient="horz" pos="3861"/>
        <p:guide pos="521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6" d="100"/>
          <a:sy n="86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7D41259-9E2D-4417-BABE-BD0DBEB6596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E7BB89-CBE6-4E09-895D-E4D3E567E90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6660C0D-73A7-48EB-B513-902A1924BB98}" type="datetimeFigureOut">
              <a:rPr lang="en-GB"/>
              <a:pPr>
                <a:defRPr/>
              </a:pPr>
              <a:t>16/04/2020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DEA4E9-0F44-4568-95C0-C6E4E5D1995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2C8F20-773E-45C2-9673-78E49015BA1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96677FAE-AEED-4438-A2A0-DC6CE4C647CE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90F7306-1F42-41E9-AC3D-5D0DE36394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E9D071-4EBC-4AFA-B9F5-448C2E05436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5DA4A63-2741-4E4C-B9F9-2B4398587EC5}" type="datetimeFigureOut">
              <a:rPr lang="en-GB"/>
              <a:pPr>
                <a:defRPr/>
              </a:pPr>
              <a:t>16/04/2020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622B326B-897E-4109-BDF2-20D98F7B304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F635155F-120C-47E7-B894-1037354B89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082E3B-68AB-4385-B7F2-EADA6283FD0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F20317-F54B-4BDA-B712-E5273D8338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1C39B0BB-F544-40A3-B57E-EFA33ACEC885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291B9BC0-2E92-4A24-A877-0DD1A5ACD1B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36FEB33C-D213-4733-BB1C-DE0B1B9D697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181637A4-A5C0-471A-990C-2F4E19E9F2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Sassoon Infant Rg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9pPr>
          </a:lstStyle>
          <a:p>
            <a:fld id="{EF4A9450-CF1A-4E34-AC3C-95EE688315D8}" type="slidenum">
              <a:rPr lang="en-GB" altLang="en-US">
                <a:latin typeface="Calibri" panose="020F0502020204030204" pitchFamily="34" charset="0"/>
              </a:rPr>
              <a:pPr/>
              <a:t>4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670C480C-E540-4EC2-B512-22331E95F13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74D8C8E4-1758-4752-96F1-EC34477517A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44E47232-0F42-4A24-88C3-F61BBC8498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Sassoon Infant Rg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9pPr>
          </a:lstStyle>
          <a:p>
            <a:fld id="{921C5273-9DA7-419A-9E72-A57D4D00E581}" type="slidenum">
              <a:rPr lang="en-GB" altLang="en-US">
                <a:latin typeface="Calibri" panose="020F0502020204030204" pitchFamily="34" charset="0"/>
              </a:rPr>
              <a:pPr/>
              <a:t>5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5DCC6DFE-FD4B-4DC6-84CE-F4AB88D7650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2C4CB89F-EC45-4BA7-B875-8FDCE0C0EEC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826EB65C-6C60-4E7C-A909-52D17EFF37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Sassoon Infant Rg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9pPr>
          </a:lstStyle>
          <a:p>
            <a:fld id="{03E1D7ED-523C-40BA-A7BD-DD1824F2BC99}" type="slidenum">
              <a:rPr lang="en-GB" altLang="en-US">
                <a:latin typeface="Calibri" panose="020F0502020204030204" pitchFamily="34" charset="0"/>
              </a:rPr>
              <a:pPr/>
              <a:t>6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FFD506F8-FA39-4E86-9982-541A914CDCC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DF5E7C98-EF38-4B51-B9A2-ED8C58BB5D6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03C2ACB4-3986-4B38-92C0-D30C5E6C99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Sassoon Infant Rg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9pPr>
          </a:lstStyle>
          <a:p>
            <a:fld id="{389B3D9E-8D68-4696-9BF0-F20626AB5341}" type="slidenum">
              <a:rPr lang="en-GB" altLang="en-US">
                <a:latin typeface="Calibri" panose="020F0502020204030204" pitchFamily="34" charset="0"/>
              </a:rPr>
              <a:pPr/>
              <a:t>7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E2DF450F-B2FF-45FD-9E25-86648453553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BB9A54CD-5234-4EEF-83D4-02E54985196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8E5A492D-9AAB-44A2-B059-E7ED5C07FC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Sassoon Infant Rg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9pPr>
          </a:lstStyle>
          <a:p>
            <a:fld id="{0BC7831B-9141-4998-8F11-227B669D9527}" type="slidenum">
              <a:rPr lang="en-GB" altLang="en-US">
                <a:latin typeface="Calibri" panose="020F0502020204030204" pitchFamily="34" charset="0"/>
              </a:rPr>
              <a:pPr/>
              <a:t>8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>
            <a:extLst>
              <a:ext uri="{FF2B5EF4-FFF2-40B4-BE49-F238E27FC236}">
                <a16:creationId xmlns:a16="http://schemas.microsoft.com/office/drawing/2014/main" id="{C208EABB-E9E5-4AEC-A172-273F6736B61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>
            <a:extLst>
              <a:ext uri="{FF2B5EF4-FFF2-40B4-BE49-F238E27FC236}">
                <a16:creationId xmlns:a16="http://schemas.microsoft.com/office/drawing/2014/main" id="{710B81BE-4065-4570-B855-8F3F9A5E0F2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CDB06C4D-439B-4140-83D0-C1A7360FBF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Sassoon Infant Rg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9pPr>
          </a:lstStyle>
          <a:p>
            <a:fld id="{68ACEE99-DCFD-4BED-8296-490CB3BEBBD5}" type="slidenum">
              <a:rPr lang="en-GB" altLang="en-US">
                <a:latin typeface="Calibri" panose="020F0502020204030204" pitchFamily="34" charset="0"/>
              </a:rPr>
              <a:pPr/>
              <a:t>9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>
            <a:extLst>
              <a:ext uri="{FF2B5EF4-FFF2-40B4-BE49-F238E27FC236}">
                <a16:creationId xmlns:a16="http://schemas.microsoft.com/office/drawing/2014/main" id="{A67399CE-E173-4CA1-9FCD-9FE7B2FBBA2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>
            <a:extLst>
              <a:ext uri="{FF2B5EF4-FFF2-40B4-BE49-F238E27FC236}">
                <a16:creationId xmlns:a16="http://schemas.microsoft.com/office/drawing/2014/main" id="{95A05F6D-31A7-4D5C-B755-AB1AEB822F4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24580" name="Slide Number Placeholder 3">
            <a:extLst>
              <a:ext uri="{FF2B5EF4-FFF2-40B4-BE49-F238E27FC236}">
                <a16:creationId xmlns:a16="http://schemas.microsoft.com/office/drawing/2014/main" id="{B272B5E9-C6F1-49FA-AC44-43CE234C6D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Sassoon Infant Rg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9pPr>
          </a:lstStyle>
          <a:p>
            <a:fld id="{6058CDB6-7DD3-4832-8230-992EC64E9B28}" type="slidenum">
              <a:rPr lang="en-GB" altLang="en-US">
                <a:latin typeface="Calibri" panose="020F0502020204030204" pitchFamily="34" charset="0"/>
              </a:rPr>
              <a:pPr/>
              <a:t>10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1D9717C2-1478-40AB-80D8-DBA863252190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6725" y="1122363"/>
            <a:ext cx="8201025" cy="2387600"/>
          </a:xfrm>
        </p:spPr>
        <p:txBody>
          <a:bodyPr>
            <a:normAutofit/>
          </a:bodyPr>
          <a:lstStyle>
            <a:lvl1pPr algn="ctr">
              <a:defRPr sz="4000">
                <a:latin typeface="Sassoon Infant Md" panose="02000603050000020003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725" y="3602038"/>
            <a:ext cx="8201025" cy="1655762"/>
          </a:xfrm>
        </p:spPr>
        <p:txBody>
          <a:bodyPr/>
          <a:lstStyle>
            <a:lvl1pPr marL="0" indent="0" algn="ctr">
              <a:buNone/>
              <a:defRPr sz="24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00693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0F8495E-B1FF-49DA-9E90-E35E5790D2AF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485773"/>
            <a:ext cx="8220075" cy="1595581"/>
          </a:xfrm>
        </p:spPr>
        <p:txBody>
          <a:bodyPr>
            <a:normAutofit/>
          </a:bodyPr>
          <a:lstStyle>
            <a:lvl1pPr>
              <a:defRPr sz="4000" b="1">
                <a:latin typeface="Sassoon Infant Md" panose="02000603050000020003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7" y="2153354"/>
            <a:ext cx="8220075" cy="4242683"/>
          </a:xfrm>
        </p:spPr>
        <p:txBody>
          <a:bodyPr/>
          <a:lstStyle>
            <a:lvl1pPr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8815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49" y="549275"/>
            <a:ext cx="8181975" cy="1325563"/>
          </a:xfrm>
          <a:noFill/>
          <a:ln>
            <a:noFill/>
          </a:ln>
        </p:spPr>
        <p:txBody>
          <a:bodyPr>
            <a:normAutofit/>
          </a:bodyPr>
          <a:lstStyle>
            <a:lvl1pPr>
              <a:defRPr sz="4000" b="1">
                <a:latin typeface="Sassoon Infant Md" panose="02000603050000020003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012" y="2014537"/>
            <a:ext cx="8181975" cy="4351338"/>
          </a:xfrm>
          <a:noFill/>
          <a:ln>
            <a:noFill/>
          </a:ln>
        </p:spPr>
        <p:txBody>
          <a:bodyPr/>
          <a:lstStyle>
            <a:lvl1pPr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35411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it Title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2359034"/>
            <a:ext cx="8064500" cy="655294"/>
          </a:xfrm>
          <a:noFill/>
          <a:ln>
            <a:noFill/>
          </a:ln>
        </p:spPr>
        <p:txBody>
          <a:bodyPr>
            <a:noAutofit/>
          </a:bodyPr>
          <a:lstStyle>
            <a:lvl1pPr algn="ctr">
              <a:defRPr sz="6600" b="1">
                <a:solidFill>
                  <a:schemeClr val="bg1"/>
                </a:solidFill>
                <a:latin typeface="BPreplay" panose="02000503000000020004" pitchFamily="50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654969" y="3199950"/>
            <a:ext cx="5834062" cy="543989"/>
          </a:xfrm>
          <a:noFill/>
          <a:ln>
            <a:noFill/>
          </a:ln>
        </p:spPr>
        <p:txBody>
          <a:bodyPr anchor="ctr" anchorCtr="1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BPreplay" panose="02000503000000020004" pitchFamily="50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CAC791-7533-4DA0-AE76-020B5CE8AE0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5538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9356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DEE46B08-A59E-4173-8841-41033238160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9172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AA5BBC9B-4FA6-4A70-BE7E-7BE971936BE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5E30C651-BE7C-4DB8-8630-AB249333083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1" r:id="rId4"/>
    <p:sldLayoutId id="2147483702" r:id="rId5"/>
    <p:sldLayoutId id="2147483706" r:id="rId6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rgbClr val="1C1C1C"/>
          </a:solidFill>
          <a:latin typeface="Sassoon Infant Md" panose="02000603050000020003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bbc.co.uk/education/clips/zj2kjxs" TargetMode="Externa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7">
            <a:extLst>
              <a:ext uri="{FF2B5EF4-FFF2-40B4-BE49-F238E27FC236}">
                <a16:creationId xmlns:a16="http://schemas.microsoft.com/office/drawing/2014/main" id="{9A079148-7F0D-4E33-943D-EE137FD441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463"/>
            <a:ext cx="9144000" cy="6880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Box 6">
            <a:extLst>
              <a:ext uri="{FF2B5EF4-FFF2-40B4-BE49-F238E27FC236}">
                <a16:creationId xmlns:a16="http://schemas.microsoft.com/office/drawing/2014/main" id="{A0CB557F-C345-4DCC-A784-A3E85A12BF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1688" y="6383338"/>
            <a:ext cx="4992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bg1"/>
                </a:solidFill>
                <a:latin typeface="BPreplay" pitchFamily="50" charset="0"/>
              </a:rPr>
              <a:t>Year One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E4FF8C0-9335-4299-A0B7-772320EC91C2}"/>
              </a:ext>
            </a:extLst>
          </p:cNvPr>
          <p:cNvSpPr/>
          <p:nvPr/>
        </p:nvSpPr>
        <p:spPr>
          <a:xfrm>
            <a:off x="0" y="6251575"/>
            <a:ext cx="9144000" cy="61118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AA58E0E-2D50-40C0-9218-C2B27253022A}"/>
              </a:ext>
            </a:extLst>
          </p:cNvPr>
          <p:cNvCxnSpPr/>
          <p:nvPr/>
        </p:nvCxnSpPr>
        <p:spPr>
          <a:xfrm>
            <a:off x="0" y="6251575"/>
            <a:ext cx="926147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98" name="TextBox 10">
            <a:extLst>
              <a:ext uri="{FF2B5EF4-FFF2-40B4-BE49-F238E27FC236}">
                <a16:creationId xmlns:a16="http://schemas.microsoft.com/office/drawing/2014/main" id="{88C1C00F-D5F0-41F8-9047-77704C4794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1238" y="6464300"/>
            <a:ext cx="4573587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8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Science</a:t>
            </a:r>
            <a:r>
              <a:rPr lang="en-GB" altLang="en-US" sz="8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| Year 3 | Animals Including Humans | Mighty Muscles | Lesson 6</a:t>
            </a:r>
          </a:p>
        </p:txBody>
      </p:sp>
      <p:sp>
        <p:nvSpPr>
          <p:cNvPr id="8199" name="Text Placeholder 16">
            <a:extLst>
              <a:ext uri="{FF2B5EF4-FFF2-40B4-BE49-F238E27FC236}">
                <a16:creationId xmlns:a16="http://schemas.microsoft.com/office/drawing/2014/main" id="{B7D31171-CA1F-4259-AEE2-4BA21F3838C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55763" y="3200400"/>
            <a:ext cx="5832475" cy="542925"/>
          </a:xfrm>
        </p:spPr>
        <p:txBody>
          <a:bodyPr/>
          <a:lstStyle/>
          <a:p>
            <a:pPr eaLnBrk="1" hangingPunct="1"/>
            <a:r>
              <a:rPr lang="en-GB" altLang="en-US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Animals Including Humans</a:t>
            </a:r>
          </a:p>
        </p:txBody>
      </p:sp>
      <p:sp>
        <p:nvSpPr>
          <p:cNvPr id="8200" name="Title 17">
            <a:extLst>
              <a:ext uri="{FF2B5EF4-FFF2-40B4-BE49-F238E27FC236}">
                <a16:creationId xmlns:a16="http://schemas.microsoft.com/office/drawing/2014/main" id="{38080C08-7FD3-4ACB-B120-3803FD1CC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2359025"/>
            <a:ext cx="8064500" cy="655638"/>
          </a:xfrm>
        </p:spPr>
        <p:txBody>
          <a:bodyPr/>
          <a:lstStyle/>
          <a:p>
            <a:pPr eaLnBrk="1" hangingPunct="1"/>
            <a:r>
              <a:rPr lang="en-GB" alt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Science</a:t>
            </a:r>
          </a:p>
        </p:txBody>
      </p:sp>
      <p:pic>
        <p:nvPicPr>
          <p:cNvPr id="8201" name="Picture 2">
            <a:extLst>
              <a:ext uri="{FF2B5EF4-FFF2-40B4-BE49-F238E27FC236}">
                <a16:creationId xmlns:a16="http://schemas.microsoft.com/office/drawing/2014/main" id="{D91260CE-052D-4783-B990-9E3471824C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550" y="982663"/>
            <a:ext cx="1612900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E5D97BC3-6DE0-49D7-B34C-3E3488D3293F}"/>
              </a:ext>
            </a:extLst>
          </p:cNvPr>
          <p:cNvSpPr/>
          <p:nvPr/>
        </p:nvSpPr>
        <p:spPr>
          <a:xfrm>
            <a:off x="827088" y="5524500"/>
            <a:ext cx="7453312" cy="555625"/>
          </a:xfrm>
          <a:prstGeom prst="roundRect">
            <a:avLst>
              <a:gd name="adj" fmla="val 2243"/>
            </a:avLst>
          </a:prstGeom>
          <a:noFill/>
          <a:ln w="57150">
            <a:solidFill>
              <a:srgbClr val="E36D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Remember to use the key vocabulary you have learnt in this lesson.</a:t>
            </a:r>
          </a:p>
        </p:txBody>
      </p:sp>
      <p:sp>
        <p:nvSpPr>
          <p:cNvPr id="23555" name="Title 5">
            <a:extLst>
              <a:ext uri="{FF2B5EF4-FFF2-40B4-BE49-F238E27FC236}">
                <a16:creationId xmlns:a16="http://schemas.microsoft.com/office/drawing/2014/main" id="{062DE149-FB75-4E22-94FC-F963C2E11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188" y="677863"/>
            <a:ext cx="8220075" cy="63182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GB" altLang="en-US" dirty="0">
                <a:latin typeface="Twinkl" pitchFamily="2" charset="0"/>
              </a:rPr>
              <a:t>Muscle Memory</a:t>
            </a:r>
          </a:p>
        </p:txBody>
      </p:sp>
      <p:pic>
        <p:nvPicPr>
          <p:cNvPr id="23556" name="Individual Work">
            <a:extLst>
              <a:ext uri="{FF2B5EF4-FFF2-40B4-BE49-F238E27FC236}">
                <a16:creationId xmlns:a16="http://schemas.microsoft.com/office/drawing/2014/main" id="{B27E5930-F856-4ED3-9E72-B796ABE294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61595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02FF1D18-0973-4135-A18D-904084EEF85B}"/>
              </a:ext>
            </a:extLst>
          </p:cNvPr>
          <p:cNvSpPr/>
          <p:nvPr/>
        </p:nvSpPr>
        <p:spPr>
          <a:xfrm>
            <a:off x="827088" y="1663700"/>
            <a:ext cx="2365375" cy="3692525"/>
          </a:xfrm>
          <a:prstGeom prst="roundRect">
            <a:avLst>
              <a:gd name="adj" fmla="val 2243"/>
            </a:avLst>
          </a:prstGeom>
          <a:solidFill>
            <a:srgbClr val="E36D60"/>
          </a:solidFill>
          <a:ln w="57150">
            <a:solidFill>
              <a:srgbClr val="E36D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288000" rIns="180000" bIns="28800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schemeClr val="bg1"/>
                </a:solidFill>
                <a:latin typeface="Twinkl" pitchFamily="2" charset="0"/>
              </a:rPr>
              <a:t>Were your predictions correct? Why? Why not? 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FEB887F9-9FB4-4A56-A9E1-1BCC89C4C847}"/>
              </a:ext>
            </a:extLst>
          </p:cNvPr>
          <p:cNvSpPr/>
          <p:nvPr/>
        </p:nvSpPr>
        <p:spPr>
          <a:xfrm>
            <a:off x="3371850" y="1663700"/>
            <a:ext cx="2363788" cy="3692525"/>
          </a:xfrm>
          <a:prstGeom prst="roundRect">
            <a:avLst>
              <a:gd name="adj" fmla="val 2243"/>
            </a:avLst>
          </a:prstGeom>
          <a:solidFill>
            <a:srgbClr val="E36D60"/>
          </a:solidFill>
          <a:ln w="57150">
            <a:solidFill>
              <a:srgbClr val="E36D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288000" rIns="180000" anchor="b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schemeClr val="bg1"/>
                </a:solidFill>
                <a:latin typeface="Twinkl" pitchFamily="2" charset="0"/>
              </a:rPr>
              <a:t>What have you learnt in this lesson about muscles?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4F5593FB-369E-4678-878A-6E54F9AF0B5F}"/>
              </a:ext>
            </a:extLst>
          </p:cNvPr>
          <p:cNvSpPr/>
          <p:nvPr/>
        </p:nvSpPr>
        <p:spPr>
          <a:xfrm>
            <a:off x="5915025" y="1663700"/>
            <a:ext cx="2365375" cy="3692525"/>
          </a:xfrm>
          <a:prstGeom prst="roundRect">
            <a:avLst>
              <a:gd name="adj" fmla="val 2243"/>
            </a:avLst>
          </a:prstGeom>
          <a:solidFill>
            <a:srgbClr val="E36D60"/>
          </a:solidFill>
          <a:ln w="57150">
            <a:solidFill>
              <a:srgbClr val="E36D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288000" rIns="180000" bIns="28800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schemeClr val="bg1"/>
                </a:solidFill>
                <a:latin typeface="Twinkl" pitchFamily="2" charset="0"/>
              </a:rPr>
              <a:t>Complete your Mighty Muscles Activity Sheet. </a:t>
            </a:r>
          </a:p>
        </p:txBody>
      </p:sp>
      <p:pic>
        <p:nvPicPr>
          <p:cNvPr id="23560" name="Picture 25">
            <a:extLst>
              <a:ext uri="{FF2B5EF4-FFF2-40B4-BE49-F238E27FC236}">
                <a16:creationId xmlns:a16="http://schemas.microsoft.com/office/drawing/2014/main" id="{52FBAAEE-CC66-47E0-852E-9622999C01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633"/>
          <a:stretch>
            <a:fillRect/>
          </a:stretch>
        </p:blipFill>
        <p:spPr bwMode="auto">
          <a:xfrm>
            <a:off x="801688" y="3409950"/>
            <a:ext cx="2414587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1" name="Picture 2">
            <a:extLst>
              <a:ext uri="{FF2B5EF4-FFF2-40B4-BE49-F238E27FC236}">
                <a16:creationId xmlns:a16="http://schemas.microsoft.com/office/drawing/2014/main" id="{F493EE68-3A4E-41B9-89AA-05D651F8839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-7732" b="-2"/>
          <a:stretch>
            <a:fillRect/>
          </a:stretch>
        </p:blipFill>
        <p:spPr bwMode="auto">
          <a:xfrm rot="309931">
            <a:off x="6113463" y="3133725"/>
            <a:ext cx="1968500" cy="1500188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2" name="Picture 4">
            <a:extLst>
              <a:ext uri="{FF2B5EF4-FFF2-40B4-BE49-F238E27FC236}">
                <a16:creationId xmlns:a16="http://schemas.microsoft.com/office/drawing/2014/main" id="{8C2EF577-07D0-4E17-8260-E2A7A928E260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b="23280"/>
          <a:stretch>
            <a:fillRect/>
          </a:stretch>
        </p:blipFill>
        <p:spPr bwMode="auto">
          <a:xfrm>
            <a:off x="6113463" y="4321175"/>
            <a:ext cx="1968500" cy="1068388"/>
          </a:xfrm>
          <a:prstGeom prst="rect">
            <a:avLst/>
          </a:prstGeom>
          <a:noFill/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3" name="Picture 28">
            <a:extLst>
              <a:ext uri="{FF2B5EF4-FFF2-40B4-BE49-F238E27FC236}">
                <a16:creationId xmlns:a16="http://schemas.microsoft.com/office/drawing/2014/main" id="{7FBDA69B-5FFB-4D42-AA8A-379309975A9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325" y="1839913"/>
            <a:ext cx="1784350" cy="210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870F6A95-B97E-42CD-A022-11FFFC28E999}"/>
              </a:ext>
            </a:extLst>
          </p:cNvPr>
          <p:cNvSpPr/>
          <p:nvPr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52C6A36D-F270-465B-9391-8309463002B2}"/>
              </a:ext>
            </a:extLst>
          </p:cNvPr>
          <p:cNvSpPr/>
          <p:nvPr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25604" name="Title 1">
            <a:extLst>
              <a:ext uri="{FF2B5EF4-FFF2-40B4-BE49-F238E27FC236}">
                <a16:creationId xmlns:a16="http://schemas.microsoft.com/office/drawing/2014/main" id="{4BED104C-13A9-4909-A3AA-84DFBE8C6E94}"/>
              </a:ext>
            </a:extLst>
          </p:cNvPr>
          <p:cNvSpPr txBox="1">
            <a:spLocks/>
          </p:cNvSpPr>
          <p:nvPr/>
        </p:nvSpPr>
        <p:spPr bwMode="auto">
          <a:xfrm>
            <a:off x="628650" y="30718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chemeClr val="tx1"/>
                </a:solidFill>
                <a:latin typeface="Twinkl" pitchFamily="2" charset="0"/>
              </a:rPr>
              <a:t>Success Criteria</a:t>
            </a:r>
          </a:p>
        </p:txBody>
      </p:sp>
      <p:sp>
        <p:nvSpPr>
          <p:cNvPr id="25605" name="Title 1">
            <a:extLst>
              <a:ext uri="{FF2B5EF4-FFF2-40B4-BE49-F238E27FC236}">
                <a16:creationId xmlns:a16="http://schemas.microsoft.com/office/drawing/2014/main" id="{91D12136-6E57-4DE2-B09B-2979845F6ED5}"/>
              </a:ext>
            </a:extLst>
          </p:cNvPr>
          <p:cNvSpPr txBox="1">
            <a:spLocks/>
          </p:cNvSpPr>
          <p:nvPr/>
        </p:nvSpPr>
        <p:spPr bwMode="auto">
          <a:xfrm>
            <a:off x="628650" y="7350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chemeClr val="tx1"/>
                </a:solidFill>
                <a:latin typeface="Twinkl" pitchFamily="2" charset="0"/>
              </a:rPr>
              <a:t>Aim</a:t>
            </a:r>
          </a:p>
        </p:txBody>
      </p:sp>
      <p:sp>
        <p:nvSpPr>
          <p:cNvPr id="10246" name="Content Placeholder 15">
            <a:extLst>
              <a:ext uri="{FF2B5EF4-FFF2-40B4-BE49-F238E27FC236}">
                <a16:creationId xmlns:a16="http://schemas.microsoft.com/office/drawing/2014/main" id="{F7155E71-06C2-425A-BE96-8D38EDD85E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27125"/>
            <a:ext cx="7886700" cy="1409700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>
                <a:latin typeface="Twinkl" pitchFamily="2" charset="0"/>
              </a:rPr>
              <a:t>I know why we need muscles to move.</a:t>
            </a:r>
          </a:p>
          <a:p>
            <a:pPr eaLnBrk="1" hangingPunct="1">
              <a:defRPr/>
            </a:pPr>
            <a:r>
              <a:rPr lang="en-GB" dirty="0">
                <a:latin typeface="Twinkl" pitchFamily="2" charset="0"/>
              </a:rPr>
              <a:t>I can set up a simple practical enquiry.</a:t>
            </a:r>
          </a:p>
          <a:p>
            <a:pPr eaLnBrk="1" hangingPunct="1">
              <a:defRPr/>
            </a:pPr>
            <a:r>
              <a:rPr lang="en-GB" dirty="0">
                <a:latin typeface="Twinkl" pitchFamily="2" charset="0"/>
              </a:rPr>
              <a:t>I can record my findings.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GB" altLang="en-US" dirty="0">
              <a:latin typeface="Twinkl" pitchFamily="2" charset="0"/>
            </a:endParaRPr>
          </a:p>
        </p:txBody>
      </p:sp>
      <p:sp>
        <p:nvSpPr>
          <p:cNvPr id="25607" name="Content Placeholder 15">
            <a:extLst>
              <a:ext uri="{FF2B5EF4-FFF2-40B4-BE49-F238E27FC236}">
                <a16:creationId xmlns:a16="http://schemas.microsoft.com/office/drawing/2014/main" id="{221F3B7C-675C-4F18-830B-4C7E7B06F8BF}"/>
              </a:ext>
            </a:extLst>
          </p:cNvPr>
          <p:cNvSpPr txBox="1">
            <a:spLocks/>
          </p:cNvSpPr>
          <p:nvPr/>
        </p:nvSpPr>
        <p:spPr bwMode="auto">
          <a:xfrm>
            <a:off x="628650" y="3467100"/>
            <a:ext cx="7886700" cy="266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252000" rIns="252000" bIns="180000"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/>
            <a:r>
              <a:rPr lang="en-GB" altLang="en-US">
                <a:latin typeface="Twinkl" pitchFamily="2" charset="0"/>
              </a:rPr>
              <a:t>I can explain how muscles allow movement.</a:t>
            </a:r>
          </a:p>
          <a:p>
            <a:pPr eaLnBrk="1" hangingPunct="1"/>
            <a:r>
              <a:rPr lang="en-GB" altLang="en-US">
                <a:latin typeface="Twinkl" pitchFamily="2" charset="0"/>
              </a:rPr>
              <a:t>I can identify pairs of muscles in the body.</a:t>
            </a:r>
          </a:p>
          <a:p>
            <a:pPr eaLnBrk="1" hangingPunct="1"/>
            <a:r>
              <a:rPr lang="en-GB" altLang="en-US">
                <a:latin typeface="Twinkl" pitchFamily="2" charset="0"/>
              </a:rPr>
              <a:t>I can set up a simple practical enquiry.</a:t>
            </a:r>
          </a:p>
          <a:p>
            <a:pPr eaLnBrk="1" hangingPunct="1"/>
            <a:r>
              <a:rPr lang="en-GB" altLang="en-US">
                <a:latin typeface="Twinkl" pitchFamily="2" charset="0"/>
              </a:rPr>
              <a:t>I can make modifications to a simple practical enquiry I have set up.</a:t>
            </a:r>
          </a:p>
          <a:p>
            <a:pPr eaLnBrk="1" hangingPunct="1"/>
            <a:r>
              <a:rPr lang="en-GB" altLang="en-US">
                <a:latin typeface="Twinkl" pitchFamily="2" charset="0"/>
              </a:rPr>
              <a:t>I can write an explanation for my findings.</a:t>
            </a:r>
          </a:p>
          <a:p>
            <a:pPr eaLnBrk="1" hangingPunct="1"/>
            <a:r>
              <a:rPr lang="en-GB" altLang="en-US">
                <a:latin typeface="Twinkl" pitchFamily="2" charset="0"/>
              </a:rPr>
              <a:t>I can write an explanation linking my findings with general scientific ideas.</a:t>
            </a:r>
          </a:p>
        </p:txBody>
      </p:sp>
      <p:pic>
        <p:nvPicPr>
          <p:cNvPr id="25608" name="Picture 7">
            <a:extLst>
              <a:ext uri="{FF2B5EF4-FFF2-40B4-BE49-F238E27FC236}">
                <a16:creationId xmlns:a16="http://schemas.microsoft.com/office/drawing/2014/main" id="{FCB97B5E-D1E3-4B52-B68C-28B48147C2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61595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32F7B2B6-8BD8-4681-B2FC-1283F86D78F4}"/>
              </a:ext>
            </a:extLst>
          </p:cNvPr>
          <p:cNvSpPr/>
          <p:nvPr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4564C043-14DC-40F1-9702-5665AAB6A108}"/>
              </a:ext>
            </a:extLst>
          </p:cNvPr>
          <p:cNvSpPr/>
          <p:nvPr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10244" name="Title 1">
            <a:extLst>
              <a:ext uri="{FF2B5EF4-FFF2-40B4-BE49-F238E27FC236}">
                <a16:creationId xmlns:a16="http://schemas.microsoft.com/office/drawing/2014/main" id="{91D96FFB-C288-4582-9105-9986A926FAED}"/>
              </a:ext>
            </a:extLst>
          </p:cNvPr>
          <p:cNvSpPr txBox="1">
            <a:spLocks/>
          </p:cNvSpPr>
          <p:nvPr/>
        </p:nvSpPr>
        <p:spPr bwMode="auto">
          <a:xfrm>
            <a:off x="628650" y="30718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chemeClr val="tx1"/>
                </a:solidFill>
                <a:latin typeface="Twinkl" pitchFamily="2" charset="0"/>
              </a:rPr>
              <a:t>Success Criteria</a:t>
            </a:r>
          </a:p>
        </p:txBody>
      </p:sp>
      <p:sp>
        <p:nvSpPr>
          <p:cNvPr id="10245" name="Title 1">
            <a:extLst>
              <a:ext uri="{FF2B5EF4-FFF2-40B4-BE49-F238E27FC236}">
                <a16:creationId xmlns:a16="http://schemas.microsoft.com/office/drawing/2014/main" id="{FACAA5F6-BD96-4999-89C9-C3963BA5AD69}"/>
              </a:ext>
            </a:extLst>
          </p:cNvPr>
          <p:cNvSpPr txBox="1">
            <a:spLocks/>
          </p:cNvSpPr>
          <p:nvPr/>
        </p:nvSpPr>
        <p:spPr bwMode="auto">
          <a:xfrm>
            <a:off x="628650" y="7350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chemeClr val="tx1"/>
                </a:solidFill>
                <a:latin typeface="Twinkl" pitchFamily="2" charset="0"/>
              </a:rPr>
              <a:t>Aim</a:t>
            </a:r>
          </a:p>
        </p:txBody>
      </p:sp>
      <p:sp>
        <p:nvSpPr>
          <p:cNvPr id="10246" name="Content Placeholder 15">
            <a:extLst>
              <a:ext uri="{FF2B5EF4-FFF2-40B4-BE49-F238E27FC236}">
                <a16:creationId xmlns:a16="http://schemas.microsoft.com/office/drawing/2014/main" id="{806788A4-2272-41D1-8A0A-33C09D88A6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27125"/>
            <a:ext cx="7886700" cy="1409700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>
                <a:latin typeface="Twinkl" pitchFamily="2" charset="0"/>
              </a:rPr>
              <a:t>I know why we need muscles to move.</a:t>
            </a:r>
          </a:p>
          <a:p>
            <a:pPr eaLnBrk="1" hangingPunct="1">
              <a:defRPr/>
            </a:pPr>
            <a:r>
              <a:rPr lang="en-GB" dirty="0">
                <a:latin typeface="Twinkl" pitchFamily="2" charset="0"/>
              </a:rPr>
              <a:t>I can set up a simple practical enquiry.</a:t>
            </a:r>
          </a:p>
          <a:p>
            <a:pPr eaLnBrk="1" hangingPunct="1">
              <a:defRPr/>
            </a:pPr>
            <a:r>
              <a:rPr lang="en-GB" dirty="0">
                <a:latin typeface="Twinkl" pitchFamily="2" charset="0"/>
              </a:rPr>
              <a:t>I can record my findings.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GB" altLang="en-US" dirty="0">
              <a:latin typeface="Twinkl" pitchFamily="2" charset="0"/>
            </a:endParaRPr>
          </a:p>
        </p:txBody>
      </p:sp>
      <p:sp>
        <p:nvSpPr>
          <p:cNvPr id="10247" name="Content Placeholder 15">
            <a:extLst>
              <a:ext uri="{FF2B5EF4-FFF2-40B4-BE49-F238E27FC236}">
                <a16:creationId xmlns:a16="http://schemas.microsoft.com/office/drawing/2014/main" id="{2EF34F71-F042-4E66-9A1B-863015467E31}"/>
              </a:ext>
            </a:extLst>
          </p:cNvPr>
          <p:cNvSpPr txBox="1">
            <a:spLocks/>
          </p:cNvSpPr>
          <p:nvPr/>
        </p:nvSpPr>
        <p:spPr bwMode="auto">
          <a:xfrm>
            <a:off x="628650" y="3467100"/>
            <a:ext cx="7886700" cy="266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252000" rIns="252000" bIns="180000"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/>
            <a:r>
              <a:rPr lang="en-GB" altLang="en-US" dirty="0">
                <a:latin typeface="Twinkl" pitchFamily="2" charset="0"/>
              </a:rPr>
              <a:t>I can explain how muscles allow movement.</a:t>
            </a:r>
          </a:p>
          <a:p>
            <a:pPr eaLnBrk="1" hangingPunct="1"/>
            <a:r>
              <a:rPr lang="en-GB" altLang="en-US" dirty="0">
                <a:latin typeface="Twinkl" pitchFamily="2" charset="0"/>
              </a:rPr>
              <a:t>I can identify pairs of muscles in the body.</a:t>
            </a:r>
          </a:p>
          <a:p>
            <a:pPr eaLnBrk="1" hangingPunct="1"/>
            <a:r>
              <a:rPr lang="en-GB" altLang="en-US" dirty="0">
                <a:latin typeface="Twinkl" pitchFamily="2" charset="0"/>
              </a:rPr>
              <a:t>I can set up a simple practical enquiry.</a:t>
            </a:r>
          </a:p>
          <a:p>
            <a:pPr eaLnBrk="1" hangingPunct="1"/>
            <a:r>
              <a:rPr lang="en-GB" altLang="en-US" dirty="0">
                <a:latin typeface="Twinkl" pitchFamily="2" charset="0"/>
              </a:rPr>
              <a:t>I can make modifications to a simple practical enquiry I have set up.</a:t>
            </a:r>
          </a:p>
          <a:p>
            <a:pPr eaLnBrk="1" hangingPunct="1"/>
            <a:r>
              <a:rPr lang="en-GB" altLang="en-US" dirty="0">
                <a:latin typeface="Twinkl" pitchFamily="2" charset="0"/>
              </a:rPr>
              <a:t>I can write an explanation for my findings.</a:t>
            </a:r>
          </a:p>
          <a:p>
            <a:pPr eaLnBrk="1" hangingPunct="1"/>
            <a:r>
              <a:rPr lang="en-GB" altLang="en-US" dirty="0">
                <a:latin typeface="Twinkl" pitchFamily="2" charset="0"/>
              </a:rPr>
              <a:t>I can write an explanation linking my findings with general </a:t>
            </a:r>
            <a:br>
              <a:rPr lang="en-GB" altLang="en-US" dirty="0">
                <a:latin typeface="Twinkl" pitchFamily="2" charset="0"/>
              </a:rPr>
            </a:br>
            <a:r>
              <a:rPr lang="en-GB" altLang="en-US" dirty="0">
                <a:latin typeface="Twinkl" pitchFamily="2" charset="0"/>
              </a:rPr>
              <a:t>scientific ideas.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21E882DE-D56A-4489-A5C2-FC6B30BA79E9}"/>
              </a:ext>
            </a:extLst>
          </p:cNvPr>
          <p:cNvSpPr/>
          <p:nvPr/>
        </p:nvSpPr>
        <p:spPr>
          <a:xfrm>
            <a:off x="827088" y="1663700"/>
            <a:ext cx="2589212" cy="2117725"/>
          </a:xfrm>
          <a:prstGeom prst="roundRect">
            <a:avLst>
              <a:gd name="adj" fmla="val 2243"/>
            </a:avLst>
          </a:prstGeom>
          <a:noFill/>
          <a:ln w="57150">
            <a:solidFill>
              <a:srgbClr val="E36D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schemeClr val="tx1"/>
                </a:solidFill>
                <a:latin typeface="Twinkl" pitchFamily="2" charset="0"/>
              </a:rPr>
              <a:t>How do skeletons move the body? Discuss with </a:t>
            </a:r>
            <a:br>
              <a:rPr lang="en-GB" sz="2000" dirty="0">
                <a:solidFill>
                  <a:schemeClr val="tx1"/>
                </a:solidFill>
                <a:latin typeface="Twinkl" pitchFamily="2" charset="0"/>
              </a:rPr>
            </a:br>
            <a:r>
              <a:rPr lang="en-GB" sz="2000" dirty="0">
                <a:solidFill>
                  <a:schemeClr val="tx1"/>
                </a:solidFill>
                <a:latin typeface="Twinkl" pitchFamily="2" charset="0"/>
              </a:rPr>
              <a:t>your partner.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5C1EF3C4-E9A7-4DDB-B69D-02C4BBFE5481}"/>
              </a:ext>
            </a:extLst>
          </p:cNvPr>
          <p:cNvSpPr/>
          <p:nvPr/>
        </p:nvSpPr>
        <p:spPr>
          <a:xfrm>
            <a:off x="827088" y="3962400"/>
            <a:ext cx="2589212" cy="2117725"/>
          </a:xfrm>
          <a:prstGeom prst="roundRect">
            <a:avLst>
              <a:gd name="adj" fmla="val 2243"/>
            </a:avLst>
          </a:prstGeom>
          <a:noFill/>
          <a:ln w="57150">
            <a:solidFill>
              <a:srgbClr val="E36D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schemeClr val="tx1"/>
                </a:solidFill>
                <a:latin typeface="Twinkl" pitchFamily="2" charset="0"/>
              </a:rPr>
              <a:t>Did your leg move? Why not?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5531DB6F-AFCD-4BD6-B975-9CA71B65AB74}"/>
              </a:ext>
            </a:extLst>
          </p:cNvPr>
          <p:cNvSpPr/>
          <p:nvPr/>
        </p:nvSpPr>
        <p:spPr>
          <a:xfrm>
            <a:off x="3617913" y="1663700"/>
            <a:ext cx="2587625" cy="2117725"/>
          </a:xfrm>
          <a:prstGeom prst="roundRect">
            <a:avLst>
              <a:gd name="adj" fmla="val 2243"/>
            </a:avLst>
          </a:prstGeom>
          <a:noFill/>
          <a:ln w="57150">
            <a:solidFill>
              <a:srgbClr val="E36D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schemeClr val="tx1"/>
                </a:solidFill>
                <a:latin typeface="Twinkl" pitchFamily="2" charset="0"/>
              </a:rPr>
              <a:t>Can you tell your brain to move </a:t>
            </a:r>
            <a:br>
              <a:rPr lang="en-GB" sz="2000" dirty="0">
                <a:solidFill>
                  <a:schemeClr val="tx1"/>
                </a:solidFill>
                <a:latin typeface="Twinkl" pitchFamily="2" charset="0"/>
              </a:rPr>
            </a:br>
            <a:r>
              <a:rPr lang="en-GB" sz="2000" dirty="0">
                <a:solidFill>
                  <a:schemeClr val="tx1"/>
                </a:solidFill>
                <a:latin typeface="Twinkl" pitchFamily="2" charset="0"/>
              </a:rPr>
              <a:t>your leg?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AC9C1B7A-F634-4C4C-9D26-EAA92B2A584B}"/>
              </a:ext>
            </a:extLst>
          </p:cNvPr>
          <p:cNvSpPr/>
          <p:nvPr/>
        </p:nvSpPr>
        <p:spPr>
          <a:xfrm>
            <a:off x="3617913" y="3962400"/>
            <a:ext cx="2587625" cy="2117725"/>
          </a:xfrm>
          <a:prstGeom prst="roundRect">
            <a:avLst>
              <a:gd name="adj" fmla="val 2243"/>
            </a:avLst>
          </a:prstGeom>
          <a:noFill/>
          <a:ln w="57150">
            <a:solidFill>
              <a:srgbClr val="E36D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schemeClr val="tx1"/>
                </a:solidFill>
                <a:latin typeface="Twinkl" pitchFamily="2" charset="0"/>
              </a:rPr>
              <a:t>Along with our bones, what else do we need to move our bodies?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01361F1-800A-4367-A714-56D45DEB8D46}"/>
              </a:ext>
            </a:extLst>
          </p:cNvPr>
          <p:cNvGrpSpPr>
            <a:grpSpLocks/>
          </p:cNvGrpSpPr>
          <p:nvPr/>
        </p:nvGrpSpPr>
        <p:grpSpPr bwMode="auto">
          <a:xfrm>
            <a:off x="827088" y="1668463"/>
            <a:ext cx="2589212" cy="2117725"/>
            <a:chOff x="827087" y="1668119"/>
            <a:chExt cx="2588427" cy="2117747"/>
          </a:xfrm>
        </p:grpSpPr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36FF436C-6319-4E8B-AD5F-75917933BA0A}"/>
                </a:ext>
              </a:extLst>
            </p:cNvPr>
            <p:cNvSpPr/>
            <p:nvPr/>
          </p:nvSpPr>
          <p:spPr>
            <a:xfrm>
              <a:off x="827087" y="1668119"/>
              <a:ext cx="2588427" cy="2117747"/>
            </a:xfrm>
            <a:prstGeom prst="roundRect">
              <a:avLst>
                <a:gd name="adj" fmla="val 2243"/>
              </a:avLst>
            </a:prstGeom>
            <a:solidFill>
              <a:srgbClr val="E36D60"/>
            </a:solidFill>
            <a:ln w="57150">
              <a:solidFill>
                <a:srgbClr val="E36D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rIns="18000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2000" dirty="0">
                <a:solidFill>
                  <a:schemeClr val="tx1"/>
                </a:solidFill>
                <a:latin typeface="Twinkl" pitchFamily="2" charset="0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9DA0576F-D463-4722-B2A3-43DD987CC905}"/>
                </a:ext>
              </a:extLst>
            </p:cNvPr>
            <p:cNvSpPr/>
            <p:nvPr/>
          </p:nvSpPr>
          <p:spPr>
            <a:xfrm>
              <a:off x="1577746" y="2234862"/>
              <a:ext cx="972843" cy="97473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b="1" dirty="0">
                  <a:solidFill>
                    <a:schemeClr val="tx1"/>
                  </a:solidFill>
                  <a:latin typeface="Twinkl" pitchFamily="2" charset="0"/>
                </a:rPr>
                <a:t>A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E220E32-12FE-4150-9399-8C58A55B3186}"/>
              </a:ext>
            </a:extLst>
          </p:cNvPr>
          <p:cNvGrpSpPr>
            <a:grpSpLocks/>
          </p:cNvGrpSpPr>
          <p:nvPr/>
        </p:nvGrpSpPr>
        <p:grpSpPr bwMode="auto">
          <a:xfrm>
            <a:off x="3617913" y="1668463"/>
            <a:ext cx="2587625" cy="2117725"/>
            <a:chOff x="3617640" y="1668119"/>
            <a:chExt cx="2588427" cy="2117747"/>
          </a:xfrm>
        </p:grpSpPr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AB7D1E99-05A4-4C9F-B041-B4F4918AF1BF}"/>
                </a:ext>
              </a:extLst>
            </p:cNvPr>
            <p:cNvSpPr/>
            <p:nvPr/>
          </p:nvSpPr>
          <p:spPr>
            <a:xfrm>
              <a:off x="3617640" y="1668119"/>
              <a:ext cx="2588427" cy="2117747"/>
            </a:xfrm>
            <a:prstGeom prst="roundRect">
              <a:avLst>
                <a:gd name="adj" fmla="val 2243"/>
              </a:avLst>
            </a:prstGeom>
            <a:solidFill>
              <a:srgbClr val="E36D60"/>
            </a:solidFill>
            <a:ln w="57150">
              <a:solidFill>
                <a:srgbClr val="E36D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rIns="18000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2000" dirty="0">
                <a:solidFill>
                  <a:schemeClr val="tx1"/>
                </a:solidFill>
                <a:latin typeface="Twinkl" pitchFamily="2" charset="0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0CADD745-4A47-40AF-A40C-3D8A6D01BCCD}"/>
                </a:ext>
              </a:extLst>
            </p:cNvPr>
            <p:cNvSpPr/>
            <p:nvPr/>
          </p:nvSpPr>
          <p:spPr>
            <a:xfrm>
              <a:off x="4424340" y="2234862"/>
              <a:ext cx="975027" cy="97473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b="1" dirty="0">
                  <a:solidFill>
                    <a:schemeClr val="tx1"/>
                  </a:solidFill>
                  <a:latin typeface="Twinkl" pitchFamily="2" charset="0"/>
                </a:rPr>
                <a:t>B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B7A6471-2CD2-4A13-A69D-72A5C9EE2610}"/>
              </a:ext>
            </a:extLst>
          </p:cNvPr>
          <p:cNvGrpSpPr>
            <a:grpSpLocks/>
          </p:cNvGrpSpPr>
          <p:nvPr/>
        </p:nvGrpSpPr>
        <p:grpSpPr bwMode="auto">
          <a:xfrm>
            <a:off x="827088" y="3967163"/>
            <a:ext cx="2589212" cy="2117725"/>
            <a:chOff x="827087" y="3966610"/>
            <a:chExt cx="2588427" cy="2117747"/>
          </a:xfrm>
        </p:grpSpPr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BDFF411E-9D9E-4115-9A7A-A5803A73AEB2}"/>
                </a:ext>
              </a:extLst>
            </p:cNvPr>
            <p:cNvSpPr/>
            <p:nvPr/>
          </p:nvSpPr>
          <p:spPr>
            <a:xfrm>
              <a:off x="827087" y="3966610"/>
              <a:ext cx="2588427" cy="2117747"/>
            </a:xfrm>
            <a:prstGeom prst="roundRect">
              <a:avLst>
                <a:gd name="adj" fmla="val 2243"/>
              </a:avLst>
            </a:prstGeom>
            <a:solidFill>
              <a:srgbClr val="E36D60"/>
            </a:solidFill>
            <a:ln w="57150">
              <a:solidFill>
                <a:srgbClr val="E36D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rIns="18000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2000" dirty="0">
                <a:solidFill>
                  <a:schemeClr val="tx1"/>
                </a:solidFill>
                <a:latin typeface="Twinkl" pitchFamily="2" charset="0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0D47C58-619C-4842-AD3A-C8FAA6665692}"/>
                </a:ext>
              </a:extLst>
            </p:cNvPr>
            <p:cNvSpPr/>
            <p:nvPr/>
          </p:nvSpPr>
          <p:spPr>
            <a:xfrm>
              <a:off x="1577746" y="4538116"/>
              <a:ext cx="972843" cy="97473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b="1" dirty="0">
                  <a:solidFill>
                    <a:schemeClr val="tx1"/>
                  </a:solidFill>
                  <a:latin typeface="Twinkl" pitchFamily="2" charset="0"/>
                </a:rPr>
                <a:t>C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94E45C3-DF0F-4FCB-9FDE-84AFAB8FD89E}"/>
              </a:ext>
            </a:extLst>
          </p:cNvPr>
          <p:cNvGrpSpPr>
            <a:grpSpLocks/>
          </p:cNvGrpSpPr>
          <p:nvPr/>
        </p:nvGrpSpPr>
        <p:grpSpPr bwMode="auto">
          <a:xfrm>
            <a:off x="3617913" y="3967163"/>
            <a:ext cx="2587625" cy="2117725"/>
            <a:chOff x="3617640" y="3966610"/>
            <a:chExt cx="2588427" cy="2117747"/>
          </a:xfrm>
        </p:grpSpPr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10E12297-E680-45BF-8EF6-F4F3A61548A0}"/>
                </a:ext>
              </a:extLst>
            </p:cNvPr>
            <p:cNvSpPr/>
            <p:nvPr/>
          </p:nvSpPr>
          <p:spPr>
            <a:xfrm>
              <a:off x="3617640" y="3966610"/>
              <a:ext cx="2588427" cy="2117747"/>
            </a:xfrm>
            <a:prstGeom prst="roundRect">
              <a:avLst>
                <a:gd name="adj" fmla="val 2243"/>
              </a:avLst>
            </a:prstGeom>
            <a:solidFill>
              <a:srgbClr val="E36D60"/>
            </a:solidFill>
            <a:ln w="57150">
              <a:solidFill>
                <a:srgbClr val="E36D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rIns="18000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2000" dirty="0">
                <a:solidFill>
                  <a:schemeClr val="tx1"/>
                </a:solidFill>
                <a:latin typeface="Twinkl" pitchFamily="2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2B4C2772-D709-4EB6-B2D9-444D454DC5ED}"/>
                </a:ext>
              </a:extLst>
            </p:cNvPr>
            <p:cNvSpPr/>
            <p:nvPr/>
          </p:nvSpPr>
          <p:spPr>
            <a:xfrm>
              <a:off x="4424340" y="4538116"/>
              <a:ext cx="975027" cy="97473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b="1" dirty="0">
                  <a:solidFill>
                    <a:schemeClr val="tx1"/>
                  </a:solidFill>
                  <a:latin typeface="Twinkl" pitchFamily="2" charset="0"/>
                </a:rPr>
                <a:t>D</a:t>
              </a:r>
            </a:p>
          </p:txBody>
        </p:sp>
      </p:grpSp>
      <p:sp>
        <p:nvSpPr>
          <p:cNvPr id="11270" name="Title 5">
            <a:extLst>
              <a:ext uri="{FF2B5EF4-FFF2-40B4-BE49-F238E27FC236}">
                <a16:creationId xmlns:a16="http://schemas.microsoft.com/office/drawing/2014/main" id="{BEF148B6-37E3-4C21-88FC-8038B887D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188" y="677863"/>
            <a:ext cx="8220075" cy="63182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GB" altLang="en-US" dirty="0">
                <a:latin typeface="Twinkl" pitchFamily="2" charset="0"/>
              </a:rPr>
              <a:t>Movement</a:t>
            </a:r>
          </a:p>
        </p:txBody>
      </p:sp>
      <p:pic>
        <p:nvPicPr>
          <p:cNvPr id="11271" name="Talking Partners">
            <a:extLst>
              <a:ext uri="{FF2B5EF4-FFF2-40B4-BE49-F238E27FC236}">
                <a16:creationId xmlns:a16="http://schemas.microsoft.com/office/drawing/2014/main" id="{5EA1C0D5-4754-40B5-9CD6-00194BC58D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61595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6" name="Picture 3">
            <a:extLst>
              <a:ext uri="{FF2B5EF4-FFF2-40B4-BE49-F238E27FC236}">
                <a16:creationId xmlns:a16="http://schemas.microsoft.com/office/drawing/2014/main" id="{6BC63AF9-40F8-42A8-B859-4864FECC38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8313" y="1598613"/>
            <a:ext cx="2876550" cy="449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5">
            <a:extLst>
              <a:ext uri="{FF2B5EF4-FFF2-40B4-BE49-F238E27FC236}">
                <a16:creationId xmlns:a16="http://schemas.microsoft.com/office/drawing/2014/main" id="{5915912F-58D2-4A4F-A08D-99FEC8148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188" y="677863"/>
            <a:ext cx="8220075" cy="63182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GB" altLang="en-US" dirty="0">
                <a:latin typeface="Twinkl" pitchFamily="2" charset="0"/>
              </a:rPr>
              <a:t>What are Muscles?</a:t>
            </a: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8EBB93B9-B042-46C4-AC35-444F1B7B4F0C}"/>
              </a:ext>
            </a:extLst>
          </p:cNvPr>
          <p:cNvGrpSpPr>
            <a:grpSpLocks/>
          </p:cNvGrpSpPr>
          <p:nvPr/>
        </p:nvGrpSpPr>
        <p:grpSpPr bwMode="auto">
          <a:xfrm>
            <a:off x="827088" y="1663700"/>
            <a:ext cx="7597775" cy="4429125"/>
            <a:chOff x="827088" y="1663509"/>
            <a:chExt cx="7597775" cy="4429124"/>
          </a:xfrm>
        </p:grpSpPr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9730F025-B93C-4D42-B3E6-0850896CECFE}"/>
                </a:ext>
              </a:extLst>
            </p:cNvPr>
            <p:cNvSpPr/>
            <p:nvPr/>
          </p:nvSpPr>
          <p:spPr>
            <a:xfrm>
              <a:off x="827088" y="1663509"/>
              <a:ext cx="1944687" cy="1350963"/>
            </a:xfrm>
            <a:prstGeom prst="roundRect">
              <a:avLst>
                <a:gd name="adj" fmla="val 2243"/>
              </a:avLst>
            </a:prstGeom>
            <a:noFill/>
            <a:ln w="38100">
              <a:solidFill>
                <a:srgbClr val="E36D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rIns="18000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700" dirty="0">
                  <a:solidFill>
                    <a:schemeClr val="tx1"/>
                  </a:solidFill>
                  <a:latin typeface="Twinkl" pitchFamily="2" charset="0"/>
                </a:rPr>
                <a:t>Our bodies are made up of different types of cells</a:t>
              </a:r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9B2D3B83-7BE3-4937-8FB4-DE99201DF78A}"/>
                </a:ext>
              </a:extLst>
            </p:cNvPr>
            <p:cNvSpPr/>
            <p:nvPr/>
          </p:nvSpPr>
          <p:spPr>
            <a:xfrm>
              <a:off x="2754313" y="4703571"/>
              <a:ext cx="1292225" cy="1350962"/>
            </a:xfrm>
            <a:prstGeom prst="roundRect">
              <a:avLst>
                <a:gd name="adj" fmla="val 2243"/>
              </a:avLst>
            </a:prstGeom>
            <a:solidFill>
              <a:srgbClr val="E36D60"/>
            </a:solidFill>
            <a:ln w="38100">
              <a:solidFill>
                <a:srgbClr val="E36D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rIns="36000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chemeClr val="tx1"/>
                </a:solidFill>
                <a:latin typeface="Twinkl" pitchFamily="2" charset="0"/>
              </a:endParaRPr>
            </a:p>
          </p:txBody>
        </p:sp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D2F5A0DC-8CC5-4BDC-870D-E1B6F389BFE7}"/>
                </a:ext>
              </a:extLst>
            </p:cNvPr>
            <p:cNvSpPr/>
            <p:nvPr/>
          </p:nvSpPr>
          <p:spPr>
            <a:xfrm>
              <a:off x="5216525" y="4741671"/>
              <a:ext cx="2262188" cy="1350962"/>
            </a:xfrm>
            <a:prstGeom prst="roundRect">
              <a:avLst>
                <a:gd name="adj" fmla="val 2243"/>
              </a:avLst>
            </a:prstGeom>
            <a:noFill/>
            <a:ln w="38100">
              <a:solidFill>
                <a:srgbClr val="E36D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rIns="18000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700" dirty="0">
                  <a:solidFill>
                    <a:schemeClr val="tx1"/>
                  </a:solidFill>
                  <a:latin typeface="Twinkl" pitchFamily="2" charset="0"/>
                </a:rPr>
                <a:t>Organs are made up of more than one type of tissue</a:t>
              </a:r>
            </a:p>
          </p:txBody>
        </p:sp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551CC90E-3384-4CC0-98B2-2C7CC2F821AA}"/>
                </a:ext>
              </a:extLst>
            </p:cNvPr>
            <p:cNvSpPr/>
            <p:nvPr/>
          </p:nvSpPr>
          <p:spPr>
            <a:xfrm>
              <a:off x="827088" y="3184334"/>
              <a:ext cx="1944687" cy="1349375"/>
            </a:xfrm>
            <a:prstGeom prst="roundRect">
              <a:avLst>
                <a:gd name="adj" fmla="val 2243"/>
              </a:avLst>
            </a:prstGeom>
            <a:noFill/>
            <a:ln w="38100">
              <a:solidFill>
                <a:srgbClr val="E36D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rIns="18000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700" dirty="0">
                  <a:solidFill>
                    <a:schemeClr val="tx1"/>
                  </a:solidFill>
                  <a:latin typeface="Twinkl" pitchFamily="2" charset="0"/>
                </a:rPr>
                <a:t>Cells form to make tissue</a:t>
              </a:r>
            </a:p>
          </p:txBody>
        </p:sp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E85CCF34-D089-4033-BCB2-23FD15FFB047}"/>
                </a:ext>
              </a:extLst>
            </p:cNvPr>
            <p:cNvSpPr/>
            <p:nvPr/>
          </p:nvSpPr>
          <p:spPr>
            <a:xfrm>
              <a:off x="827088" y="4703571"/>
              <a:ext cx="1944687" cy="1350962"/>
            </a:xfrm>
            <a:prstGeom prst="roundRect">
              <a:avLst>
                <a:gd name="adj" fmla="val 2243"/>
              </a:avLst>
            </a:prstGeom>
            <a:noFill/>
            <a:ln w="38100">
              <a:solidFill>
                <a:srgbClr val="E36D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rIns="18000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700" dirty="0">
                  <a:solidFill>
                    <a:schemeClr val="tx1"/>
                  </a:solidFill>
                  <a:latin typeface="Twinkl" pitchFamily="2" charset="0"/>
                </a:rPr>
                <a:t>Skeletal muscles are made up of just muscle tissue</a:t>
              </a:r>
            </a:p>
          </p:txBody>
        </p:sp>
        <p:sp>
          <p:nvSpPr>
            <p:cNvPr id="39" name="Rounded Rectangle 38">
              <a:extLst>
                <a:ext uri="{FF2B5EF4-FFF2-40B4-BE49-F238E27FC236}">
                  <a16:creationId xmlns:a16="http://schemas.microsoft.com/office/drawing/2014/main" id="{51A19F74-14B1-463F-9683-23D20F94A5E0}"/>
                </a:ext>
              </a:extLst>
            </p:cNvPr>
            <p:cNvSpPr/>
            <p:nvPr/>
          </p:nvSpPr>
          <p:spPr>
            <a:xfrm>
              <a:off x="5216525" y="3366897"/>
              <a:ext cx="2262188" cy="1395412"/>
            </a:xfrm>
            <a:prstGeom prst="roundRect">
              <a:avLst>
                <a:gd name="adj" fmla="val 2243"/>
              </a:avLst>
            </a:prstGeom>
            <a:solidFill>
              <a:srgbClr val="E36D60"/>
            </a:solidFill>
            <a:ln w="38100">
              <a:solidFill>
                <a:srgbClr val="E36D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rIns="36000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chemeClr val="tx1"/>
                </a:solidFill>
                <a:latin typeface="Twinkl" pitchFamily="2" charset="0"/>
              </a:endParaRP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71312F9E-2B09-4DFA-B01E-FF7A65676952}"/>
                </a:ext>
              </a:extLst>
            </p:cNvPr>
            <p:cNvCxnSpPr>
              <a:stCxn id="62" idx="2"/>
            </p:cNvCxnSpPr>
            <p:nvPr/>
          </p:nvCxnSpPr>
          <p:spPr>
            <a:xfrm>
              <a:off x="6354763" y="3012884"/>
              <a:ext cx="1587" cy="638175"/>
            </a:xfrm>
            <a:prstGeom prst="straightConnector1">
              <a:avLst/>
            </a:prstGeom>
            <a:ln w="76200">
              <a:solidFill>
                <a:srgbClr val="64393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4507FEC4-0989-4D5B-A63C-23EA57D89094}"/>
                </a:ext>
              </a:extLst>
            </p:cNvPr>
            <p:cNvCxnSpPr/>
            <p:nvPr/>
          </p:nvCxnSpPr>
          <p:spPr>
            <a:xfrm flipH="1">
              <a:off x="3400425" y="4382896"/>
              <a:ext cx="0" cy="452437"/>
            </a:xfrm>
            <a:prstGeom prst="straightConnector1">
              <a:avLst/>
            </a:prstGeom>
            <a:ln w="76200">
              <a:solidFill>
                <a:srgbClr val="64393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324" name="Group 64">
              <a:extLst>
                <a:ext uri="{FF2B5EF4-FFF2-40B4-BE49-F238E27FC236}">
                  <a16:creationId xmlns:a16="http://schemas.microsoft.com/office/drawing/2014/main" id="{E87F7A03-D761-4262-B814-AA6C885DFEC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93524" y="3013093"/>
              <a:ext cx="646215" cy="845927"/>
              <a:chOff x="4893524" y="3013093"/>
              <a:chExt cx="646215" cy="845927"/>
            </a:xfrm>
          </p:grpSpPr>
          <p:cxnSp>
            <p:nvCxnSpPr>
              <p:cNvPr id="41" name="Straight Arrow Connector 40">
                <a:extLst>
                  <a:ext uri="{FF2B5EF4-FFF2-40B4-BE49-F238E27FC236}">
                    <a16:creationId xmlns:a16="http://schemas.microsoft.com/office/drawing/2014/main" id="{D157DC52-CC61-4F08-98C8-93600B025CF0}"/>
                  </a:ext>
                </a:extLst>
              </p:cNvPr>
              <p:cNvCxnSpPr/>
              <p:nvPr/>
            </p:nvCxnSpPr>
            <p:spPr>
              <a:xfrm>
                <a:off x="4894263" y="3859022"/>
                <a:ext cx="646112" cy="0"/>
              </a:xfrm>
              <a:prstGeom prst="straightConnector1">
                <a:avLst/>
              </a:prstGeom>
              <a:ln w="76200">
                <a:solidFill>
                  <a:srgbClr val="643935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D4F8EC57-36A3-47D1-98EE-C56175CCE88F}"/>
                  </a:ext>
                </a:extLst>
              </p:cNvPr>
              <p:cNvCxnSpPr>
                <a:stCxn id="56" idx="2"/>
              </p:cNvCxnSpPr>
              <p:nvPr/>
            </p:nvCxnSpPr>
            <p:spPr>
              <a:xfrm flipH="1">
                <a:off x="4935538" y="3012884"/>
                <a:ext cx="0" cy="846138"/>
              </a:xfrm>
              <a:prstGeom prst="line">
                <a:avLst/>
              </a:prstGeom>
              <a:ln w="76200">
                <a:solidFill>
                  <a:srgbClr val="64393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ED2FA845-D1CB-4CC4-A4B8-C95480EC9980}"/>
                </a:ext>
              </a:extLst>
            </p:cNvPr>
            <p:cNvSpPr/>
            <p:nvPr/>
          </p:nvSpPr>
          <p:spPr>
            <a:xfrm>
              <a:off x="4289425" y="1663509"/>
              <a:ext cx="1292225" cy="728663"/>
            </a:xfrm>
            <a:prstGeom prst="roundRect">
              <a:avLst>
                <a:gd name="adj" fmla="val 2243"/>
              </a:avLst>
            </a:prstGeom>
            <a:solidFill>
              <a:srgbClr val="E36D60"/>
            </a:solidFill>
            <a:ln w="38100">
              <a:solidFill>
                <a:srgbClr val="E36D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rIns="36000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chemeClr val="tx1"/>
                </a:solidFill>
                <a:latin typeface="Twinkl" pitchFamily="2" charset="0"/>
              </a:endParaRPr>
            </a:p>
          </p:txBody>
        </p:sp>
        <p:sp>
          <p:nvSpPr>
            <p:cNvPr id="36" name="Rounded Rectangle 35">
              <a:extLst>
                <a:ext uri="{FF2B5EF4-FFF2-40B4-BE49-F238E27FC236}">
                  <a16:creationId xmlns:a16="http://schemas.microsoft.com/office/drawing/2014/main" id="{4C58F5CD-A91C-4C97-9F27-FE55D7B6B372}"/>
                </a:ext>
              </a:extLst>
            </p:cNvPr>
            <p:cNvSpPr/>
            <p:nvPr/>
          </p:nvSpPr>
          <p:spPr>
            <a:xfrm>
              <a:off x="5710238" y="1663509"/>
              <a:ext cx="1292225" cy="728663"/>
            </a:xfrm>
            <a:prstGeom prst="roundRect">
              <a:avLst>
                <a:gd name="adj" fmla="val 2243"/>
              </a:avLst>
            </a:prstGeom>
            <a:solidFill>
              <a:srgbClr val="E36D60"/>
            </a:solidFill>
            <a:ln w="38100">
              <a:solidFill>
                <a:srgbClr val="E36D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rIns="36000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chemeClr val="tx1"/>
                </a:solidFill>
                <a:latin typeface="Twinkl" pitchFamily="2" charset="0"/>
              </a:endParaRPr>
            </a:p>
          </p:txBody>
        </p:sp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id="{192709B6-CEE2-4C08-B536-EE7B07313343}"/>
                </a:ext>
              </a:extLst>
            </p:cNvPr>
            <p:cNvSpPr/>
            <p:nvPr/>
          </p:nvSpPr>
          <p:spPr>
            <a:xfrm>
              <a:off x="7132638" y="1663509"/>
              <a:ext cx="1292225" cy="728663"/>
            </a:xfrm>
            <a:prstGeom prst="roundRect">
              <a:avLst>
                <a:gd name="adj" fmla="val 2243"/>
              </a:avLst>
            </a:prstGeom>
            <a:solidFill>
              <a:srgbClr val="E36D60"/>
            </a:solidFill>
            <a:ln w="38100">
              <a:solidFill>
                <a:srgbClr val="E36D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rIns="36000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chemeClr val="tx1"/>
                </a:solidFill>
                <a:latin typeface="Twinkl" pitchFamily="2" charset="0"/>
              </a:endParaRPr>
            </a:p>
          </p:txBody>
        </p:sp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03B6A8FD-E1AD-4CF5-86F6-EBFD03A9709B}"/>
                </a:ext>
              </a:extLst>
            </p:cNvPr>
            <p:cNvSpPr/>
            <p:nvPr/>
          </p:nvSpPr>
          <p:spPr>
            <a:xfrm>
              <a:off x="2754313" y="3184334"/>
              <a:ext cx="1292225" cy="1349375"/>
            </a:xfrm>
            <a:prstGeom prst="roundRect">
              <a:avLst>
                <a:gd name="adj" fmla="val 2243"/>
              </a:avLst>
            </a:prstGeom>
            <a:solidFill>
              <a:srgbClr val="E36D60"/>
            </a:solidFill>
            <a:ln w="38100">
              <a:solidFill>
                <a:srgbClr val="E36D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rIns="36000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chemeClr val="tx1"/>
                </a:solidFill>
                <a:latin typeface="Twinkl" pitchFamily="2" charset="0"/>
              </a:endParaRPr>
            </a:p>
          </p:txBody>
        </p: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FEC7DDD2-EDED-4533-B7EF-8F31C49045C6}"/>
                </a:ext>
              </a:extLst>
            </p:cNvPr>
            <p:cNvCxnSpPr/>
            <p:nvPr/>
          </p:nvCxnSpPr>
          <p:spPr>
            <a:xfrm flipH="1">
              <a:off x="3400425" y="2863659"/>
              <a:ext cx="0" cy="450850"/>
            </a:xfrm>
            <a:prstGeom prst="straightConnector1">
              <a:avLst/>
            </a:prstGeom>
            <a:ln w="76200">
              <a:solidFill>
                <a:srgbClr val="64393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FF55354C-7BD7-4905-8A3A-1B258A7D3183}"/>
                </a:ext>
              </a:extLst>
            </p:cNvPr>
            <p:cNvSpPr/>
            <p:nvPr/>
          </p:nvSpPr>
          <p:spPr>
            <a:xfrm>
              <a:off x="2754313" y="1663509"/>
              <a:ext cx="1292225" cy="1350963"/>
            </a:xfrm>
            <a:prstGeom prst="roundRect">
              <a:avLst>
                <a:gd name="adj" fmla="val 2243"/>
              </a:avLst>
            </a:prstGeom>
            <a:solidFill>
              <a:srgbClr val="E36D60"/>
            </a:solidFill>
            <a:ln w="38100">
              <a:solidFill>
                <a:srgbClr val="E36D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rIns="36000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chemeClr val="tx1"/>
                </a:solidFill>
                <a:latin typeface="Twinkl" pitchFamily="2" charset="0"/>
              </a:endParaRPr>
            </a:p>
          </p:txBody>
        </p:sp>
        <p:pic>
          <p:nvPicPr>
            <p:cNvPr id="13331" name="Picture 48">
              <a:extLst>
                <a:ext uri="{FF2B5EF4-FFF2-40B4-BE49-F238E27FC236}">
                  <a16:creationId xmlns:a16="http://schemas.microsoft.com/office/drawing/2014/main" id="{5DEC2035-8B10-42E6-AF01-37A08AA0FB2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0812" y="2076450"/>
              <a:ext cx="980150" cy="5809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32" name="Picture 49">
              <a:extLst>
                <a:ext uri="{FF2B5EF4-FFF2-40B4-BE49-F238E27FC236}">
                  <a16:creationId xmlns:a16="http://schemas.microsoft.com/office/drawing/2014/main" id="{F76A5049-AA9E-4D57-86F7-14FEB64BEA5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4979" y="3636482"/>
              <a:ext cx="1093898" cy="4907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33" name="Picture 51">
              <a:extLst>
                <a:ext uri="{FF2B5EF4-FFF2-40B4-BE49-F238E27FC236}">
                  <a16:creationId xmlns:a16="http://schemas.microsoft.com/office/drawing/2014/main" id="{2C098065-A097-4073-B8DE-247BFB16D28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3332" y="4855889"/>
              <a:ext cx="991093" cy="10439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34" name="Picture 52">
              <a:extLst>
                <a:ext uri="{FF2B5EF4-FFF2-40B4-BE49-F238E27FC236}">
                  <a16:creationId xmlns:a16="http://schemas.microsoft.com/office/drawing/2014/main" id="{FE2B4064-2C22-4355-B765-4F305084A3E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442123">
              <a:off x="6023214" y="1758894"/>
              <a:ext cx="635792" cy="584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35" name="Picture 53">
              <a:extLst>
                <a:ext uri="{FF2B5EF4-FFF2-40B4-BE49-F238E27FC236}">
                  <a16:creationId xmlns:a16="http://schemas.microsoft.com/office/drawing/2014/main" id="{F719D500-9754-4A7B-8DBE-E1E26C76E6A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9605" y="1839463"/>
              <a:ext cx="947838" cy="3785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36" name="Picture 54">
              <a:extLst>
                <a:ext uri="{FF2B5EF4-FFF2-40B4-BE49-F238E27FC236}">
                  <a16:creationId xmlns:a16="http://schemas.microsoft.com/office/drawing/2014/main" id="{D9493AB7-4A7A-40C4-A6F8-3B1A9F90463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3056" y="1766514"/>
              <a:ext cx="1060364" cy="456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" name="Rounded Rectangle 55">
              <a:extLst>
                <a:ext uri="{FF2B5EF4-FFF2-40B4-BE49-F238E27FC236}">
                  <a16:creationId xmlns:a16="http://schemas.microsoft.com/office/drawing/2014/main" id="{A57E91AD-A558-4B04-9009-CFC5A09E04CD}"/>
                </a:ext>
              </a:extLst>
            </p:cNvPr>
            <p:cNvSpPr/>
            <p:nvPr/>
          </p:nvSpPr>
          <p:spPr>
            <a:xfrm>
              <a:off x="4289425" y="2374709"/>
              <a:ext cx="1292225" cy="638175"/>
            </a:xfrm>
            <a:prstGeom prst="roundRect">
              <a:avLst>
                <a:gd name="adj" fmla="val 2243"/>
              </a:avLst>
            </a:prstGeom>
            <a:noFill/>
            <a:ln w="38100">
              <a:solidFill>
                <a:srgbClr val="E36D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rIns="10800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600" dirty="0">
                  <a:solidFill>
                    <a:schemeClr val="tx1"/>
                  </a:solidFill>
                  <a:latin typeface="Twinkl" pitchFamily="2" charset="0"/>
                </a:rPr>
                <a:t>smooth muscle cell</a:t>
              </a:r>
            </a:p>
          </p:txBody>
        </p:sp>
        <p:sp>
          <p:nvSpPr>
            <p:cNvPr id="62" name="Rounded Rectangle 61">
              <a:extLst>
                <a:ext uri="{FF2B5EF4-FFF2-40B4-BE49-F238E27FC236}">
                  <a16:creationId xmlns:a16="http://schemas.microsoft.com/office/drawing/2014/main" id="{118E6724-3298-494E-B390-70CA0BA516CF}"/>
                </a:ext>
              </a:extLst>
            </p:cNvPr>
            <p:cNvSpPr/>
            <p:nvPr/>
          </p:nvSpPr>
          <p:spPr>
            <a:xfrm>
              <a:off x="5705475" y="2374709"/>
              <a:ext cx="1296988" cy="638175"/>
            </a:xfrm>
            <a:prstGeom prst="roundRect">
              <a:avLst>
                <a:gd name="adj" fmla="val 2243"/>
              </a:avLst>
            </a:prstGeom>
            <a:noFill/>
            <a:ln w="38100">
              <a:solidFill>
                <a:srgbClr val="E36D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rIns="10800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700" dirty="0">
                  <a:solidFill>
                    <a:schemeClr val="tx1"/>
                  </a:solidFill>
                  <a:latin typeface="Twinkl" pitchFamily="2" charset="0"/>
                </a:rPr>
                <a:t>bone cell</a:t>
              </a:r>
            </a:p>
          </p:txBody>
        </p:sp>
        <p:grpSp>
          <p:nvGrpSpPr>
            <p:cNvPr id="13339" name="Group 65">
              <a:extLst>
                <a:ext uri="{FF2B5EF4-FFF2-40B4-BE49-F238E27FC236}">
                  <a16:creationId xmlns:a16="http://schemas.microsoft.com/office/drawing/2014/main" id="{10200132-24D3-4913-83E0-E2C69328A9DA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7176227" y="3013092"/>
              <a:ext cx="646215" cy="845927"/>
              <a:chOff x="4893524" y="3013093"/>
              <a:chExt cx="646215" cy="845927"/>
            </a:xfrm>
          </p:grpSpPr>
          <p:cxnSp>
            <p:nvCxnSpPr>
              <p:cNvPr id="67" name="Straight Arrow Connector 66">
                <a:extLst>
                  <a:ext uri="{FF2B5EF4-FFF2-40B4-BE49-F238E27FC236}">
                    <a16:creationId xmlns:a16="http://schemas.microsoft.com/office/drawing/2014/main" id="{76A866A2-81F0-4736-8EF9-15744EC66605}"/>
                  </a:ext>
                </a:extLst>
              </p:cNvPr>
              <p:cNvCxnSpPr/>
              <p:nvPr/>
            </p:nvCxnSpPr>
            <p:spPr>
              <a:xfrm>
                <a:off x="4892766" y="3859023"/>
                <a:ext cx="647700" cy="0"/>
              </a:xfrm>
              <a:prstGeom prst="straightConnector1">
                <a:avLst/>
              </a:prstGeom>
              <a:ln w="76200">
                <a:solidFill>
                  <a:srgbClr val="643935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2001E20E-0B7C-4F78-98ED-C9BDD7C7E8DB}"/>
                  </a:ext>
                </a:extLst>
              </p:cNvPr>
              <p:cNvCxnSpPr/>
              <p:nvPr/>
            </p:nvCxnSpPr>
            <p:spPr>
              <a:xfrm flipH="1">
                <a:off x="4934041" y="3012885"/>
                <a:ext cx="0" cy="846138"/>
              </a:xfrm>
              <a:prstGeom prst="line">
                <a:avLst/>
              </a:prstGeom>
              <a:ln w="76200">
                <a:solidFill>
                  <a:srgbClr val="64393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4" name="Rounded Rectangle 63">
              <a:extLst>
                <a:ext uri="{FF2B5EF4-FFF2-40B4-BE49-F238E27FC236}">
                  <a16:creationId xmlns:a16="http://schemas.microsoft.com/office/drawing/2014/main" id="{3444A6DE-1CDC-4B38-9F80-DE76061E5A6A}"/>
                </a:ext>
              </a:extLst>
            </p:cNvPr>
            <p:cNvSpPr/>
            <p:nvPr/>
          </p:nvSpPr>
          <p:spPr>
            <a:xfrm>
              <a:off x="7127875" y="2374709"/>
              <a:ext cx="1296988" cy="638175"/>
            </a:xfrm>
            <a:prstGeom prst="roundRect">
              <a:avLst>
                <a:gd name="adj" fmla="val 2243"/>
              </a:avLst>
            </a:prstGeom>
            <a:noFill/>
            <a:ln w="38100">
              <a:solidFill>
                <a:srgbClr val="E36D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rIns="10800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700" dirty="0">
                  <a:solidFill>
                    <a:schemeClr val="tx1"/>
                  </a:solidFill>
                  <a:latin typeface="Twinkl" pitchFamily="2" charset="0"/>
                </a:rPr>
                <a:t>nerve cell</a:t>
              </a:r>
            </a:p>
          </p:txBody>
        </p:sp>
        <p:pic>
          <p:nvPicPr>
            <p:cNvPr id="13341" name="Picture 68">
              <a:extLst>
                <a:ext uri="{FF2B5EF4-FFF2-40B4-BE49-F238E27FC236}">
                  <a16:creationId xmlns:a16="http://schemas.microsoft.com/office/drawing/2014/main" id="{DBA2C483-4D67-4BF1-91C0-08697945598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6275" y="3723800"/>
              <a:ext cx="709670" cy="971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8" name="Picture 32">
            <a:extLst>
              <a:ext uri="{FF2B5EF4-FFF2-40B4-BE49-F238E27FC236}">
                <a16:creationId xmlns:a16="http://schemas.microsoft.com/office/drawing/2014/main" id="{98DB6948-4B29-488A-A5EB-F4F3F8AE51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4350" y="1724025"/>
            <a:ext cx="1895475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369" name="Group 34">
            <a:extLst>
              <a:ext uri="{FF2B5EF4-FFF2-40B4-BE49-F238E27FC236}">
                <a16:creationId xmlns:a16="http://schemas.microsoft.com/office/drawing/2014/main" id="{B86CE262-4B84-4B91-B24B-3C455AD592FF}"/>
              </a:ext>
            </a:extLst>
          </p:cNvPr>
          <p:cNvGrpSpPr>
            <a:grpSpLocks/>
          </p:cNvGrpSpPr>
          <p:nvPr/>
        </p:nvGrpSpPr>
        <p:grpSpPr bwMode="auto">
          <a:xfrm>
            <a:off x="1349375" y="1724025"/>
            <a:ext cx="2606675" cy="2962275"/>
            <a:chOff x="1350079" y="1724025"/>
            <a:chExt cx="2605286" cy="2961766"/>
          </a:xfrm>
        </p:grpSpPr>
        <p:pic>
          <p:nvPicPr>
            <p:cNvPr id="15382" name="Picture 31">
              <a:extLst>
                <a:ext uri="{FF2B5EF4-FFF2-40B4-BE49-F238E27FC236}">
                  <a16:creationId xmlns:a16="http://schemas.microsoft.com/office/drawing/2014/main" id="{9EB65B65-446F-4B11-8C4B-8BF16CCBE8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0079" y="1724025"/>
              <a:ext cx="1139433" cy="29617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83" name="Picture 33">
              <a:extLst>
                <a:ext uri="{FF2B5EF4-FFF2-40B4-BE49-F238E27FC236}">
                  <a16:creationId xmlns:a16="http://schemas.microsoft.com/office/drawing/2014/main" id="{C6CE33B5-C592-4838-9F61-5752708C35C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9171" y="1724025"/>
              <a:ext cx="1146194" cy="29617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67ACB46C-D922-4450-8614-8E0A64A6DEDC}"/>
              </a:ext>
            </a:extLst>
          </p:cNvPr>
          <p:cNvSpPr/>
          <p:nvPr/>
        </p:nvSpPr>
        <p:spPr>
          <a:xfrm>
            <a:off x="865188" y="4895850"/>
            <a:ext cx="3589337" cy="1146175"/>
          </a:xfrm>
          <a:prstGeom prst="roundRect">
            <a:avLst>
              <a:gd name="adj" fmla="val 2243"/>
            </a:avLst>
          </a:prstGeom>
          <a:noFill/>
          <a:ln w="57150">
            <a:solidFill>
              <a:srgbClr val="E36D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Ins="108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>
                <a:solidFill>
                  <a:schemeClr val="tx1"/>
                </a:solidFill>
                <a:latin typeface="Twinkl" pitchFamily="2" charset="0"/>
              </a:rPr>
              <a:t>Skeletal muscles are attached to bones and enable movement.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1F7D1ABE-338E-402F-84D4-9E81E2A1B513}"/>
              </a:ext>
            </a:extLst>
          </p:cNvPr>
          <p:cNvSpPr/>
          <p:nvPr/>
        </p:nvSpPr>
        <p:spPr>
          <a:xfrm>
            <a:off x="4735513" y="4895850"/>
            <a:ext cx="3589337" cy="1146175"/>
          </a:xfrm>
          <a:prstGeom prst="roundRect">
            <a:avLst>
              <a:gd name="adj" fmla="val 2243"/>
            </a:avLst>
          </a:prstGeom>
          <a:noFill/>
          <a:ln w="57150">
            <a:solidFill>
              <a:srgbClr val="E36D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Ins="108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>
                <a:solidFill>
                  <a:schemeClr val="tx1"/>
                </a:solidFill>
                <a:latin typeface="Twinkl" pitchFamily="2" charset="0"/>
              </a:rPr>
              <a:t>Some organs have muscle tissue. Which organs have muscles? </a:t>
            </a:r>
            <a:br>
              <a:rPr lang="en-GB" sz="1600" dirty="0">
                <a:solidFill>
                  <a:schemeClr val="tx1"/>
                </a:solidFill>
                <a:latin typeface="Twinkl" pitchFamily="2" charset="0"/>
              </a:rPr>
            </a:br>
            <a:r>
              <a:rPr lang="en-GB" sz="1600" dirty="0">
                <a:solidFill>
                  <a:schemeClr val="tx1"/>
                </a:solidFill>
                <a:latin typeface="Twinkl" pitchFamily="2" charset="0"/>
              </a:rPr>
              <a:t>(Hint: Think which organs move things around the body.) 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CA8829C-D23D-4989-B75B-A80F12C58B78}"/>
              </a:ext>
            </a:extLst>
          </p:cNvPr>
          <p:cNvGrpSpPr>
            <a:grpSpLocks/>
          </p:cNvGrpSpPr>
          <p:nvPr/>
        </p:nvGrpSpPr>
        <p:grpSpPr bwMode="auto">
          <a:xfrm>
            <a:off x="865188" y="1630363"/>
            <a:ext cx="3589337" cy="3141662"/>
            <a:chOff x="865027" y="1630019"/>
            <a:chExt cx="3589676" cy="3142006"/>
          </a:xfrm>
        </p:grpSpPr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BBBD13C9-102F-4A0B-B6EF-E4BA0404DD9B}"/>
                </a:ext>
              </a:extLst>
            </p:cNvPr>
            <p:cNvSpPr/>
            <p:nvPr/>
          </p:nvSpPr>
          <p:spPr>
            <a:xfrm>
              <a:off x="865027" y="1630019"/>
              <a:ext cx="3589676" cy="3142006"/>
            </a:xfrm>
            <a:prstGeom prst="roundRect">
              <a:avLst>
                <a:gd name="adj" fmla="val 2243"/>
              </a:avLst>
            </a:prstGeom>
            <a:solidFill>
              <a:srgbClr val="E36D60"/>
            </a:solidFill>
            <a:ln w="57150">
              <a:solidFill>
                <a:srgbClr val="E36D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rIns="18000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2000" dirty="0">
                <a:solidFill>
                  <a:schemeClr val="tx1"/>
                </a:solidFill>
                <a:latin typeface="Twinkl" pitchFamily="2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EF8FAD40-1CAB-485A-B941-6401C608855B}"/>
                </a:ext>
              </a:extLst>
            </p:cNvPr>
            <p:cNvSpPr/>
            <p:nvPr/>
          </p:nvSpPr>
          <p:spPr>
            <a:xfrm>
              <a:off x="2270097" y="2809660"/>
              <a:ext cx="779537" cy="7795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b="1" dirty="0">
                  <a:solidFill>
                    <a:schemeClr val="tx1"/>
                  </a:solidFill>
                  <a:latin typeface="Twinkl" pitchFamily="2" charset="0"/>
                </a:rPr>
                <a:t>A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75AEA2E-092C-432D-BA8C-30F72FD1EF7A}"/>
              </a:ext>
            </a:extLst>
          </p:cNvPr>
          <p:cNvGrpSpPr>
            <a:grpSpLocks/>
          </p:cNvGrpSpPr>
          <p:nvPr/>
        </p:nvGrpSpPr>
        <p:grpSpPr bwMode="auto">
          <a:xfrm>
            <a:off x="865188" y="4895850"/>
            <a:ext cx="3589337" cy="1150938"/>
            <a:chOff x="865027" y="4895849"/>
            <a:chExt cx="3589676" cy="1150408"/>
          </a:xfrm>
        </p:grpSpPr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03C93916-5689-4947-8A5C-B242EC728FBD}"/>
                </a:ext>
              </a:extLst>
            </p:cNvPr>
            <p:cNvSpPr/>
            <p:nvPr/>
          </p:nvSpPr>
          <p:spPr>
            <a:xfrm>
              <a:off x="865027" y="4895849"/>
              <a:ext cx="3589676" cy="1150408"/>
            </a:xfrm>
            <a:prstGeom prst="roundRect">
              <a:avLst>
                <a:gd name="adj" fmla="val 2243"/>
              </a:avLst>
            </a:prstGeom>
            <a:solidFill>
              <a:srgbClr val="E36D60"/>
            </a:solidFill>
            <a:ln w="57150">
              <a:solidFill>
                <a:srgbClr val="E36D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rIns="18000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2000" dirty="0">
                <a:solidFill>
                  <a:schemeClr val="tx1"/>
                </a:solidFill>
                <a:latin typeface="Twinkl" pitchFamily="2" charset="0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42A8AA3D-B79C-420C-980B-CDE50F6DDE84}"/>
                </a:ext>
              </a:extLst>
            </p:cNvPr>
            <p:cNvSpPr/>
            <p:nvPr/>
          </p:nvSpPr>
          <p:spPr>
            <a:xfrm>
              <a:off x="2270097" y="5052940"/>
              <a:ext cx="779537" cy="7791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b="1" dirty="0">
                  <a:solidFill>
                    <a:schemeClr val="tx1"/>
                  </a:solidFill>
                  <a:latin typeface="Twinkl" pitchFamily="2" charset="0"/>
                </a:rPr>
                <a:t>B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E6A9459-5C1E-4099-8864-E43AE099F1DA}"/>
              </a:ext>
            </a:extLst>
          </p:cNvPr>
          <p:cNvGrpSpPr>
            <a:grpSpLocks/>
          </p:cNvGrpSpPr>
          <p:nvPr/>
        </p:nvGrpSpPr>
        <p:grpSpPr bwMode="auto">
          <a:xfrm>
            <a:off x="4735513" y="1630363"/>
            <a:ext cx="3589337" cy="3141662"/>
            <a:chOff x="4735014" y="1630019"/>
            <a:chExt cx="3589676" cy="3142006"/>
          </a:xfrm>
        </p:grpSpPr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810E280B-2333-4C90-B29F-7D99FB96D7CB}"/>
                </a:ext>
              </a:extLst>
            </p:cNvPr>
            <p:cNvSpPr/>
            <p:nvPr/>
          </p:nvSpPr>
          <p:spPr>
            <a:xfrm>
              <a:off x="4735014" y="1630019"/>
              <a:ext cx="3589676" cy="3142006"/>
            </a:xfrm>
            <a:prstGeom prst="roundRect">
              <a:avLst>
                <a:gd name="adj" fmla="val 2243"/>
              </a:avLst>
            </a:prstGeom>
            <a:solidFill>
              <a:srgbClr val="E36D60"/>
            </a:solidFill>
            <a:ln w="57150">
              <a:solidFill>
                <a:srgbClr val="E36D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rIns="18000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2000" dirty="0">
                <a:solidFill>
                  <a:schemeClr val="tx1"/>
                </a:solidFill>
                <a:latin typeface="Twinkl" pitchFamily="2" charset="0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61F6C43A-19EC-4837-A811-CF6F93F9A1AB}"/>
                </a:ext>
              </a:extLst>
            </p:cNvPr>
            <p:cNvSpPr/>
            <p:nvPr/>
          </p:nvSpPr>
          <p:spPr>
            <a:xfrm>
              <a:off x="6146434" y="2809660"/>
              <a:ext cx="779537" cy="7795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b="1" dirty="0">
                  <a:solidFill>
                    <a:schemeClr val="tx1"/>
                  </a:solidFill>
                  <a:latin typeface="Twinkl" pitchFamily="2" charset="0"/>
                </a:rPr>
                <a:t>C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0E70429-7642-44A2-AB36-7CD4A39AA83B}"/>
              </a:ext>
            </a:extLst>
          </p:cNvPr>
          <p:cNvGrpSpPr>
            <a:grpSpLocks/>
          </p:cNvGrpSpPr>
          <p:nvPr/>
        </p:nvGrpSpPr>
        <p:grpSpPr bwMode="auto">
          <a:xfrm>
            <a:off x="4735513" y="4895850"/>
            <a:ext cx="3589337" cy="1150938"/>
            <a:chOff x="4735014" y="4895849"/>
            <a:chExt cx="3589676" cy="1150408"/>
          </a:xfrm>
        </p:grpSpPr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F31B5988-BE6E-46AD-AC44-0F12944241E1}"/>
                </a:ext>
              </a:extLst>
            </p:cNvPr>
            <p:cNvSpPr/>
            <p:nvPr/>
          </p:nvSpPr>
          <p:spPr>
            <a:xfrm>
              <a:off x="4735014" y="4895849"/>
              <a:ext cx="3589676" cy="1150408"/>
            </a:xfrm>
            <a:prstGeom prst="roundRect">
              <a:avLst>
                <a:gd name="adj" fmla="val 2243"/>
              </a:avLst>
            </a:prstGeom>
            <a:solidFill>
              <a:srgbClr val="E36D60"/>
            </a:solidFill>
            <a:ln w="57150">
              <a:solidFill>
                <a:srgbClr val="E36D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rIns="18000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2000" dirty="0">
                <a:solidFill>
                  <a:schemeClr val="tx1"/>
                </a:solidFill>
                <a:latin typeface="Twinkl" pitchFamily="2" charset="0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CB5E2821-5DD5-4B8A-9EFA-F2DE2CF4A58E}"/>
                </a:ext>
              </a:extLst>
            </p:cNvPr>
            <p:cNvSpPr/>
            <p:nvPr/>
          </p:nvSpPr>
          <p:spPr>
            <a:xfrm>
              <a:off x="6146434" y="5052940"/>
              <a:ext cx="779537" cy="7791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b="1" dirty="0">
                  <a:solidFill>
                    <a:schemeClr val="tx1"/>
                  </a:solidFill>
                  <a:latin typeface="Twinkl" pitchFamily="2" charset="0"/>
                </a:rPr>
                <a:t>D</a:t>
              </a:r>
            </a:p>
          </p:txBody>
        </p:sp>
      </p:grp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D03EE0F-2E0C-4D1B-983B-8372A36E47F3}"/>
              </a:ext>
            </a:extLst>
          </p:cNvPr>
          <p:cNvSpPr/>
          <p:nvPr/>
        </p:nvSpPr>
        <p:spPr>
          <a:xfrm>
            <a:off x="865188" y="1625600"/>
            <a:ext cx="3589337" cy="3151188"/>
          </a:xfrm>
          <a:prstGeom prst="roundRect">
            <a:avLst>
              <a:gd name="adj" fmla="val 0"/>
            </a:avLst>
          </a:prstGeom>
          <a:noFill/>
          <a:ln w="57150">
            <a:solidFill>
              <a:srgbClr val="E36D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46D332EB-87E7-4B72-9A1E-F24D747AA00C}"/>
              </a:ext>
            </a:extLst>
          </p:cNvPr>
          <p:cNvSpPr/>
          <p:nvPr/>
        </p:nvSpPr>
        <p:spPr>
          <a:xfrm>
            <a:off x="4735513" y="1625600"/>
            <a:ext cx="3589337" cy="3151188"/>
          </a:xfrm>
          <a:prstGeom prst="roundRect">
            <a:avLst>
              <a:gd name="adj" fmla="val 0"/>
            </a:avLst>
          </a:prstGeom>
          <a:noFill/>
          <a:ln w="57150">
            <a:solidFill>
              <a:srgbClr val="E36D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366" name="Title 5">
            <a:extLst>
              <a:ext uri="{FF2B5EF4-FFF2-40B4-BE49-F238E27FC236}">
                <a16:creationId xmlns:a16="http://schemas.microsoft.com/office/drawing/2014/main" id="{3534ED46-170D-478D-861A-8FDA4E2E5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188" y="677863"/>
            <a:ext cx="8220075" cy="63182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GB" altLang="en-US" dirty="0">
                <a:latin typeface="Twinkl" pitchFamily="2" charset="0"/>
              </a:rPr>
              <a:t>Mighty Muscles</a:t>
            </a:r>
          </a:p>
        </p:txBody>
      </p:sp>
      <p:pic>
        <p:nvPicPr>
          <p:cNvPr id="15367" name="Whole Class">
            <a:extLst>
              <a:ext uri="{FF2B5EF4-FFF2-40B4-BE49-F238E27FC236}">
                <a16:creationId xmlns:a16="http://schemas.microsoft.com/office/drawing/2014/main" id="{A7E37EED-23A0-464F-87D3-1E0C5483D5F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CD3CA39C-C345-4D46-AD12-2C53006DF3E0}"/>
              </a:ext>
            </a:extLst>
          </p:cNvPr>
          <p:cNvSpPr/>
          <p:nvPr/>
        </p:nvSpPr>
        <p:spPr>
          <a:xfrm>
            <a:off x="855663" y="2035175"/>
            <a:ext cx="4783137" cy="4057650"/>
          </a:xfrm>
          <a:prstGeom prst="roundRect">
            <a:avLst>
              <a:gd name="adj" fmla="val 2243"/>
            </a:avLst>
          </a:prstGeom>
          <a:noFill/>
          <a:ln w="57150">
            <a:solidFill>
              <a:srgbClr val="E36D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schemeClr val="tx1"/>
                </a:solidFill>
                <a:latin typeface="Twinkl" pitchFamily="2" charset="0"/>
              </a:rPr>
              <a:t>Some muscle movement is voluntary and we can control it. Other muscle movement is involuntary and we don’t have control over it.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000" dirty="0">
              <a:solidFill>
                <a:schemeClr val="tx1"/>
              </a:solidFill>
              <a:latin typeface="Twinkl" pitchFamily="2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schemeClr val="tx1"/>
                </a:solidFill>
                <a:latin typeface="Twinkl" pitchFamily="2" charset="0"/>
              </a:rPr>
              <a:t>Look at the pictures to the right: Which shows voluntary muscle movement and which shows involuntary?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000" dirty="0">
              <a:solidFill>
                <a:schemeClr val="tx1"/>
              </a:solidFill>
              <a:latin typeface="Twinkl" pitchFamily="2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schemeClr val="tx1"/>
                </a:solidFill>
                <a:latin typeface="Twinkl" pitchFamily="2" charset="0"/>
              </a:rPr>
              <a:t>Discuss with your partner and explain why you made your choice.</a:t>
            </a:r>
          </a:p>
        </p:txBody>
      </p:sp>
      <p:sp>
        <p:nvSpPr>
          <p:cNvPr id="17411" name="Title 5">
            <a:extLst>
              <a:ext uri="{FF2B5EF4-FFF2-40B4-BE49-F238E27FC236}">
                <a16:creationId xmlns:a16="http://schemas.microsoft.com/office/drawing/2014/main" id="{7D23AF44-B98F-43DC-ABD1-A7F4D06AB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188" y="935038"/>
            <a:ext cx="8220075" cy="631825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GB" altLang="en-US" sz="3600" dirty="0">
                <a:latin typeface="Twinkl" pitchFamily="2" charset="0"/>
              </a:rPr>
              <a:t>Voluntary and Involuntary</a:t>
            </a:r>
          </a:p>
        </p:txBody>
      </p:sp>
      <p:pic>
        <p:nvPicPr>
          <p:cNvPr id="17412" name="Talking Partners">
            <a:extLst>
              <a:ext uri="{FF2B5EF4-FFF2-40B4-BE49-F238E27FC236}">
                <a16:creationId xmlns:a16="http://schemas.microsoft.com/office/drawing/2014/main" id="{00C9CE33-A181-4A4D-9633-22CEDE4362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61595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8C480A79-505B-4861-847E-C4FA1D84D77D}"/>
              </a:ext>
            </a:extLst>
          </p:cNvPr>
          <p:cNvSpPr/>
          <p:nvPr/>
        </p:nvSpPr>
        <p:spPr>
          <a:xfrm>
            <a:off x="5853113" y="2035175"/>
            <a:ext cx="2398712" cy="1930400"/>
          </a:xfrm>
          <a:prstGeom prst="roundRect">
            <a:avLst>
              <a:gd name="adj" fmla="val 2243"/>
            </a:avLst>
          </a:prstGeom>
          <a:solidFill>
            <a:srgbClr val="E36D60"/>
          </a:solidFill>
          <a:ln w="57150">
            <a:solidFill>
              <a:srgbClr val="E36D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221D964F-F5CE-4EA2-B17E-ABAD8A7C2863}"/>
              </a:ext>
            </a:extLst>
          </p:cNvPr>
          <p:cNvSpPr/>
          <p:nvPr/>
        </p:nvSpPr>
        <p:spPr>
          <a:xfrm>
            <a:off x="5853113" y="4162425"/>
            <a:ext cx="2398712" cy="1930400"/>
          </a:xfrm>
          <a:prstGeom prst="roundRect">
            <a:avLst>
              <a:gd name="adj" fmla="val 2243"/>
            </a:avLst>
          </a:prstGeom>
          <a:solidFill>
            <a:srgbClr val="E36D60"/>
          </a:solidFill>
          <a:ln w="57150">
            <a:solidFill>
              <a:srgbClr val="E36D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0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7415" name="Picture 1">
            <a:extLst>
              <a:ext uri="{FF2B5EF4-FFF2-40B4-BE49-F238E27FC236}">
                <a16:creationId xmlns:a16="http://schemas.microsoft.com/office/drawing/2014/main" id="{D99CA270-5C8C-4ECC-9C5B-D339F9943C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013" y="2130425"/>
            <a:ext cx="1471612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29">
            <a:extLst>
              <a:ext uri="{FF2B5EF4-FFF2-40B4-BE49-F238E27FC236}">
                <a16:creationId xmlns:a16="http://schemas.microsoft.com/office/drawing/2014/main" id="{EB7B2611-6788-4452-BB6F-B95E0D7F5B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8913" y="4460875"/>
            <a:ext cx="971550" cy="133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5">
            <a:extLst>
              <a:ext uri="{FF2B5EF4-FFF2-40B4-BE49-F238E27FC236}">
                <a16:creationId xmlns:a16="http://schemas.microsoft.com/office/drawing/2014/main" id="{3D6BC9A1-6389-4C6E-9643-0D24F36FC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188" y="677863"/>
            <a:ext cx="8220075" cy="63182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GB" altLang="en-US" dirty="0">
                <a:latin typeface="Twinkl" pitchFamily="2" charset="0"/>
              </a:rPr>
              <a:t>Two’s Company</a:t>
            </a:r>
          </a:p>
        </p:txBody>
      </p:sp>
      <p:pic>
        <p:nvPicPr>
          <p:cNvPr id="19459" name="Whole Class">
            <a:extLst>
              <a:ext uri="{FF2B5EF4-FFF2-40B4-BE49-F238E27FC236}">
                <a16:creationId xmlns:a16="http://schemas.microsoft.com/office/drawing/2014/main" id="{5BD40A87-1581-4DA1-9509-60B87B65F9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2">
            <a:extLst>
              <a:ext uri="{FF2B5EF4-FFF2-40B4-BE49-F238E27FC236}">
                <a16:creationId xmlns:a16="http://schemas.microsoft.com/office/drawing/2014/main" id="{101A7D3D-E6A8-46FE-8E72-17CF0A143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869"/>
          <a:stretch>
            <a:fillRect/>
          </a:stretch>
        </p:blipFill>
        <p:spPr bwMode="auto">
          <a:xfrm>
            <a:off x="971550" y="1524000"/>
            <a:ext cx="3025775" cy="488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Oval 36">
            <a:hlinkClick r:id="rId5"/>
            <a:extLst>
              <a:ext uri="{FF2B5EF4-FFF2-40B4-BE49-F238E27FC236}">
                <a16:creationId xmlns:a16="http://schemas.microsoft.com/office/drawing/2014/main" id="{31A09611-1139-4970-826B-DBB1917E98BF}"/>
              </a:ext>
            </a:extLst>
          </p:cNvPr>
          <p:cNvSpPr/>
          <p:nvPr/>
        </p:nvSpPr>
        <p:spPr>
          <a:xfrm>
            <a:off x="1753385" y="2760109"/>
            <a:ext cx="1432876" cy="1410808"/>
          </a:xfrm>
          <a:prstGeom prst="ellipse">
            <a:avLst/>
          </a:prstGeom>
          <a:solidFill>
            <a:srgbClr val="E36D60"/>
          </a:solidFill>
          <a:ln w="57150">
            <a:solidFill>
              <a:srgbClr val="E36D60"/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solidFill>
                  <a:schemeClr val="bg1"/>
                </a:solidFill>
                <a:latin typeface="Twinkl" pitchFamily="2" charset="0"/>
              </a:rPr>
              <a:t>Click me!</a:t>
            </a: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2E1207AD-B2C6-4359-98A9-762726D9E892}"/>
              </a:ext>
            </a:extLst>
          </p:cNvPr>
          <p:cNvSpPr/>
          <p:nvPr/>
        </p:nvSpPr>
        <p:spPr>
          <a:xfrm>
            <a:off x="4572000" y="1690688"/>
            <a:ext cx="3527425" cy="1069975"/>
          </a:xfrm>
          <a:prstGeom prst="roundRect">
            <a:avLst>
              <a:gd name="adj" fmla="val 2243"/>
            </a:avLst>
          </a:prstGeom>
          <a:noFill/>
          <a:ln w="57150">
            <a:solidFill>
              <a:srgbClr val="E36D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schemeClr val="tx1"/>
                </a:solidFill>
                <a:latin typeface="Twinkl" pitchFamily="2" charset="0"/>
              </a:rPr>
              <a:t>Watch the following video and focus on the following: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20FE00DF-7C31-43F1-B60E-4D6CA811905B}"/>
              </a:ext>
            </a:extLst>
          </p:cNvPr>
          <p:cNvSpPr/>
          <p:nvPr/>
        </p:nvSpPr>
        <p:spPr>
          <a:xfrm>
            <a:off x="4691390" y="3429000"/>
            <a:ext cx="523219" cy="515161"/>
          </a:xfrm>
          <a:prstGeom prst="ellipse">
            <a:avLst/>
          </a:prstGeom>
          <a:noFill/>
          <a:ln w="57150"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>
                <a:solidFill>
                  <a:schemeClr val="tx1"/>
                </a:solidFill>
                <a:latin typeface="Twinkl" pitchFamily="2" charset="0"/>
              </a:rPr>
              <a:t>1</a:t>
            </a: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6559AEDD-374B-4EED-9C6C-845551BE7184}"/>
              </a:ext>
            </a:extLst>
          </p:cNvPr>
          <p:cNvSpPr/>
          <p:nvPr/>
        </p:nvSpPr>
        <p:spPr>
          <a:xfrm>
            <a:off x="5334000" y="2973388"/>
            <a:ext cx="2765425" cy="1417637"/>
          </a:xfrm>
          <a:prstGeom prst="roundRect">
            <a:avLst>
              <a:gd name="adj" fmla="val 2243"/>
            </a:avLst>
          </a:prstGeom>
          <a:solidFill>
            <a:srgbClr val="E36D60"/>
          </a:solidFill>
          <a:ln w="57150">
            <a:solidFill>
              <a:srgbClr val="E36D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schemeClr val="bg1">
                    <a:lumMod val="95000"/>
                  </a:schemeClr>
                </a:solidFill>
                <a:latin typeface="Twinkl" pitchFamily="2" charset="0"/>
              </a:rPr>
              <a:t>How do muscles move?</a:t>
            </a: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EE8C8D96-EF5B-4FB2-9BEB-B620EED81451}"/>
              </a:ext>
            </a:extLst>
          </p:cNvPr>
          <p:cNvSpPr/>
          <p:nvPr/>
        </p:nvSpPr>
        <p:spPr>
          <a:xfrm>
            <a:off x="5334000" y="4675188"/>
            <a:ext cx="2765425" cy="1417637"/>
          </a:xfrm>
          <a:prstGeom prst="roundRect">
            <a:avLst>
              <a:gd name="adj" fmla="val 2243"/>
            </a:avLst>
          </a:prstGeom>
          <a:solidFill>
            <a:srgbClr val="E36D60"/>
          </a:solidFill>
          <a:ln w="57150">
            <a:solidFill>
              <a:srgbClr val="E36D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schemeClr val="bg1">
                    <a:lumMod val="95000"/>
                  </a:schemeClr>
                </a:solidFill>
                <a:latin typeface="Twinkl" pitchFamily="2" charset="0"/>
              </a:rPr>
              <a:t>What words are used to describe the movement?</a:t>
            </a: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A4514509-52CB-428B-AA8B-DF2F4426D6D6}"/>
              </a:ext>
            </a:extLst>
          </p:cNvPr>
          <p:cNvSpPr/>
          <p:nvPr/>
        </p:nvSpPr>
        <p:spPr>
          <a:xfrm>
            <a:off x="4572000" y="2973388"/>
            <a:ext cx="3527425" cy="1417637"/>
          </a:xfrm>
          <a:prstGeom prst="roundRect">
            <a:avLst>
              <a:gd name="adj" fmla="val 2243"/>
            </a:avLst>
          </a:prstGeom>
          <a:noFill/>
          <a:ln w="57150">
            <a:solidFill>
              <a:srgbClr val="E36D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C9A3AC1B-41B1-4AF5-9DC5-57BDB4739632}"/>
              </a:ext>
            </a:extLst>
          </p:cNvPr>
          <p:cNvSpPr/>
          <p:nvPr/>
        </p:nvSpPr>
        <p:spPr>
          <a:xfrm>
            <a:off x="4572000" y="4675188"/>
            <a:ext cx="3527425" cy="1417637"/>
          </a:xfrm>
          <a:prstGeom prst="roundRect">
            <a:avLst>
              <a:gd name="adj" fmla="val 2243"/>
            </a:avLst>
          </a:prstGeom>
          <a:noFill/>
          <a:ln w="57150">
            <a:solidFill>
              <a:srgbClr val="E36D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4BB9B15B-C7B2-4D15-B88C-76AC799C60BB}"/>
              </a:ext>
            </a:extLst>
          </p:cNvPr>
          <p:cNvSpPr/>
          <p:nvPr/>
        </p:nvSpPr>
        <p:spPr>
          <a:xfrm>
            <a:off x="4691390" y="5125554"/>
            <a:ext cx="523219" cy="515161"/>
          </a:xfrm>
          <a:prstGeom prst="ellipse">
            <a:avLst/>
          </a:prstGeom>
          <a:noFill/>
          <a:ln w="57150"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>
                <a:solidFill>
                  <a:schemeClr val="tx1"/>
                </a:solidFill>
                <a:latin typeface="Twinkl" pitchFamily="2" charset="0"/>
              </a:rPr>
              <a:t>2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5">
            <a:extLst>
              <a:ext uri="{FF2B5EF4-FFF2-40B4-BE49-F238E27FC236}">
                <a16:creationId xmlns:a16="http://schemas.microsoft.com/office/drawing/2014/main" id="{254DD833-1686-480B-99DC-D8573B349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188" y="677863"/>
            <a:ext cx="8220075" cy="63182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GB" altLang="en-US" dirty="0">
                <a:latin typeface="Twinkl" pitchFamily="2" charset="0"/>
              </a:rPr>
              <a:t>Move Your Muscles</a:t>
            </a:r>
          </a:p>
        </p:txBody>
      </p:sp>
      <p:pic>
        <p:nvPicPr>
          <p:cNvPr id="21507" name="Group Work">
            <a:extLst>
              <a:ext uri="{FF2B5EF4-FFF2-40B4-BE49-F238E27FC236}">
                <a16:creationId xmlns:a16="http://schemas.microsoft.com/office/drawing/2014/main" id="{EAF3959A-73E5-41F1-B43C-78CF435B66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61595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D681FE8A-888A-4F3A-9333-18EED8827811}"/>
              </a:ext>
            </a:extLst>
          </p:cNvPr>
          <p:cNvSpPr/>
          <p:nvPr/>
        </p:nvSpPr>
        <p:spPr>
          <a:xfrm>
            <a:off x="827088" y="1627188"/>
            <a:ext cx="7453312" cy="1065212"/>
          </a:xfrm>
          <a:prstGeom prst="roundRect">
            <a:avLst>
              <a:gd name="adj" fmla="val 2243"/>
            </a:avLst>
          </a:prstGeom>
          <a:noFill/>
          <a:ln w="57150">
            <a:solidFill>
              <a:srgbClr val="E36D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In groups you are going to do two different activities: You need to predict the muscles you think will be used before the activity. After the activity you will show the results of what you found.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0D1A083-0AC1-4C5B-B1A3-DA217712BD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3086932"/>
              </p:ext>
            </p:extLst>
          </p:nvPr>
        </p:nvGraphicFramePr>
        <p:xfrm>
          <a:off x="827088" y="2852738"/>
          <a:ext cx="7453311" cy="32400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94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019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019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49294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bg1"/>
                          </a:solidFill>
                          <a:latin typeface="Twinkl" pitchFamily="2" charset="0"/>
                        </a:rPr>
                        <a:t>Activity</a:t>
                      </a:r>
                    </a:p>
                  </a:txBody>
                  <a:tcPr marL="144000" marR="144000" marT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6D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400" b="1" kern="50" dirty="0">
                          <a:solidFill>
                            <a:schemeClr val="bg1"/>
                          </a:solidFill>
                          <a:effectLst/>
                          <a:latin typeface="Twinkl" pitchFamily="2" charset="0"/>
                        </a:rPr>
                        <a:t>Prediction (before the activity):</a:t>
                      </a:r>
                      <a:r>
                        <a:rPr lang="en-GB" sz="1400" b="1" kern="50" baseline="0" dirty="0">
                          <a:solidFill>
                            <a:schemeClr val="bg1"/>
                          </a:solidFill>
                          <a:effectLst/>
                          <a:latin typeface="Twinkl" pitchFamily="2" charset="0"/>
                        </a:rPr>
                        <a:t>  </a:t>
                      </a:r>
                      <a:r>
                        <a:rPr lang="en-GB" sz="1400" b="0" kern="50" dirty="0">
                          <a:solidFill>
                            <a:schemeClr val="bg1"/>
                          </a:solidFill>
                          <a:effectLst/>
                          <a:latin typeface="Twinkl" pitchFamily="2" charset="0"/>
                        </a:rPr>
                        <a:t>Circle or highlight the muscles you </a:t>
                      </a:r>
                      <a:r>
                        <a:rPr lang="en-GB" sz="1400" b="0" u="sng" kern="50" dirty="0">
                          <a:solidFill>
                            <a:schemeClr val="bg1"/>
                          </a:solidFill>
                          <a:effectLst/>
                          <a:latin typeface="Twinkl" pitchFamily="2" charset="0"/>
                        </a:rPr>
                        <a:t>think</a:t>
                      </a:r>
                      <a:r>
                        <a:rPr lang="en-GB" sz="1400" b="0" kern="50" dirty="0">
                          <a:solidFill>
                            <a:schemeClr val="bg1"/>
                          </a:solidFill>
                          <a:effectLst/>
                          <a:latin typeface="Twinkl" pitchFamily="2" charset="0"/>
                        </a:rPr>
                        <a:t> will be used.</a:t>
                      </a:r>
                      <a:endParaRPr lang="en-GB" sz="1400" b="0" dirty="0">
                        <a:solidFill>
                          <a:schemeClr val="bg1"/>
                        </a:solidFill>
                        <a:latin typeface="Twinkl" pitchFamily="2" charset="0"/>
                      </a:endParaRPr>
                    </a:p>
                  </a:txBody>
                  <a:tcPr marL="144000" marR="144000" marT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6D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400" b="1" kern="50" dirty="0">
                          <a:solidFill>
                            <a:schemeClr val="bg1"/>
                          </a:solidFill>
                          <a:effectLst/>
                          <a:latin typeface="Twinkl" pitchFamily="2" charset="0"/>
                        </a:rPr>
                        <a:t>Results (after the activity):        </a:t>
                      </a:r>
                      <a:r>
                        <a:rPr lang="en-GB" sz="1400" b="0" kern="50" dirty="0">
                          <a:solidFill>
                            <a:schemeClr val="bg1"/>
                          </a:solidFill>
                          <a:effectLst/>
                          <a:latin typeface="Twinkl" pitchFamily="2" charset="0"/>
                        </a:rPr>
                        <a:t>Circle or highlight the muscles </a:t>
                      </a:r>
                      <a:r>
                        <a:rPr lang="en-GB" sz="1400" b="0" u="sng" kern="50" dirty="0">
                          <a:solidFill>
                            <a:schemeClr val="bg1"/>
                          </a:solidFill>
                          <a:effectLst/>
                          <a:latin typeface="Twinkl" pitchFamily="2" charset="0"/>
                        </a:rPr>
                        <a:t>you used</a:t>
                      </a:r>
                      <a:r>
                        <a:rPr lang="en-GB" sz="1400" b="0" kern="50" dirty="0">
                          <a:solidFill>
                            <a:schemeClr val="bg1"/>
                          </a:solidFill>
                          <a:effectLst/>
                          <a:latin typeface="Twinkl" pitchFamily="2" charset="0"/>
                        </a:rPr>
                        <a:t>.</a:t>
                      </a:r>
                      <a:endParaRPr lang="en-GB" sz="1400" b="0" dirty="0">
                        <a:solidFill>
                          <a:schemeClr val="bg1"/>
                        </a:solidFill>
                        <a:latin typeface="Twinkl" pitchFamily="2" charset="0"/>
                      </a:endParaRPr>
                    </a:p>
                  </a:txBody>
                  <a:tcPr marL="144000" marR="144000" marT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6D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90793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1523" name="Picture 36">
            <a:extLst>
              <a:ext uri="{FF2B5EF4-FFF2-40B4-BE49-F238E27FC236}">
                <a16:creationId xmlns:a16="http://schemas.microsoft.com/office/drawing/2014/main" id="{4C000E8A-1F70-44B7-8013-A45A7D0EC5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414"/>
          <a:stretch>
            <a:fillRect/>
          </a:stretch>
        </p:blipFill>
        <p:spPr bwMode="auto">
          <a:xfrm>
            <a:off x="3436938" y="3919538"/>
            <a:ext cx="779462" cy="205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4" name="Picture 2">
            <a:extLst>
              <a:ext uri="{FF2B5EF4-FFF2-40B4-BE49-F238E27FC236}">
                <a16:creationId xmlns:a16="http://schemas.microsoft.com/office/drawing/2014/main" id="{E78DB818-CDA9-49BC-A955-1CC2310180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763" y="4076700"/>
            <a:ext cx="998537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5" name="Picture 38">
            <a:extLst>
              <a:ext uri="{FF2B5EF4-FFF2-40B4-BE49-F238E27FC236}">
                <a16:creationId xmlns:a16="http://schemas.microsoft.com/office/drawing/2014/main" id="{C8B62682-C07A-4C03-95CD-CAD7236F56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414"/>
          <a:stretch>
            <a:fillRect/>
          </a:stretch>
        </p:blipFill>
        <p:spPr bwMode="auto">
          <a:xfrm>
            <a:off x="6497638" y="3919538"/>
            <a:ext cx="779462" cy="205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Planit">
      <a:dk1>
        <a:srgbClr val="1C1C1C"/>
      </a:dk1>
      <a:lt1>
        <a:srgbClr val="FFFFFF"/>
      </a:lt1>
      <a:dk2>
        <a:srgbClr val="132A8C"/>
      </a:dk2>
      <a:lt2>
        <a:srgbClr val="E2E2E2"/>
      </a:lt2>
      <a:accent1>
        <a:srgbClr val="6B388C"/>
      </a:accent1>
      <a:accent2>
        <a:srgbClr val="E6236A"/>
      </a:accent2>
      <a:accent3>
        <a:srgbClr val="32B3A2"/>
      </a:accent3>
      <a:accent4>
        <a:srgbClr val="A21774"/>
      </a:accent4>
      <a:accent5>
        <a:srgbClr val="14B4E4"/>
      </a:accent5>
      <a:accent6>
        <a:srgbClr val="EE7918"/>
      </a:accent6>
      <a:hlink>
        <a:srgbClr val="14B4E4"/>
      </a:hlink>
      <a:folHlink>
        <a:srgbClr val="86CEFA"/>
      </a:folHlink>
    </a:clrScheme>
    <a:fontScheme name="Twinkl Planit">
      <a:majorFont>
        <a:latin typeface="Sassoon Infant Md"/>
        <a:ea typeface=""/>
        <a:cs typeface=""/>
      </a:majorFont>
      <a:minorFont>
        <a:latin typeface="Sassoon Infant Rg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2424</TotalTime>
  <Words>554</Words>
  <Application>Microsoft Office PowerPoint</Application>
  <PresentationFormat>On-screen Show (4:3)</PresentationFormat>
  <Paragraphs>84</Paragraphs>
  <Slides>12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Sassoon Infant Rg</vt:lpstr>
      <vt:lpstr>Roboto</vt:lpstr>
      <vt:lpstr>BPreplay</vt:lpstr>
      <vt:lpstr>Sassoon Infant Md</vt:lpstr>
      <vt:lpstr>Arial</vt:lpstr>
      <vt:lpstr>Twinkl</vt:lpstr>
      <vt:lpstr>Calibri</vt:lpstr>
      <vt:lpstr>Office Theme</vt:lpstr>
      <vt:lpstr>Science</vt:lpstr>
      <vt:lpstr>PowerPoint Presentation</vt:lpstr>
      <vt:lpstr>PowerPoint Presentation</vt:lpstr>
      <vt:lpstr>Movement</vt:lpstr>
      <vt:lpstr>What are Muscles?</vt:lpstr>
      <vt:lpstr>Mighty Muscles</vt:lpstr>
      <vt:lpstr>Voluntary and Involuntary</vt:lpstr>
      <vt:lpstr>Two’s Company</vt:lpstr>
      <vt:lpstr>Move Your Muscles</vt:lpstr>
      <vt:lpstr>Muscle Memory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</dc:title>
  <dc:creator>Twinkl</dc:creator>
  <cp:lastModifiedBy>Lydia Fay</cp:lastModifiedBy>
  <cp:revision>177</cp:revision>
  <dcterms:created xsi:type="dcterms:W3CDTF">2014-10-01T16:09:27Z</dcterms:created>
  <dcterms:modified xsi:type="dcterms:W3CDTF">2020-04-16T10:25:13Z</dcterms:modified>
</cp:coreProperties>
</file>