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3" r:id="rId3"/>
    <p:sldId id="307" r:id="rId4"/>
    <p:sldId id="271" r:id="rId5"/>
    <p:sldId id="313" r:id="rId6"/>
    <p:sldId id="314" r:id="rId7"/>
    <p:sldId id="315" r:id="rId8"/>
    <p:sldId id="316" r:id="rId9"/>
    <p:sldId id="317" r:id="rId10"/>
    <p:sldId id="308" r:id="rId11"/>
    <p:sldId id="319" r:id="rId12"/>
  </p:sldIdLst>
  <p:sldSz cx="9144000" cy="6858000" type="screen4x3"/>
  <p:notesSz cx="6858000" cy="9144000"/>
  <p:embeddedFontLst>
    <p:embeddedFont>
      <p:font typeface="Sassoon Infant Md" panose="02000603050000020003" charset="0"/>
      <p:regular r:id="rId15"/>
    </p:embeddedFon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
      <p:font typeface="Sassoon Infant Rg" panose="02000503030000020003" charset="0"/>
      <p:regular r:id="rId22"/>
      <p:bold r:id="rId23"/>
    </p:embeddedFont>
    <p:embeddedFont>
      <p:font typeface="BPreplay" panose="02000503000000020004" charset="0"/>
      <p:regular r:id="rId24"/>
      <p:bold r:id="rId25"/>
      <p:italic r:id="rId26"/>
      <p:boldItalic r:id="rId27"/>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432">
          <p15:clr>
            <a:srgbClr val="A4A3A4"/>
          </p15:clr>
        </p15:guide>
        <p15:guide id="2" pos="2857">
          <p15:clr>
            <a:srgbClr val="A4A3A4"/>
          </p15:clr>
        </p15:guide>
        <p15:guide id="3" pos="5307">
          <p15:clr>
            <a:srgbClr val="A4A3A4"/>
          </p15:clr>
        </p15:guide>
        <p15:guide id="4" orient="horz" pos="3997">
          <p15:clr>
            <a:srgbClr val="A4A3A4"/>
          </p15:clr>
        </p15:guide>
        <p15:guide id="5" pos="521">
          <p15:clr>
            <a:srgbClr val="A4A3A4"/>
          </p15:clr>
        </p15:guide>
        <p15:guide id="6" orient="horz" pos="323">
          <p15:clr>
            <a:srgbClr val="A4A3A4"/>
          </p15:clr>
        </p15:guide>
        <p15:guide id="7" orient="horz" pos="459">
          <p15:clr>
            <a:srgbClr val="A4A3A4"/>
          </p15:clr>
        </p15:guide>
        <p15:guide id="8" orient="horz" pos="3838">
          <p15:clr>
            <a:srgbClr val="A4A3A4"/>
          </p15:clr>
        </p15:guide>
        <p15:guide id="9" pos="51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6CE"/>
    <a:srgbClr val="E3E884"/>
    <a:srgbClr val="85BD33"/>
    <a:srgbClr val="F7DB6A"/>
    <a:srgbClr val="EA7822"/>
    <a:srgbClr val="F7C16A"/>
    <a:srgbClr val="FFFFFF"/>
    <a:srgbClr val="F9E02B"/>
    <a:srgbClr val="EBA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2"/>
      </p:cViewPr>
      <p:guideLst>
        <p:guide orient="horz" pos="2432"/>
        <p:guide pos="2857"/>
        <p:guide pos="5307"/>
        <p:guide orient="horz" pos="3997"/>
        <p:guide pos="521"/>
        <p:guide orient="horz" pos="323"/>
        <p:guide orient="horz" pos="459"/>
        <p:guide orient="horz" pos="3838"/>
        <p:guide pos="5171"/>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92BAB-B7AA-461C-A17C-3EE51FEE11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00FAB71-5F18-4106-BD20-6853258C2D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2600BF-D9A6-49C1-B19E-D347EAEF86B4}" type="datetimeFigureOut">
              <a:rPr lang="en-GB"/>
              <a:pPr>
                <a:defRPr/>
              </a:pPr>
              <a:t>14/01/2021</a:t>
            </a:fld>
            <a:endParaRPr lang="en-GB"/>
          </a:p>
        </p:txBody>
      </p:sp>
      <p:sp>
        <p:nvSpPr>
          <p:cNvPr id="4" name="Footer Placeholder 3">
            <a:extLst>
              <a:ext uri="{FF2B5EF4-FFF2-40B4-BE49-F238E27FC236}">
                <a16:creationId xmlns:a16="http://schemas.microsoft.com/office/drawing/2014/main" id="{1E7D40A0-4251-4501-B4D3-84F6B4804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8D7F2BB2-C09D-4A51-B56E-00F99DA3DF1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5DEA8B3-9D64-48ED-B1A4-36AC31C0F763}"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9C998-FE39-4502-A423-6C581EC10D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237D6E5-D9D7-4858-AB04-15D9156CE7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450D50-0ACE-4D3A-9908-2D263FA3FB0D}" type="datetimeFigureOut">
              <a:rPr lang="en-GB"/>
              <a:pPr>
                <a:defRPr/>
              </a:pPr>
              <a:t>14/01/2021</a:t>
            </a:fld>
            <a:endParaRPr lang="en-GB"/>
          </a:p>
        </p:txBody>
      </p:sp>
      <p:sp>
        <p:nvSpPr>
          <p:cNvPr id="4" name="Slide Image Placeholder 3">
            <a:extLst>
              <a:ext uri="{FF2B5EF4-FFF2-40B4-BE49-F238E27FC236}">
                <a16:creationId xmlns:a16="http://schemas.microsoft.com/office/drawing/2014/main" id="{AFD43098-8E99-4CDD-93BB-C6C9FB361FC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7B6AD3A-B98D-4509-99A4-78C12D1F77C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4F0EB67-9FDB-4110-8924-C7EE6D20D8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4850F040-D423-4CF2-824C-53D2A776553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C7571C7-6400-4E2A-9DB2-DA193D6CADE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5BBD7F4-D647-4048-98FB-9795D10BE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6FF4383-0548-42D8-8F60-540A94974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92" name="Slide Number Placeholder 3">
            <a:extLst>
              <a:ext uri="{FF2B5EF4-FFF2-40B4-BE49-F238E27FC236}">
                <a16:creationId xmlns:a16="http://schemas.microsoft.com/office/drawing/2014/main" id="{AF5ECA60-BC2E-4ECC-B880-AFBEC2D35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78A7B53A-BAFA-4C99-A196-EC1BB87A7D59}"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8FBF259-40E7-4C06-A74C-DF9C4F1CB6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F6B179A-4BEF-4E60-A4BD-30A81680E5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a:extLst>
              <a:ext uri="{FF2B5EF4-FFF2-40B4-BE49-F238E27FC236}">
                <a16:creationId xmlns:a16="http://schemas.microsoft.com/office/drawing/2014/main" id="{EF92A722-CC61-42B2-B975-DDFF323E28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014BDDE5-B1AA-4D62-A5CC-090CE66034E8}" type="slidenum">
              <a:rPr lang="en-GB" altLang="en-US">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089217-E4AB-4998-8D4B-4A3049943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97AC768-57F9-471D-886D-0C8680709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316E9ECF-2BD5-452A-93C4-238715ADBB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3363843D-D68C-49DF-B291-83BC89665729}" type="slidenum">
              <a:rPr lang="en-GB" altLang="en-US">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D45657B-8475-479A-A583-F202D56B94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8E67B6E-7D13-4397-8A2F-F9BA4D9E94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a:extLst>
              <a:ext uri="{FF2B5EF4-FFF2-40B4-BE49-F238E27FC236}">
                <a16:creationId xmlns:a16="http://schemas.microsoft.com/office/drawing/2014/main" id="{978E9075-31A7-415B-A032-3377C51CA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4D7C382-ABEC-4C6E-8F99-EB99E48F4BC8}"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9C14FB-0B94-4CAA-BC42-736B348BF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68A1F34-F3B1-420D-9C9C-B0D1846BF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Slide Number Placeholder 3">
            <a:extLst>
              <a:ext uri="{FF2B5EF4-FFF2-40B4-BE49-F238E27FC236}">
                <a16:creationId xmlns:a16="http://schemas.microsoft.com/office/drawing/2014/main" id="{A6E4F2C5-68B1-4EFA-87A4-74A4E2802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27C2E8B5-C01E-462D-8079-829A01D2623B}"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6931D5A-9115-4836-BF05-9426D3AE4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1A0DB8E-827C-47F7-AC00-4BF96D1DAB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2532" name="Slide Number Placeholder 3">
            <a:extLst>
              <a:ext uri="{FF2B5EF4-FFF2-40B4-BE49-F238E27FC236}">
                <a16:creationId xmlns:a16="http://schemas.microsoft.com/office/drawing/2014/main" id="{E70F2871-3941-4F18-A58B-E5A82972F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F89F1470-2CA0-4B2A-9758-16CA22539C70}"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FCBEE19-58EA-47D5-B6DD-242C8DA357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51A5A0A-9D1F-45DD-8F03-0377B8469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a:extLst>
              <a:ext uri="{FF2B5EF4-FFF2-40B4-BE49-F238E27FC236}">
                <a16:creationId xmlns:a16="http://schemas.microsoft.com/office/drawing/2014/main" id="{B39904D6-D4B3-4BAC-BAE7-2E2602929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ECA896C7-C80A-4282-9E3F-E124F3176A8B}"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E2C4DC7-0DAD-4105-8E85-A68A0F2FE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4741306-4E4D-436B-9D64-357993A65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8" name="Slide Number Placeholder 3">
            <a:extLst>
              <a:ext uri="{FF2B5EF4-FFF2-40B4-BE49-F238E27FC236}">
                <a16:creationId xmlns:a16="http://schemas.microsoft.com/office/drawing/2014/main" id="{28FF10B2-0D81-4EE2-B9D4-16399AB4AA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F70E7833-2F30-4BD9-BE74-90C1FCD35CC1}" type="slidenum">
              <a:rPr lang="en-GB" altLang="en-US">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31C4951-1C5A-4330-9EE4-1137152B423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D97EF466-DFA0-4DF5-A1DC-B80193EFB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464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93B153D-5616-4C0B-8697-FAFD22CDC4A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661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455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pic>
        <p:nvPicPr>
          <p:cNvPr id="4" name="Picture 3">
            <a:extLst>
              <a:ext uri="{FF2B5EF4-FFF2-40B4-BE49-F238E27FC236}">
                <a16:creationId xmlns:a16="http://schemas.microsoft.com/office/drawing/2014/main" id="{AF83AA8A-E6F2-4BF5-A417-84EBF60A44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46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54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1DF6FB1-0E87-4207-9D62-2863AC4BCC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6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3C7122-7E21-45A9-BD1B-A57C37E8020C}"/>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08654A5-96A1-4729-9CEA-12C9A0451022}"/>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1" r:id="rId4"/>
    <p:sldLayoutId id="2147483732" r:id="rId5"/>
    <p:sldLayoutId id="214748373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bbc.co.uk/science/humanbody/body/factfiles/joints/hinge_joint.shtml" TargetMode="External"/><Relationship Id="rId7" Type="http://schemas.openxmlformats.org/officeDocument/2006/relationships/hyperlink" Target="http://www.bbc.co.uk/science/humanbody/body/factfiles/joints/gliding_join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bbc.co.uk/science/humanbody/body/factfiles/joints/ball_and_socket_joint.shtml"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a:extLst>
              <a:ext uri="{FF2B5EF4-FFF2-40B4-BE49-F238E27FC236}">
                <a16:creationId xmlns:a16="http://schemas.microsoft.com/office/drawing/2014/main" id="{5EEF6526-0040-41C7-AEB1-99AB2BE0DE0B}"/>
              </a:ext>
            </a:extLst>
          </p:cNvPr>
          <p:cNvSpPr>
            <a:spLocks noGrp="1"/>
          </p:cNvSpPr>
          <p:nvPr>
            <p:ph type="title"/>
          </p:nvPr>
        </p:nvSpPr>
        <p:spPr>
          <a:xfrm>
            <a:off x="484188" y="939800"/>
            <a:ext cx="8220075" cy="633413"/>
          </a:xfrm>
        </p:spPr>
        <p:txBody>
          <a:bodyPr>
            <a:normAutofit fontScale="90000"/>
          </a:bodyPr>
          <a:lstStyle/>
          <a:p>
            <a:pPr algn="ctr" eaLnBrk="1" hangingPunct="1">
              <a:defRPr/>
            </a:pPr>
            <a:r>
              <a:rPr lang="en-GB" altLang="en-US" dirty="0">
                <a:latin typeface="Twinkl" pitchFamily="2" charset="0"/>
              </a:rPr>
              <a:t>Skeleton Types and </a:t>
            </a:r>
            <a:br>
              <a:rPr lang="en-GB" altLang="en-US" dirty="0">
                <a:latin typeface="Twinkl" pitchFamily="2" charset="0"/>
              </a:rPr>
            </a:br>
            <a:r>
              <a:rPr lang="en-GB" altLang="en-US" dirty="0">
                <a:latin typeface="Twinkl" pitchFamily="2" charset="0"/>
              </a:rPr>
              <a:t>Functions</a:t>
            </a:r>
          </a:p>
        </p:txBody>
      </p:sp>
      <p:pic>
        <p:nvPicPr>
          <p:cNvPr id="25603" name="Whole Class">
            <a:extLst>
              <a:ext uri="{FF2B5EF4-FFF2-40B4-BE49-F238E27FC236}">
                <a16:creationId xmlns:a16="http://schemas.microsoft.com/office/drawing/2014/main" id="{270AE0E5-E251-488C-A97F-4E5C6E7ED7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94287C25-A126-4094-B9CD-9732C2907756}"/>
              </a:ext>
            </a:extLst>
          </p:cNvPr>
          <p:cNvGraphicFramePr>
            <a:graphicFrameLocks noGrp="1"/>
          </p:cNvGraphicFramePr>
          <p:nvPr>
            <p:extLst>
              <p:ext uri="{D42A27DB-BD31-4B8C-83A1-F6EECF244321}">
                <p14:modId xmlns:p14="http://schemas.microsoft.com/office/powerpoint/2010/main" val="2486402624"/>
              </p:ext>
            </p:extLst>
          </p:nvPr>
        </p:nvGraphicFramePr>
        <p:xfrm>
          <a:off x="849880" y="1900238"/>
          <a:ext cx="7444240" cy="4195762"/>
        </p:xfrm>
        <a:graphic>
          <a:graphicData uri="http://schemas.openxmlformats.org/drawingml/2006/table">
            <a:tbl>
              <a:tblPr firstRow="1" bandRow="1">
                <a:tableStyleId>{5C22544A-7EE6-4342-B048-85BDC9FD1C3A}</a:tableStyleId>
              </a:tblPr>
              <a:tblGrid>
                <a:gridCol w="474480">
                  <a:extLst>
                    <a:ext uri="{9D8B030D-6E8A-4147-A177-3AD203B41FA5}">
                      <a16:colId xmlns:a16="http://schemas.microsoft.com/office/drawing/2014/main" val="20000"/>
                    </a:ext>
                  </a:extLst>
                </a:gridCol>
                <a:gridCol w="1393952">
                  <a:extLst>
                    <a:ext uri="{9D8B030D-6E8A-4147-A177-3AD203B41FA5}">
                      <a16:colId xmlns:a16="http://schemas.microsoft.com/office/drawing/2014/main" val="20001"/>
                    </a:ext>
                  </a:extLst>
                </a:gridCol>
                <a:gridCol w="1393952">
                  <a:extLst>
                    <a:ext uri="{9D8B030D-6E8A-4147-A177-3AD203B41FA5}">
                      <a16:colId xmlns:a16="http://schemas.microsoft.com/office/drawing/2014/main" val="20002"/>
                    </a:ext>
                  </a:extLst>
                </a:gridCol>
                <a:gridCol w="1393952">
                  <a:extLst>
                    <a:ext uri="{9D8B030D-6E8A-4147-A177-3AD203B41FA5}">
                      <a16:colId xmlns:a16="http://schemas.microsoft.com/office/drawing/2014/main" val="20003"/>
                    </a:ext>
                  </a:extLst>
                </a:gridCol>
                <a:gridCol w="1393952">
                  <a:extLst>
                    <a:ext uri="{9D8B030D-6E8A-4147-A177-3AD203B41FA5}">
                      <a16:colId xmlns:a16="http://schemas.microsoft.com/office/drawing/2014/main" val="20004"/>
                    </a:ext>
                  </a:extLst>
                </a:gridCol>
                <a:gridCol w="1393952">
                  <a:extLst>
                    <a:ext uri="{9D8B030D-6E8A-4147-A177-3AD203B41FA5}">
                      <a16:colId xmlns:a16="http://schemas.microsoft.com/office/drawing/2014/main" val="20005"/>
                    </a:ext>
                  </a:extLst>
                </a:gridCol>
              </a:tblGrid>
              <a:tr h="581487">
                <a:tc rowSpan="2" gridSpan="2">
                  <a:txBody>
                    <a:bodyPr/>
                    <a:lstStyle/>
                    <a:p>
                      <a:pPr algn="ctr"/>
                      <a:endParaRPr lang="en-GB" dirty="0">
                        <a:latin typeface="Twinkl"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hMerge="1">
                  <a:txBody>
                    <a:bodyPr/>
                    <a:lstStyle/>
                    <a:p>
                      <a:pPr algn="ctr"/>
                      <a:endParaRPr lang="en-GB" dirty="0"/>
                    </a:p>
                  </a:txBody>
                  <a:tcPr anchor="ctr"/>
                </a:tc>
                <a:tc gridSpan="4">
                  <a:txBody>
                    <a:bodyPr/>
                    <a:lstStyle/>
                    <a:p>
                      <a:pPr algn="ctr"/>
                      <a:r>
                        <a:rPr lang="en-GB" b="0" dirty="0">
                          <a:latin typeface="Twinkl" pitchFamily="2" charset="0"/>
                        </a:rPr>
                        <a:t>Functions of a Skeleton</a:t>
                      </a:r>
                    </a:p>
                  </a:txBody>
                  <a:tcPr anchor="ctr">
                    <a:lnL w="12700" cmpd="sng">
                      <a:noFill/>
                    </a:lnL>
                    <a:solidFill>
                      <a:srgbClr val="85BD33"/>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00014">
                <a:tc gridSpan="2" vMerge="1">
                  <a:txBody>
                    <a:bodyPr/>
                    <a:lstStyle/>
                    <a:p>
                      <a:pPr algn="ctr"/>
                      <a:endParaRPr lang="en-GB"/>
                    </a:p>
                  </a:txBody>
                  <a:tcPr anchor="ctr"/>
                </a:tc>
                <a:tc hMerge="1" vMerge="1">
                  <a:txBody>
                    <a:bodyPr/>
                    <a:lstStyle/>
                    <a:p>
                      <a:pPr algn="ctr"/>
                      <a:endParaRPr lang="en-GB" dirty="0"/>
                    </a:p>
                  </a:txBody>
                  <a:tcPr anchor="ctr"/>
                </a:tc>
                <a:tc>
                  <a:txBody>
                    <a:bodyPr/>
                    <a:lstStyle/>
                    <a:p>
                      <a:pPr algn="ctr"/>
                      <a:r>
                        <a:rPr lang="en-GB" dirty="0">
                          <a:latin typeface="Twinkl" pitchFamily="2" charset="0"/>
                        </a:rPr>
                        <a:t>protection</a:t>
                      </a:r>
                    </a:p>
                  </a:txBody>
                  <a:tcPr anchor="ctr">
                    <a:lnL w="38100" cmpd="sng">
                      <a:noFill/>
                    </a:lnL>
                    <a:solidFill>
                      <a:srgbClr val="E3E884"/>
                    </a:solidFill>
                  </a:tcPr>
                </a:tc>
                <a:tc>
                  <a:txBody>
                    <a:bodyPr/>
                    <a:lstStyle/>
                    <a:p>
                      <a:pPr algn="ctr"/>
                      <a:r>
                        <a:rPr lang="en-GB" dirty="0">
                          <a:latin typeface="Twinkl" pitchFamily="2" charset="0"/>
                        </a:rPr>
                        <a:t>support</a:t>
                      </a:r>
                    </a:p>
                  </a:txBody>
                  <a:tcPr anchor="ctr">
                    <a:solidFill>
                      <a:srgbClr val="E3E884"/>
                    </a:solidFill>
                  </a:tcPr>
                </a:tc>
                <a:tc>
                  <a:txBody>
                    <a:bodyPr/>
                    <a:lstStyle/>
                    <a:p>
                      <a:pPr algn="ctr"/>
                      <a:r>
                        <a:rPr lang="en-GB" dirty="0">
                          <a:latin typeface="Twinkl" pitchFamily="2" charset="0"/>
                        </a:rPr>
                        <a:t>shape</a:t>
                      </a:r>
                    </a:p>
                  </a:txBody>
                  <a:tcPr anchor="ctr">
                    <a:solidFill>
                      <a:srgbClr val="E3E884"/>
                    </a:solidFill>
                  </a:tcPr>
                </a:tc>
                <a:tc>
                  <a:txBody>
                    <a:bodyPr/>
                    <a:lstStyle/>
                    <a:p>
                      <a:pPr algn="ctr"/>
                      <a:r>
                        <a:rPr lang="en-GB" dirty="0">
                          <a:latin typeface="Twinkl" pitchFamily="2" charset="0"/>
                        </a:rPr>
                        <a:t>movement</a:t>
                      </a:r>
                    </a:p>
                  </a:txBody>
                  <a:tcPr anchor="ctr">
                    <a:solidFill>
                      <a:srgbClr val="E3E884"/>
                    </a:solidFill>
                  </a:tcPr>
                </a:tc>
                <a:extLst>
                  <a:ext uri="{0D108BD9-81ED-4DB2-BD59-A6C34878D82A}">
                    <a16:rowId xmlns:a16="http://schemas.microsoft.com/office/drawing/2014/main" val="10001"/>
                  </a:ext>
                </a:extLst>
              </a:tr>
              <a:tr h="1038087">
                <a:tc rowSpan="3">
                  <a:txBody>
                    <a:bodyPr/>
                    <a:lstStyle/>
                    <a:p>
                      <a:pPr algn="ctr"/>
                      <a:r>
                        <a:rPr lang="en-GB" dirty="0">
                          <a:solidFill>
                            <a:schemeClr val="bg1"/>
                          </a:solidFill>
                          <a:latin typeface="Twinkl" pitchFamily="2" charset="0"/>
                        </a:rPr>
                        <a:t>Types of Skeleton</a:t>
                      </a:r>
                    </a:p>
                  </a:txBody>
                  <a:tcPr vert="vert270" anchor="ctr">
                    <a:lnT w="38100" cmpd="sng">
                      <a:noFill/>
                    </a:lnT>
                    <a:solidFill>
                      <a:srgbClr val="85BD33"/>
                    </a:solidFill>
                  </a:tcPr>
                </a:tc>
                <a:tc>
                  <a:txBody>
                    <a:bodyPr/>
                    <a:lstStyle/>
                    <a:p>
                      <a:pPr algn="ctr"/>
                      <a:r>
                        <a:rPr lang="en-GB" sz="1400" dirty="0">
                          <a:latin typeface="Twinkl" pitchFamily="2" charset="0"/>
                        </a:rPr>
                        <a:t>endoskeleton</a:t>
                      </a:r>
                    </a:p>
                  </a:txBody>
                  <a:tcPr anchor="b">
                    <a:lnT w="38100" cmpd="sng">
                      <a:noFill/>
                    </a:lnT>
                    <a:solidFill>
                      <a:srgbClr val="E3E884"/>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extLst>
                  <a:ext uri="{0D108BD9-81ED-4DB2-BD59-A6C34878D82A}">
                    <a16:rowId xmlns:a16="http://schemas.microsoft.com/office/drawing/2014/main" val="10002"/>
                  </a:ext>
                </a:extLst>
              </a:tr>
              <a:tr h="1038087">
                <a:tc vMerge="1">
                  <a:txBody>
                    <a:bodyPr/>
                    <a:lstStyle/>
                    <a:p>
                      <a:pPr algn="ctr"/>
                      <a:endParaRPr lang="en-GB"/>
                    </a:p>
                  </a:txBody>
                  <a:tcPr anchor="ctr"/>
                </a:tc>
                <a:tc>
                  <a:txBody>
                    <a:bodyPr/>
                    <a:lstStyle/>
                    <a:p>
                      <a:pPr algn="ctr"/>
                      <a:r>
                        <a:rPr lang="en-GB" sz="1400" dirty="0">
                          <a:latin typeface="Twinkl" pitchFamily="2" charset="0"/>
                        </a:rPr>
                        <a:t>exoskeleton</a:t>
                      </a:r>
                    </a:p>
                  </a:txBody>
                  <a:tcPr anchor="b">
                    <a:solidFill>
                      <a:srgbClr val="E3E884"/>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extLst>
                  <a:ext uri="{0D108BD9-81ED-4DB2-BD59-A6C34878D82A}">
                    <a16:rowId xmlns:a16="http://schemas.microsoft.com/office/drawing/2014/main" val="10003"/>
                  </a:ext>
                </a:extLst>
              </a:tr>
              <a:tr h="1038087">
                <a:tc vMerge="1">
                  <a:txBody>
                    <a:bodyPr/>
                    <a:lstStyle/>
                    <a:p>
                      <a:pPr algn="ctr"/>
                      <a:endParaRPr lang="en-GB" dirty="0"/>
                    </a:p>
                  </a:txBody>
                  <a:tcPr anchor="ctr"/>
                </a:tc>
                <a:tc>
                  <a:txBody>
                    <a:bodyPr/>
                    <a:lstStyle/>
                    <a:p>
                      <a:pPr algn="ctr"/>
                      <a:r>
                        <a:rPr lang="en-GB" sz="1400" dirty="0">
                          <a:latin typeface="Twinkl" pitchFamily="2" charset="0"/>
                        </a:rPr>
                        <a:t>hydrostatic skeleton</a:t>
                      </a:r>
                    </a:p>
                  </a:txBody>
                  <a:tcPr anchor="b">
                    <a:solidFill>
                      <a:srgbClr val="E3E884"/>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tc>
                  <a:txBody>
                    <a:bodyPr/>
                    <a:lstStyle/>
                    <a:p>
                      <a:pPr algn="ctr"/>
                      <a:endParaRPr lang="en-GB" dirty="0">
                        <a:latin typeface="Twinkl" pitchFamily="2" charset="0"/>
                      </a:endParaRPr>
                    </a:p>
                  </a:txBody>
                  <a:tcPr anchor="ctr">
                    <a:solidFill>
                      <a:srgbClr val="F4F6CE"/>
                    </a:solidFill>
                  </a:tcPr>
                </a:tc>
                <a:extLst>
                  <a:ext uri="{0D108BD9-81ED-4DB2-BD59-A6C34878D82A}">
                    <a16:rowId xmlns:a16="http://schemas.microsoft.com/office/drawing/2014/main" val="10004"/>
                  </a:ext>
                </a:extLst>
              </a:tr>
            </a:tbl>
          </a:graphicData>
        </a:graphic>
      </p:graphicFrame>
      <p:pic>
        <p:nvPicPr>
          <p:cNvPr id="4" name="Picture 3" descr="A person wearing a suit and tie&#10;&#10;Description automatically generated">
            <a:extLst>
              <a:ext uri="{FF2B5EF4-FFF2-40B4-BE49-F238E27FC236}">
                <a16:creationId xmlns:a16="http://schemas.microsoft.com/office/drawing/2014/main" id="{F689EA87-4596-4CE5-9774-99B61CB21B2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7702" b="78925"/>
          <a:stretch/>
        </p:blipFill>
        <p:spPr>
          <a:xfrm>
            <a:off x="1567875" y="3077376"/>
            <a:ext cx="847287" cy="619357"/>
          </a:xfrm>
          <a:prstGeom prst="rect">
            <a:avLst/>
          </a:prstGeom>
        </p:spPr>
      </p:pic>
      <p:pic>
        <p:nvPicPr>
          <p:cNvPr id="6" name="Picture 5" descr="A picture containing animal, scorpion, table, baseball&#10;&#10;Description automatically generated">
            <a:extLst>
              <a:ext uri="{FF2B5EF4-FFF2-40B4-BE49-F238E27FC236}">
                <a16:creationId xmlns:a16="http://schemas.microsoft.com/office/drawing/2014/main" id="{E357F5E3-5121-4BD6-84D2-E721E07813B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84653" y="4133857"/>
            <a:ext cx="770334" cy="625180"/>
          </a:xfrm>
          <a:prstGeom prst="rect">
            <a:avLst/>
          </a:prstGeom>
        </p:spPr>
      </p:pic>
      <p:pic>
        <p:nvPicPr>
          <p:cNvPr id="10" name="Picture 9" descr="A picture containing animal, coral&#10;&#10;Description automatically generated">
            <a:extLst>
              <a:ext uri="{FF2B5EF4-FFF2-40B4-BE49-F238E27FC236}">
                <a16:creationId xmlns:a16="http://schemas.microsoft.com/office/drawing/2014/main" id="{D9861D74-4750-4A80-A2F7-846140E7532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68420" y="5170994"/>
            <a:ext cx="446195" cy="434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20F0A3A4-0A29-49DD-A8C5-5CC8E0AE428F}"/>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63CF4CD8-AC3A-44C3-B867-D03651196D25}"/>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7652" name="Title 1">
            <a:extLst>
              <a:ext uri="{FF2B5EF4-FFF2-40B4-BE49-F238E27FC236}">
                <a16:creationId xmlns:a16="http://schemas.microsoft.com/office/drawing/2014/main" id="{1C488BDE-C78E-452F-8CD7-59D01305E57C}"/>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27653" name="Title 1">
            <a:extLst>
              <a:ext uri="{FF2B5EF4-FFF2-40B4-BE49-F238E27FC236}">
                <a16:creationId xmlns:a16="http://schemas.microsoft.com/office/drawing/2014/main" id="{A3107781-2F8B-4A0C-A483-14741F336FEB}"/>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27654" name="Content Placeholder 15">
            <a:extLst>
              <a:ext uri="{FF2B5EF4-FFF2-40B4-BE49-F238E27FC236}">
                <a16:creationId xmlns:a16="http://schemas.microsoft.com/office/drawing/2014/main" id="{B67C1F3B-9068-46DB-9E55-52EBE26BE232}"/>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identify and explain the three main functions of a skeleton.</a:t>
            </a:r>
          </a:p>
        </p:txBody>
      </p:sp>
      <p:sp>
        <p:nvSpPr>
          <p:cNvPr id="27655" name="Content Placeholder 15">
            <a:extLst>
              <a:ext uri="{FF2B5EF4-FFF2-40B4-BE49-F238E27FC236}">
                <a16:creationId xmlns:a16="http://schemas.microsoft.com/office/drawing/2014/main" id="{9EE693BC-DE89-46FA-8051-C788CC1F13B2}"/>
              </a:ext>
            </a:extLst>
          </p:cNvPr>
          <p:cNvSpPr txBox="1">
            <a:spLocks/>
          </p:cNvSpPr>
          <p:nvPr/>
        </p:nvSpPr>
        <p:spPr bwMode="auto">
          <a:xfrm>
            <a:off x="628650" y="3467100"/>
            <a:ext cx="78867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r>
              <a:rPr lang="en-GB" altLang="en-US">
                <a:latin typeface="Twinkl" pitchFamily="2" charset="0"/>
              </a:rPr>
              <a:t>I can identify parts of the skeleton that protect the body.</a:t>
            </a:r>
          </a:p>
          <a:p>
            <a:pPr eaLnBrk="1" hangingPunct="1"/>
            <a:r>
              <a:rPr lang="en-GB" altLang="en-US">
                <a:latin typeface="Twinkl" pitchFamily="2" charset="0"/>
              </a:rPr>
              <a:t>I can identify parts of the skeleton that support the body and help it move.</a:t>
            </a:r>
          </a:p>
          <a:p>
            <a:pPr eaLnBrk="1" hangingPunct="1"/>
            <a:r>
              <a:rPr lang="en-GB" altLang="en-US">
                <a:latin typeface="Twinkl" pitchFamily="2" charset="0"/>
              </a:rPr>
              <a:t>I can explain how different parts of the skeleton work.</a:t>
            </a:r>
          </a:p>
          <a:p>
            <a:pPr eaLnBrk="1" hangingPunct="1"/>
            <a:endParaRPr lang="en-GB" altLang="en-US">
              <a:latin typeface="Twinkl" pitchFamily="2" charset="0"/>
            </a:endParaRPr>
          </a:p>
        </p:txBody>
      </p:sp>
      <p:pic>
        <p:nvPicPr>
          <p:cNvPr id="27656" name="Picture 7">
            <a:extLst>
              <a:ext uri="{FF2B5EF4-FFF2-40B4-BE49-F238E27FC236}">
                <a16:creationId xmlns:a16="http://schemas.microsoft.com/office/drawing/2014/main" id="{E5D246D9-6357-4544-B996-B343600B92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1C2FC1EE-AB1D-49CF-9081-F77272E2B673}"/>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B5AED02B-2A9F-4E71-86C5-2FC2D8F97BA5}"/>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a:extLst>
              <a:ext uri="{FF2B5EF4-FFF2-40B4-BE49-F238E27FC236}">
                <a16:creationId xmlns:a16="http://schemas.microsoft.com/office/drawing/2014/main" id="{0D3352E7-6068-4995-94BD-41BF8C0F3F1A}"/>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10245" name="Title 1">
            <a:extLst>
              <a:ext uri="{FF2B5EF4-FFF2-40B4-BE49-F238E27FC236}">
                <a16:creationId xmlns:a16="http://schemas.microsoft.com/office/drawing/2014/main" id="{DA51B5B5-2F76-4A56-BF7A-0B59F66B0052}"/>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0246" name="Content Placeholder 15">
            <a:extLst>
              <a:ext uri="{FF2B5EF4-FFF2-40B4-BE49-F238E27FC236}">
                <a16:creationId xmlns:a16="http://schemas.microsoft.com/office/drawing/2014/main" id="{0B90219B-CF9A-4B9C-A840-1B96721DD30B}"/>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identify and explain the three main functions of a skeleton.</a:t>
            </a:r>
          </a:p>
        </p:txBody>
      </p:sp>
      <p:sp>
        <p:nvSpPr>
          <p:cNvPr id="10247" name="Content Placeholder 15">
            <a:extLst>
              <a:ext uri="{FF2B5EF4-FFF2-40B4-BE49-F238E27FC236}">
                <a16:creationId xmlns:a16="http://schemas.microsoft.com/office/drawing/2014/main" id="{4C914528-C6CC-479F-A869-C62499195B60}"/>
              </a:ext>
            </a:extLst>
          </p:cNvPr>
          <p:cNvSpPr txBox="1">
            <a:spLocks/>
          </p:cNvSpPr>
          <p:nvPr/>
        </p:nvSpPr>
        <p:spPr bwMode="auto">
          <a:xfrm>
            <a:off x="628650" y="3467100"/>
            <a:ext cx="78867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r>
              <a:rPr lang="en-GB" altLang="en-US">
                <a:latin typeface="Twinkl" pitchFamily="2" charset="0"/>
              </a:rPr>
              <a:t>I can identify parts of the skeleton that protect the body.</a:t>
            </a:r>
          </a:p>
          <a:p>
            <a:pPr eaLnBrk="1" hangingPunct="1"/>
            <a:r>
              <a:rPr lang="en-GB" altLang="en-US">
                <a:latin typeface="Twinkl" pitchFamily="2" charset="0"/>
              </a:rPr>
              <a:t>I can identify parts of the skeleton that support the body and help it move.</a:t>
            </a:r>
          </a:p>
          <a:p>
            <a:pPr eaLnBrk="1" hangingPunct="1"/>
            <a:r>
              <a:rPr lang="en-GB" altLang="en-US">
                <a:latin typeface="Twinkl" pitchFamily="2" charset="0"/>
              </a:rPr>
              <a:t>I can explain how different parts of the skeleton work.</a:t>
            </a:r>
          </a:p>
          <a:p>
            <a:pPr eaLnBrk="1" hangingPunct="1"/>
            <a:endParaRPr lang="en-GB" altLang="en-US">
              <a:latin typeface="Twinkl"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D83B27AF-8741-4E72-A080-515D30B69DBA}"/>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Purpose of a Skeleton</a:t>
            </a:r>
          </a:p>
        </p:txBody>
      </p:sp>
      <p:sp>
        <p:nvSpPr>
          <p:cNvPr id="7" name="Rounded Rectangle 6">
            <a:extLst>
              <a:ext uri="{FF2B5EF4-FFF2-40B4-BE49-F238E27FC236}">
                <a16:creationId xmlns:a16="http://schemas.microsoft.com/office/drawing/2014/main" id="{9753BA3B-861C-4216-A5F3-FF220B86077B}"/>
              </a:ext>
            </a:extLst>
          </p:cNvPr>
          <p:cNvSpPr/>
          <p:nvPr/>
        </p:nvSpPr>
        <p:spPr>
          <a:xfrm>
            <a:off x="822325" y="1663700"/>
            <a:ext cx="3089275" cy="4391025"/>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10" name="Rounded Rectangle 9">
            <a:extLst>
              <a:ext uri="{FF2B5EF4-FFF2-40B4-BE49-F238E27FC236}">
                <a16:creationId xmlns:a16="http://schemas.microsoft.com/office/drawing/2014/main" id="{BFA3BCC6-1D14-4673-815C-1EFDE8D9951D}"/>
              </a:ext>
            </a:extLst>
          </p:cNvPr>
          <p:cNvSpPr/>
          <p:nvPr/>
        </p:nvSpPr>
        <p:spPr>
          <a:xfrm>
            <a:off x="4083050" y="1663700"/>
            <a:ext cx="4187825" cy="1350963"/>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smtClean="0">
                <a:solidFill>
                  <a:schemeClr val="tx1"/>
                </a:solidFill>
                <a:latin typeface="Twinkl" pitchFamily="2" charset="0"/>
              </a:rPr>
              <a:t>Think about </a:t>
            </a:r>
            <a:r>
              <a:rPr lang="en-GB" sz="2000" dirty="0">
                <a:solidFill>
                  <a:schemeClr val="tx1"/>
                </a:solidFill>
                <a:latin typeface="Twinkl" pitchFamily="2" charset="0"/>
              </a:rPr>
              <a:t>the following </a:t>
            </a:r>
            <a:r>
              <a:rPr lang="en-GB" sz="2000" dirty="0" smtClean="0">
                <a:solidFill>
                  <a:schemeClr val="tx1"/>
                </a:solidFill>
                <a:latin typeface="Twinkl" pitchFamily="2" charset="0"/>
              </a:rPr>
              <a:t>questions:</a:t>
            </a:r>
            <a:endParaRPr lang="en-GB" sz="2000" dirty="0">
              <a:solidFill>
                <a:schemeClr val="tx1"/>
              </a:solidFill>
              <a:latin typeface="Twinkl" pitchFamily="2" charset="0"/>
            </a:endParaRPr>
          </a:p>
        </p:txBody>
      </p:sp>
      <p:pic>
        <p:nvPicPr>
          <p:cNvPr id="11270" name="Picture 3">
            <a:extLst>
              <a:ext uri="{FF2B5EF4-FFF2-40B4-BE49-F238E27FC236}">
                <a16:creationId xmlns:a16="http://schemas.microsoft.com/office/drawing/2014/main" id="{340E4E34-EFAC-4A96-A342-36DAB6598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938" y="1487488"/>
            <a:ext cx="30384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2A948E50-E0F6-4598-95E3-5F65BA6DB071}"/>
              </a:ext>
            </a:extLst>
          </p:cNvPr>
          <p:cNvSpPr/>
          <p:nvPr/>
        </p:nvSpPr>
        <p:spPr>
          <a:xfrm>
            <a:off x="4083050" y="3198813"/>
            <a:ext cx="2030413" cy="2855912"/>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r>
              <a:rPr lang="en-GB" dirty="0">
                <a:solidFill>
                  <a:schemeClr val="tx1"/>
                </a:solidFill>
                <a:latin typeface="Twinkl" pitchFamily="2" charset="0"/>
              </a:rPr>
              <a:t>Why do we </a:t>
            </a:r>
            <a:br>
              <a:rPr lang="en-GB" dirty="0">
                <a:solidFill>
                  <a:schemeClr val="tx1"/>
                </a:solidFill>
                <a:latin typeface="Twinkl" pitchFamily="2" charset="0"/>
              </a:rPr>
            </a:br>
            <a:r>
              <a:rPr lang="en-GB" dirty="0">
                <a:solidFill>
                  <a:schemeClr val="tx1"/>
                </a:solidFill>
                <a:latin typeface="Twinkl" pitchFamily="2" charset="0"/>
              </a:rPr>
              <a:t>have skeletons? </a:t>
            </a:r>
          </a:p>
        </p:txBody>
      </p:sp>
      <p:sp>
        <p:nvSpPr>
          <p:cNvPr id="27" name="Rounded Rectangle 26">
            <a:extLst>
              <a:ext uri="{FF2B5EF4-FFF2-40B4-BE49-F238E27FC236}">
                <a16:creationId xmlns:a16="http://schemas.microsoft.com/office/drawing/2014/main" id="{FB3E7450-0000-4936-847F-10B727D639F1}"/>
              </a:ext>
            </a:extLst>
          </p:cNvPr>
          <p:cNvSpPr/>
          <p:nvPr/>
        </p:nvSpPr>
        <p:spPr>
          <a:xfrm>
            <a:off x="6265863" y="3198813"/>
            <a:ext cx="2030412" cy="2855912"/>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r>
              <a:rPr lang="en-GB" dirty="0">
                <a:solidFill>
                  <a:schemeClr val="tx1"/>
                </a:solidFill>
                <a:latin typeface="Twinkl" pitchFamily="2" charset="0"/>
              </a:rPr>
              <a:t>What would happen if we </a:t>
            </a:r>
            <a:br>
              <a:rPr lang="en-GB" dirty="0">
                <a:solidFill>
                  <a:schemeClr val="tx1"/>
                </a:solidFill>
                <a:latin typeface="Twinkl" pitchFamily="2" charset="0"/>
              </a:rPr>
            </a:br>
            <a:r>
              <a:rPr lang="en-GB" dirty="0">
                <a:solidFill>
                  <a:schemeClr val="tx1"/>
                </a:solidFill>
                <a:latin typeface="Twinkl" pitchFamily="2" charset="0"/>
              </a:rPr>
              <a:t>did not have </a:t>
            </a:r>
            <a:br>
              <a:rPr lang="en-GB" dirty="0">
                <a:solidFill>
                  <a:schemeClr val="tx1"/>
                </a:solidFill>
                <a:latin typeface="Twinkl" pitchFamily="2" charset="0"/>
              </a:rPr>
            </a:br>
            <a:r>
              <a:rPr lang="en-GB" dirty="0">
                <a:solidFill>
                  <a:schemeClr val="tx1"/>
                </a:solidFill>
                <a:latin typeface="Twinkl" pitchFamily="2" charset="0"/>
              </a:rPr>
              <a:t>a skeleton?</a:t>
            </a:r>
          </a:p>
        </p:txBody>
      </p:sp>
      <p:sp>
        <p:nvSpPr>
          <p:cNvPr id="29" name="Oval 28">
            <a:extLst>
              <a:ext uri="{FF2B5EF4-FFF2-40B4-BE49-F238E27FC236}">
                <a16:creationId xmlns:a16="http://schemas.microsoft.com/office/drawing/2014/main" id="{024FB7D0-5AF5-4AC2-9AC9-C2D611DB7DEC}"/>
              </a:ext>
            </a:extLst>
          </p:cNvPr>
          <p:cNvSpPr/>
          <p:nvPr/>
        </p:nvSpPr>
        <p:spPr>
          <a:xfrm>
            <a:off x="4705350" y="3382963"/>
            <a:ext cx="742950" cy="7429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   </a:t>
            </a:r>
          </a:p>
        </p:txBody>
      </p:sp>
      <p:sp>
        <p:nvSpPr>
          <p:cNvPr id="30" name="Oval 29">
            <a:extLst>
              <a:ext uri="{FF2B5EF4-FFF2-40B4-BE49-F238E27FC236}">
                <a16:creationId xmlns:a16="http://schemas.microsoft.com/office/drawing/2014/main" id="{BE74A77C-5785-4FF3-BC0B-058625EC6B6B}"/>
              </a:ext>
            </a:extLst>
          </p:cNvPr>
          <p:cNvSpPr/>
          <p:nvPr/>
        </p:nvSpPr>
        <p:spPr>
          <a:xfrm>
            <a:off x="6908800" y="3382963"/>
            <a:ext cx="744538" cy="7429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   </a:t>
            </a:r>
          </a:p>
        </p:txBody>
      </p:sp>
      <p:sp>
        <p:nvSpPr>
          <p:cNvPr id="5" name="TextBox 4">
            <a:extLst>
              <a:ext uri="{FF2B5EF4-FFF2-40B4-BE49-F238E27FC236}">
                <a16:creationId xmlns:a16="http://schemas.microsoft.com/office/drawing/2014/main" id="{C132B965-D364-4229-88F1-8F12BA9F59D6}"/>
              </a:ext>
            </a:extLst>
          </p:cNvPr>
          <p:cNvSpPr txBox="1"/>
          <p:nvPr/>
        </p:nvSpPr>
        <p:spPr>
          <a:xfrm>
            <a:off x="4758189" y="3560996"/>
            <a:ext cx="619125" cy="400050"/>
          </a:xfrm>
          <a:prstGeom prst="rect">
            <a:avLst/>
          </a:prstGeom>
          <a:noFill/>
        </p:spPr>
        <p:txBody>
          <a:bodyPr>
            <a:spAutoFit/>
          </a:bodyPr>
          <a:lstStyle/>
          <a:p>
            <a:pPr algn="ctr" eaLnBrk="1" fontAlgn="auto" hangingPunct="1">
              <a:spcBef>
                <a:spcPts val="0"/>
              </a:spcBef>
              <a:spcAft>
                <a:spcPts val="0"/>
              </a:spcAft>
              <a:defRPr/>
            </a:pPr>
            <a:r>
              <a:rPr lang="en-GB" sz="2000" b="1" dirty="0">
                <a:latin typeface="Twinkl" pitchFamily="2" charset="0"/>
              </a:rPr>
              <a:t>1</a:t>
            </a:r>
          </a:p>
        </p:txBody>
      </p:sp>
      <p:sp>
        <p:nvSpPr>
          <p:cNvPr id="28" name="TextBox 27">
            <a:extLst>
              <a:ext uri="{FF2B5EF4-FFF2-40B4-BE49-F238E27FC236}">
                <a16:creationId xmlns:a16="http://schemas.microsoft.com/office/drawing/2014/main" id="{438C8E27-EF91-483E-9765-5D12E0206A8A}"/>
              </a:ext>
            </a:extLst>
          </p:cNvPr>
          <p:cNvSpPr txBox="1"/>
          <p:nvPr/>
        </p:nvSpPr>
        <p:spPr>
          <a:xfrm>
            <a:off x="6970713" y="3553058"/>
            <a:ext cx="619125" cy="400050"/>
          </a:xfrm>
          <a:prstGeom prst="rect">
            <a:avLst/>
          </a:prstGeom>
          <a:noFill/>
        </p:spPr>
        <p:txBody>
          <a:bodyPr>
            <a:spAutoFit/>
          </a:bodyPr>
          <a:lstStyle/>
          <a:p>
            <a:pPr algn="ctr" eaLnBrk="1" fontAlgn="auto" hangingPunct="1">
              <a:spcBef>
                <a:spcPts val="0"/>
              </a:spcBef>
              <a:spcAft>
                <a:spcPts val="0"/>
              </a:spcAft>
              <a:defRPr/>
            </a:pPr>
            <a:r>
              <a:rPr lang="en-GB" sz="2000" b="1" dirty="0">
                <a:latin typeface="Twinkl" pitchFamily="2" charset="0"/>
              </a:rPr>
              <a:t>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5A6DC10-7E94-4ADB-8C2E-B1B740853BE5}"/>
              </a:ext>
            </a:extLst>
          </p:cNvPr>
          <p:cNvSpPr/>
          <p:nvPr/>
        </p:nvSpPr>
        <p:spPr>
          <a:xfrm>
            <a:off x="835477" y="1541464"/>
            <a:ext cx="7444923" cy="4551362"/>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720000" anchor="ctr"/>
          <a:lstStyle/>
          <a:p>
            <a:pPr algn="ctr" eaLnBrk="1" fontAlgn="auto" hangingPunct="1">
              <a:spcBef>
                <a:spcPts val="0"/>
              </a:spcBef>
              <a:spcAft>
                <a:spcPts val="0"/>
              </a:spcAft>
              <a:defRPr/>
            </a:pPr>
            <a:endParaRPr lang="en-GB" sz="2400" dirty="0">
              <a:solidFill>
                <a:schemeClr val="tx1"/>
              </a:solidFill>
              <a:latin typeface="+mj-lt"/>
            </a:endParaRPr>
          </a:p>
        </p:txBody>
      </p:sp>
      <p:sp>
        <p:nvSpPr>
          <p:cNvPr id="13316" name="Title 5">
            <a:extLst>
              <a:ext uri="{FF2B5EF4-FFF2-40B4-BE49-F238E27FC236}">
                <a16:creationId xmlns:a16="http://schemas.microsoft.com/office/drawing/2014/main" id="{2B2846B0-93AB-4376-B4EF-6903C8C42B36}"/>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Protection</a:t>
            </a:r>
          </a:p>
        </p:txBody>
      </p:sp>
      <p:pic>
        <p:nvPicPr>
          <p:cNvPr id="13317" name="Individual Work">
            <a:extLst>
              <a:ext uri="{FF2B5EF4-FFF2-40B4-BE49-F238E27FC236}">
                <a16:creationId xmlns:a16="http://schemas.microsoft.com/office/drawing/2014/main" id="{C784D2E2-29DC-4B83-961B-2162E370B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FD654916-AC1F-4B3D-BD86-BCFCFD7572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1604963"/>
            <a:ext cx="29337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C902664-A5AC-4EC9-88AD-FE280566AAE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63793" y="1810552"/>
            <a:ext cx="2950495" cy="4173522"/>
          </a:xfrm>
          <a:prstGeom prst="rect">
            <a:avLst/>
          </a:prstGeom>
          <a:effectLst>
            <a:outerShdw blurRad="63500" sx="102000" sy="102000" algn="ctr" rotWithShape="0">
              <a:prstClr val="black">
                <a:alpha val="40000"/>
              </a:prstClr>
            </a:outerShdw>
          </a:effectLst>
        </p:spPr>
      </p:pic>
      <p:sp>
        <p:nvSpPr>
          <p:cNvPr id="2" name="Rectangle 1"/>
          <p:cNvSpPr/>
          <p:nvPr/>
        </p:nvSpPr>
        <p:spPr>
          <a:xfrm>
            <a:off x="4014288" y="4211500"/>
            <a:ext cx="2638697" cy="1754326"/>
          </a:xfrm>
          <a:prstGeom prst="rect">
            <a:avLst/>
          </a:prstGeom>
        </p:spPr>
        <p:txBody>
          <a:bodyPr wrap="square">
            <a:spAutoFit/>
          </a:bodyPr>
          <a:lstStyle/>
          <a:p>
            <a:pPr algn="ctr" eaLnBrk="1" fontAlgn="auto" hangingPunct="1">
              <a:spcBef>
                <a:spcPts val="0"/>
              </a:spcBef>
              <a:spcAft>
                <a:spcPts val="0"/>
              </a:spcAft>
              <a:defRPr/>
            </a:pPr>
            <a:r>
              <a:rPr lang="en-GB" dirty="0" smtClean="0">
                <a:latin typeface="Twinkl" pitchFamily="2" charset="0"/>
              </a:rPr>
              <a:t>Have a go at the Science Activity Sheet</a:t>
            </a:r>
          </a:p>
          <a:p>
            <a:pPr algn="ctr" eaLnBrk="1" fontAlgn="auto" hangingPunct="1">
              <a:spcBef>
                <a:spcPts val="0"/>
              </a:spcBef>
              <a:spcAft>
                <a:spcPts val="0"/>
              </a:spcAft>
              <a:defRPr/>
            </a:pPr>
            <a:endParaRPr lang="en-GB" dirty="0">
              <a:latin typeface="Twinkl" pitchFamily="2" charset="0"/>
            </a:endParaRPr>
          </a:p>
          <a:p>
            <a:pPr algn="ctr" eaLnBrk="1" fontAlgn="auto" hangingPunct="1">
              <a:spcBef>
                <a:spcPts val="0"/>
              </a:spcBef>
              <a:spcAft>
                <a:spcPts val="0"/>
              </a:spcAft>
              <a:defRPr/>
            </a:pPr>
            <a:r>
              <a:rPr lang="en-GB" dirty="0" smtClean="0">
                <a:latin typeface="Twinkl" pitchFamily="2" charset="0"/>
              </a:rPr>
              <a:t>Only colour in the bones in the skeleton that protect</a:t>
            </a:r>
            <a:endParaRPr lang="en-GB" dirty="0">
              <a:latin typeface="Twinkl"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9717249A-BBDC-4043-8415-DD2747559030}"/>
              </a:ext>
            </a:extLst>
          </p:cNvPr>
          <p:cNvSpPr/>
          <p:nvPr/>
        </p:nvSpPr>
        <p:spPr>
          <a:xfrm>
            <a:off x="5384800"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15362" name="Title 5">
            <a:extLst>
              <a:ext uri="{FF2B5EF4-FFF2-40B4-BE49-F238E27FC236}">
                <a16:creationId xmlns:a16="http://schemas.microsoft.com/office/drawing/2014/main" id="{C7610A92-2FCB-4481-99A0-0BC8DA43253D}"/>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a:latin typeface="Twinkl" pitchFamily="2" charset="0"/>
              </a:rPr>
              <a:t>Whose Skeleton?</a:t>
            </a:r>
          </a:p>
        </p:txBody>
      </p:sp>
      <p:pic>
        <p:nvPicPr>
          <p:cNvPr id="15363" name="Whole Class">
            <a:extLst>
              <a:ext uri="{FF2B5EF4-FFF2-40B4-BE49-F238E27FC236}">
                <a16:creationId xmlns:a16="http://schemas.microsoft.com/office/drawing/2014/main" id="{A986F00E-881B-4558-8DFE-FD4D736B1F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extLst>
              <a:ext uri="{FF2B5EF4-FFF2-40B4-BE49-F238E27FC236}">
                <a16:creationId xmlns:a16="http://schemas.microsoft.com/office/drawing/2014/main" id="{4FE83385-2674-4DA4-8C23-78FE882580B0}"/>
              </a:ext>
            </a:extLst>
          </p:cNvPr>
          <p:cNvSpPr/>
          <p:nvPr/>
        </p:nvSpPr>
        <p:spPr>
          <a:xfrm>
            <a:off x="806450"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3" name="Rounded Rectangle 32">
            <a:extLst>
              <a:ext uri="{FF2B5EF4-FFF2-40B4-BE49-F238E27FC236}">
                <a16:creationId xmlns:a16="http://schemas.microsoft.com/office/drawing/2014/main" id="{970A4823-8B04-45C3-96C5-496230E15813}"/>
              </a:ext>
            </a:extLst>
          </p:cNvPr>
          <p:cNvSpPr/>
          <p:nvPr/>
        </p:nvSpPr>
        <p:spPr>
          <a:xfrm>
            <a:off x="2332038"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4" name="Rounded Rectangle 33">
            <a:extLst>
              <a:ext uri="{FF2B5EF4-FFF2-40B4-BE49-F238E27FC236}">
                <a16:creationId xmlns:a16="http://schemas.microsoft.com/office/drawing/2014/main" id="{05CCD930-EB11-4226-B297-42E65C2A22D5}"/>
              </a:ext>
            </a:extLst>
          </p:cNvPr>
          <p:cNvSpPr/>
          <p:nvPr/>
        </p:nvSpPr>
        <p:spPr>
          <a:xfrm>
            <a:off x="3857625" y="2247900"/>
            <a:ext cx="1379538"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6" name="Rounded Rectangle 35">
            <a:extLst>
              <a:ext uri="{FF2B5EF4-FFF2-40B4-BE49-F238E27FC236}">
                <a16:creationId xmlns:a16="http://schemas.microsoft.com/office/drawing/2014/main" id="{458EB480-123A-4FD3-A6B8-DF5993A9C7B7}"/>
              </a:ext>
            </a:extLst>
          </p:cNvPr>
          <p:cNvSpPr/>
          <p:nvPr/>
        </p:nvSpPr>
        <p:spPr>
          <a:xfrm>
            <a:off x="6910388"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8" name="Rounded Rectangle 37">
            <a:extLst>
              <a:ext uri="{FF2B5EF4-FFF2-40B4-BE49-F238E27FC236}">
                <a16:creationId xmlns:a16="http://schemas.microsoft.com/office/drawing/2014/main" id="{E107E41F-DC29-4425-9A33-54C4E622AE6D}"/>
              </a:ext>
            </a:extLst>
          </p:cNvPr>
          <p:cNvSpPr/>
          <p:nvPr/>
        </p:nvSpPr>
        <p:spPr>
          <a:xfrm>
            <a:off x="806450"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GB" sz="2000" dirty="0">
                <a:solidFill>
                  <a:schemeClr val="tx1"/>
                </a:solidFill>
                <a:latin typeface="Twinkl" pitchFamily="2" charset="0"/>
              </a:rPr>
              <a:t>human</a:t>
            </a:r>
          </a:p>
        </p:txBody>
      </p:sp>
      <p:sp>
        <p:nvSpPr>
          <p:cNvPr id="39" name="Rounded Rectangle 38">
            <a:extLst>
              <a:ext uri="{FF2B5EF4-FFF2-40B4-BE49-F238E27FC236}">
                <a16:creationId xmlns:a16="http://schemas.microsoft.com/office/drawing/2014/main" id="{049878E9-3CF1-43B0-B4BD-026C14F09CD5}"/>
              </a:ext>
            </a:extLst>
          </p:cNvPr>
          <p:cNvSpPr/>
          <p:nvPr/>
        </p:nvSpPr>
        <p:spPr>
          <a:xfrm>
            <a:off x="2332038"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dog</a:t>
            </a:r>
          </a:p>
        </p:txBody>
      </p:sp>
      <p:sp>
        <p:nvSpPr>
          <p:cNvPr id="40" name="Rounded Rectangle 39">
            <a:extLst>
              <a:ext uri="{FF2B5EF4-FFF2-40B4-BE49-F238E27FC236}">
                <a16:creationId xmlns:a16="http://schemas.microsoft.com/office/drawing/2014/main" id="{E00591F4-E719-471F-9B64-DBA7E5F27313}"/>
              </a:ext>
            </a:extLst>
          </p:cNvPr>
          <p:cNvSpPr/>
          <p:nvPr/>
        </p:nvSpPr>
        <p:spPr>
          <a:xfrm>
            <a:off x="3857625" y="4625975"/>
            <a:ext cx="1379538"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horse</a:t>
            </a:r>
          </a:p>
        </p:txBody>
      </p:sp>
      <p:sp>
        <p:nvSpPr>
          <p:cNvPr id="41" name="Rounded Rectangle 40">
            <a:extLst>
              <a:ext uri="{FF2B5EF4-FFF2-40B4-BE49-F238E27FC236}">
                <a16:creationId xmlns:a16="http://schemas.microsoft.com/office/drawing/2014/main" id="{6C846082-0113-4000-B1F3-0893049C49B5}"/>
              </a:ext>
            </a:extLst>
          </p:cNvPr>
          <p:cNvSpPr/>
          <p:nvPr/>
        </p:nvSpPr>
        <p:spPr>
          <a:xfrm>
            <a:off x="5384800"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snake</a:t>
            </a:r>
          </a:p>
        </p:txBody>
      </p:sp>
      <p:sp>
        <p:nvSpPr>
          <p:cNvPr id="42" name="Rounded Rectangle 41">
            <a:extLst>
              <a:ext uri="{FF2B5EF4-FFF2-40B4-BE49-F238E27FC236}">
                <a16:creationId xmlns:a16="http://schemas.microsoft.com/office/drawing/2014/main" id="{25045670-889B-4E99-A40B-9CAE230C9936}"/>
              </a:ext>
            </a:extLst>
          </p:cNvPr>
          <p:cNvSpPr/>
          <p:nvPr/>
        </p:nvSpPr>
        <p:spPr>
          <a:xfrm>
            <a:off x="6910388"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fish</a:t>
            </a:r>
          </a:p>
        </p:txBody>
      </p:sp>
      <p:pic>
        <p:nvPicPr>
          <p:cNvPr id="15374" name="Picture 3">
            <a:extLst>
              <a:ext uri="{FF2B5EF4-FFF2-40B4-BE49-F238E27FC236}">
                <a16:creationId xmlns:a16="http://schemas.microsoft.com/office/drawing/2014/main" id="{DEF6DD95-117B-4319-8AD1-54AB8D6DF5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1841500"/>
            <a:ext cx="11826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
            <a:extLst>
              <a:ext uri="{FF2B5EF4-FFF2-40B4-BE49-F238E27FC236}">
                <a16:creationId xmlns:a16="http://schemas.microsoft.com/office/drawing/2014/main" id="{0E984C3B-3FD2-43FE-8AA6-FBCCBDBC24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5300" y="2506663"/>
            <a:ext cx="15081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8">
            <a:extLst>
              <a:ext uri="{FF2B5EF4-FFF2-40B4-BE49-F238E27FC236}">
                <a16:creationId xmlns:a16="http://schemas.microsoft.com/office/drawing/2014/main" id="{F38755A7-AA54-4787-B624-49356AEFA5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468563"/>
            <a:ext cx="153352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a:extLst>
              <a:ext uri="{FF2B5EF4-FFF2-40B4-BE49-F238E27FC236}">
                <a16:creationId xmlns:a16="http://schemas.microsoft.com/office/drawing/2014/main" id="{069681FE-8AAC-435B-BD68-9906BFA4420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21926">
            <a:off x="501650" y="2371725"/>
            <a:ext cx="17399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7">
            <a:extLst>
              <a:ext uri="{FF2B5EF4-FFF2-40B4-BE49-F238E27FC236}">
                <a16:creationId xmlns:a16="http://schemas.microsoft.com/office/drawing/2014/main" id="{C1A156BD-13B8-4C62-A07E-FF51CECA91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10175" y="2247900"/>
            <a:ext cx="18938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61111E-6 1.85185E-6 L -0.50035 -0.11065 " pathEditMode="relative" rAng="0" ptsTypes="AA">
                                      <p:cBhvr>
                                        <p:cTn id="6" dur="2000" fill="hold"/>
                                        <p:tgtEl>
                                          <p:spTgt spid="42"/>
                                        </p:tgtEl>
                                        <p:attrNameLst>
                                          <p:attrName>ppt_x</p:attrName>
                                          <p:attrName>ppt_y</p:attrName>
                                        </p:attrNameLst>
                                      </p:cBhvr>
                                      <p:rCtr x="-25017" y="-5532"/>
                                    </p:animMotion>
                                  </p:childTnLst>
                                </p:cTn>
                              </p:par>
                              <p:par>
                                <p:cTn id="7" presetID="42" presetClass="path" presetSubtype="0" accel="50000" decel="50000" fill="hold" grpId="0" nodeType="withEffect">
                                  <p:stCondLst>
                                    <p:cond delay="0"/>
                                  </p:stCondLst>
                                  <p:childTnLst>
                                    <p:animMotion origin="layout" path="M 3.88889E-6 1.85185E-6 L 0.16649 -0.11065 " pathEditMode="relative" rAng="0" ptsTypes="AA">
                                      <p:cBhvr>
                                        <p:cTn id="8" dur="2000" fill="hold"/>
                                        <p:tgtEl>
                                          <p:spTgt spid="41"/>
                                        </p:tgtEl>
                                        <p:attrNameLst>
                                          <p:attrName>ppt_x</p:attrName>
                                          <p:attrName>ppt_y</p:attrName>
                                        </p:attrNameLst>
                                      </p:cBhvr>
                                      <p:rCtr x="8316" y="-5532"/>
                                    </p:animMotion>
                                  </p:childTnLst>
                                </p:cTn>
                              </p:par>
                              <p:par>
                                <p:cTn id="9" presetID="42" presetClass="path" presetSubtype="0" accel="50000" decel="50000" fill="hold" grpId="0" nodeType="withEffect">
                                  <p:stCondLst>
                                    <p:cond delay="0"/>
                                  </p:stCondLst>
                                  <p:childTnLst>
                                    <p:animMotion origin="layout" path="M -2.22222E-6 1.85185E-6 L -0.3335 -0.11088 " pathEditMode="relative" rAng="0" ptsTypes="AA">
                                      <p:cBhvr>
                                        <p:cTn id="10" dur="2000" fill="hold"/>
                                        <p:tgtEl>
                                          <p:spTgt spid="40"/>
                                        </p:tgtEl>
                                        <p:attrNameLst>
                                          <p:attrName>ppt_x</p:attrName>
                                          <p:attrName>ppt_y</p:attrName>
                                        </p:attrNameLst>
                                      </p:cBhvr>
                                      <p:rCtr x="-16684" y="-5556"/>
                                    </p:animMotion>
                                  </p:childTnLst>
                                </p:cTn>
                              </p:par>
                              <p:par>
                                <p:cTn id="11" presetID="42" presetClass="path" presetSubtype="0" accel="50000" decel="50000" fill="hold" grpId="0" nodeType="withEffect">
                                  <p:stCondLst>
                                    <p:cond delay="0"/>
                                  </p:stCondLst>
                                  <p:childTnLst>
                                    <p:animMotion origin="layout" path="M -1.94444E-6 1.85185E-6 L 0.3316 -0.11088 " pathEditMode="relative" rAng="0" ptsTypes="AA">
                                      <p:cBhvr>
                                        <p:cTn id="12" dur="2000" fill="hold"/>
                                        <p:tgtEl>
                                          <p:spTgt spid="39"/>
                                        </p:tgtEl>
                                        <p:attrNameLst>
                                          <p:attrName>ppt_x</p:attrName>
                                          <p:attrName>ppt_y</p:attrName>
                                        </p:attrNameLst>
                                      </p:cBhvr>
                                      <p:rCtr x="16580" y="-5556"/>
                                    </p:animMotion>
                                  </p:childTnLst>
                                </p:cTn>
                              </p:par>
                              <p:par>
                                <p:cTn id="13" presetID="42" presetClass="path" presetSubtype="0" accel="50000" decel="50000" fill="hold" grpId="0" nodeType="withEffect">
                                  <p:stCondLst>
                                    <p:cond delay="0"/>
                                  </p:stCondLst>
                                  <p:childTnLst>
                                    <p:animMotion origin="layout" path="M -1.66667E-6 1.85185E-6 L 0.33247 -0.11065 " pathEditMode="relative" rAng="0" ptsTypes="AA">
                                      <p:cBhvr>
                                        <p:cTn id="14" dur="2000" fill="hold"/>
                                        <p:tgtEl>
                                          <p:spTgt spid="38"/>
                                        </p:tgtEl>
                                        <p:attrNameLst>
                                          <p:attrName>ppt_x</p:attrName>
                                          <p:attrName>ppt_y</p:attrName>
                                        </p:attrNameLst>
                                      </p:cBhvr>
                                      <p:rCtr x="16615" y="-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a:extLst>
              <a:ext uri="{FF2B5EF4-FFF2-40B4-BE49-F238E27FC236}">
                <a16:creationId xmlns:a16="http://schemas.microsoft.com/office/drawing/2014/main" id="{6F5D2619-A10A-4155-8198-EB1F2455775E}"/>
              </a:ext>
            </a:extLst>
          </p:cNvPr>
          <p:cNvSpPr>
            <a:spLocks noGrp="1"/>
          </p:cNvSpPr>
          <p:nvPr>
            <p:ph type="title"/>
          </p:nvPr>
        </p:nvSpPr>
        <p:spPr>
          <a:xfrm>
            <a:off x="484188" y="677863"/>
            <a:ext cx="8220075" cy="631825"/>
          </a:xfrm>
        </p:spPr>
        <p:txBody>
          <a:bodyPr>
            <a:noAutofit/>
          </a:bodyPr>
          <a:lstStyle/>
          <a:p>
            <a:pPr algn="ctr" eaLnBrk="1" hangingPunct="1">
              <a:defRPr/>
            </a:pPr>
            <a:r>
              <a:rPr lang="en-GB" altLang="en-US" sz="3600" dirty="0">
                <a:latin typeface="Twinkl" pitchFamily="2" charset="0"/>
              </a:rPr>
              <a:t>All Fall Down!</a:t>
            </a:r>
          </a:p>
        </p:txBody>
      </p:sp>
      <p:sp>
        <p:nvSpPr>
          <p:cNvPr id="7" name="Rounded Rectangle 6">
            <a:extLst>
              <a:ext uri="{FF2B5EF4-FFF2-40B4-BE49-F238E27FC236}">
                <a16:creationId xmlns:a16="http://schemas.microsoft.com/office/drawing/2014/main" id="{30C03BDC-DA89-4F36-ACFA-14673F204C28}"/>
              </a:ext>
            </a:extLst>
          </p:cNvPr>
          <p:cNvSpPr/>
          <p:nvPr/>
        </p:nvSpPr>
        <p:spPr>
          <a:xfrm>
            <a:off x="822325" y="1663700"/>
            <a:ext cx="3089275" cy="4391025"/>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10" name="Rounded Rectangle 9">
            <a:extLst>
              <a:ext uri="{FF2B5EF4-FFF2-40B4-BE49-F238E27FC236}">
                <a16:creationId xmlns:a16="http://schemas.microsoft.com/office/drawing/2014/main" id="{4F5305F7-59DF-4DA8-B7D8-58B0070493B8}"/>
              </a:ext>
            </a:extLst>
          </p:cNvPr>
          <p:cNvSpPr/>
          <p:nvPr/>
        </p:nvSpPr>
        <p:spPr>
          <a:xfrm>
            <a:off x="4083050" y="1663700"/>
            <a:ext cx="4187825" cy="881063"/>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One of the functions of a skeleton is to support your body.</a:t>
            </a:r>
          </a:p>
        </p:txBody>
      </p:sp>
      <p:grpSp>
        <p:nvGrpSpPr>
          <p:cNvPr id="17413" name="Group 1">
            <a:extLst>
              <a:ext uri="{FF2B5EF4-FFF2-40B4-BE49-F238E27FC236}">
                <a16:creationId xmlns:a16="http://schemas.microsoft.com/office/drawing/2014/main" id="{9E0A4D32-D4E5-4AD0-B12F-8FFA69E7325E}"/>
              </a:ext>
            </a:extLst>
          </p:cNvPr>
          <p:cNvGrpSpPr>
            <a:grpSpLocks/>
          </p:cNvGrpSpPr>
          <p:nvPr/>
        </p:nvGrpSpPr>
        <p:grpSpPr bwMode="auto">
          <a:xfrm>
            <a:off x="4083050" y="2730500"/>
            <a:ext cx="4213225" cy="1514475"/>
            <a:chOff x="4082314" y="2729751"/>
            <a:chExt cx="4213962" cy="2855928"/>
          </a:xfrm>
        </p:grpSpPr>
        <p:sp>
          <p:nvSpPr>
            <p:cNvPr id="15" name="Rounded Rectangle 14">
              <a:extLst>
                <a:ext uri="{FF2B5EF4-FFF2-40B4-BE49-F238E27FC236}">
                  <a16:creationId xmlns:a16="http://schemas.microsoft.com/office/drawing/2014/main" id="{8D0DEAAC-AF46-4E4F-82F6-CC5416810D01}"/>
                </a:ext>
              </a:extLst>
            </p:cNvPr>
            <p:cNvSpPr/>
            <p:nvPr/>
          </p:nvSpPr>
          <p:spPr>
            <a:xfrm>
              <a:off x="4082314" y="2729751"/>
              <a:ext cx="2030768" cy="285592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What would happen if you had no bones in your body? </a:t>
              </a:r>
            </a:p>
          </p:txBody>
        </p:sp>
        <p:sp>
          <p:nvSpPr>
            <p:cNvPr id="27" name="Rounded Rectangle 26">
              <a:extLst>
                <a:ext uri="{FF2B5EF4-FFF2-40B4-BE49-F238E27FC236}">
                  <a16:creationId xmlns:a16="http://schemas.microsoft.com/office/drawing/2014/main" id="{5A570C88-C1E5-493C-BC89-ED8F148BC1C1}"/>
                </a:ext>
              </a:extLst>
            </p:cNvPr>
            <p:cNvSpPr/>
            <p:nvPr/>
          </p:nvSpPr>
          <p:spPr>
            <a:xfrm>
              <a:off x="6265509" y="2729751"/>
              <a:ext cx="2030767" cy="285592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Which part of the skeleton keeps your body upright? </a:t>
              </a:r>
            </a:p>
          </p:txBody>
        </p:sp>
      </p:grpSp>
      <p:pic>
        <p:nvPicPr>
          <p:cNvPr id="17414" name="Pairs">
            <a:extLst>
              <a:ext uri="{FF2B5EF4-FFF2-40B4-BE49-F238E27FC236}">
                <a16:creationId xmlns:a16="http://schemas.microsoft.com/office/drawing/2014/main" id="{9F6B931C-177B-4962-BB16-300643EBC2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5">
            <a:extLst>
              <a:ext uri="{FF2B5EF4-FFF2-40B4-BE49-F238E27FC236}">
                <a16:creationId xmlns:a16="http://schemas.microsoft.com/office/drawing/2014/main" id="{00CEE45D-51FB-4DC8-ABC4-3C69FC8D5C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13" y="1604963"/>
            <a:ext cx="29337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id="{6A2FE7A3-CE24-4646-9C0A-CFE9C748E7BC}"/>
              </a:ext>
            </a:extLst>
          </p:cNvPr>
          <p:cNvSpPr/>
          <p:nvPr/>
        </p:nvSpPr>
        <p:spPr>
          <a:xfrm>
            <a:off x="4083050" y="4429125"/>
            <a:ext cx="4187825" cy="1625600"/>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On your activity sheet using a different coloured pencil, colour in the main bones that keep your </a:t>
            </a:r>
            <a:br>
              <a:rPr lang="en-GB" dirty="0">
                <a:solidFill>
                  <a:schemeClr val="tx1"/>
                </a:solidFill>
                <a:latin typeface="Twinkl" pitchFamily="2" charset="0"/>
              </a:rPr>
            </a:br>
            <a:r>
              <a:rPr lang="en-GB" dirty="0">
                <a:solidFill>
                  <a:schemeClr val="tx1"/>
                </a:solidFill>
                <a:latin typeface="Twinkl" pitchFamily="2" charset="0"/>
              </a:rPr>
              <a:t>body upright.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24C5136-A950-4DEA-B38E-CF9D0D660DC9}"/>
              </a:ext>
            </a:extLst>
          </p:cNvPr>
          <p:cNvSpPr/>
          <p:nvPr/>
        </p:nvSpPr>
        <p:spPr>
          <a:xfrm>
            <a:off x="4664075" y="1663700"/>
            <a:ext cx="3606800" cy="259873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dirty="0">
              <a:solidFill>
                <a:schemeClr val="tx1"/>
              </a:solidFill>
              <a:latin typeface="+mj-lt"/>
            </a:endParaRPr>
          </a:p>
        </p:txBody>
      </p:sp>
      <p:sp>
        <p:nvSpPr>
          <p:cNvPr id="19459" name="Title 5">
            <a:extLst>
              <a:ext uri="{FF2B5EF4-FFF2-40B4-BE49-F238E27FC236}">
                <a16:creationId xmlns:a16="http://schemas.microsoft.com/office/drawing/2014/main" id="{982921F1-E335-498D-9927-533EFE065FD5}"/>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Movement</a:t>
            </a:r>
          </a:p>
        </p:txBody>
      </p:sp>
      <p:sp>
        <p:nvSpPr>
          <p:cNvPr id="7" name="Rounded Rectangle 6">
            <a:extLst>
              <a:ext uri="{FF2B5EF4-FFF2-40B4-BE49-F238E27FC236}">
                <a16:creationId xmlns:a16="http://schemas.microsoft.com/office/drawing/2014/main" id="{38F3BF2B-CA08-4212-A812-E21CD8C58919}"/>
              </a:ext>
            </a:extLst>
          </p:cNvPr>
          <p:cNvSpPr/>
          <p:nvPr/>
        </p:nvSpPr>
        <p:spPr>
          <a:xfrm>
            <a:off x="822325" y="1663700"/>
            <a:ext cx="3605213" cy="259873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dirty="0">
              <a:solidFill>
                <a:schemeClr val="tx1"/>
              </a:solidFill>
              <a:latin typeface="+mj-lt"/>
            </a:endParaRPr>
          </a:p>
        </p:txBody>
      </p:sp>
      <p:sp>
        <p:nvSpPr>
          <p:cNvPr id="17" name="Rounded Rectangle 16">
            <a:extLst>
              <a:ext uri="{FF2B5EF4-FFF2-40B4-BE49-F238E27FC236}">
                <a16:creationId xmlns:a16="http://schemas.microsoft.com/office/drawing/2014/main" id="{3FD3B5C2-A799-4E89-895D-5E533E52A1A4}"/>
              </a:ext>
            </a:extLst>
          </p:cNvPr>
          <p:cNvSpPr/>
          <p:nvPr/>
        </p:nvSpPr>
        <p:spPr>
          <a:xfrm>
            <a:off x="822325" y="4429125"/>
            <a:ext cx="7448550" cy="1625600"/>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smtClean="0">
                <a:solidFill>
                  <a:schemeClr val="tx1"/>
                </a:solidFill>
                <a:latin typeface="Twinkl" pitchFamily="2" charset="0"/>
              </a:rPr>
              <a:t>Try and pick your pencil up like the first picture, then like th</a:t>
            </a:r>
            <a:r>
              <a:rPr lang="en-GB" dirty="0" smtClean="0">
                <a:solidFill>
                  <a:schemeClr val="tx1"/>
                </a:solidFill>
                <a:latin typeface="Twinkl" pitchFamily="2" charset="0"/>
              </a:rPr>
              <a:t>e second. </a:t>
            </a:r>
            <a:r>
              <a:rPr lang="en-GB" dirty="0" smtClean="0">
                <a:solidFill>
                  <a:schemeClr val="tx1"/>
                </a:solidFill>
                <a:latin typeface="Twinkl" pitchFamily="2" charset="0"/>
              </a:rPr>
              <a:t>What </a:t>
            </a:r>
            <a:r>
              <a:rPr lang="en-GB" dirty="0">
                <a:solidFill>
                  <a:schemeClr val="tx1"/>
                </a:solidFill>
                <a:latin typeface="Twinkl" pitchFamily="2" charset="0"/>
              </a:rPr>
              <a:t>happened when </a:t>
            </a:r>
            <a:r>
              <a:rPr lang="en-GB" dirty="0" smtClean="0">
                <a:solidFill>
                  <a:schemeClr val="tx1"/>
                </a:solidFill>
                <a:latin typeface="Twinkl" pitchFamily="2" charset="0"/>
              </a:rPr>
              <a:t>you </a:t>
            </a:r>
            <a:r>
              <a:rPr lang="en-GB" dirty="0">
                <a:solidFill>
                  <a:schemeClr val="tx1"/>
                </a:solidFill>
                <a:latin typeface="Twinkl" pitchFamily="2" charset="0"/>
              </a:rPr>
              <a:t>tried to pick up a pencil </a:t>
            </a:r>
            <a:br>
              <a:rPr lang="en-GB" dirty="0">
                <a:solidFill>
                  <a:schemeClr val="tx1"/>
                </a:solidFill>
                <a:latin typeface="Twinkl" pitchFamily="2" charset="0"/>
              </a:rPr>
            </a:br>
            <a:r>
              <a:rPr lang="en-GB" dirty="0">
                <a:solidFill>
                  <a:schemeClr val="tx1"/>
                </a:solidFill>
                <a:latin typeface="Twinkl" pitchFamily="2" charset="0"/>
              </a:rPr>
              <a:t>the first time and the second time? </a:t>
            </a:r>
          </a:p>
        </p:txBody>
      </p:sp>
      <p:pic>
        <p:nvPicPr>
          <p:cNvPr id="19462" name="Whole Class">
            <a:extLst>
              <a:ext uri="{FF2B5EF4-FFF2-40B4-BE49-F238E27FC236}">
                <a16:creationId xmlns:a16="http://schemas.microsoft.com/office/drawing/2014/main" id="{84EB64BC-E856-47A9-9EF4-385ED9AFE0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a:extLst>
              <a:ext uri="{FF2B5EF4-FFF2-40B4-BE49-F238E27FC236}">
                <a16:creationId xmlns:a16="http://schemas.microsoft.com/office/drawing/2014/main" id="{1FFCFAD4-B8F0-48AF-976D-B0730201C13C}"/>
              </a:ext>
            </a:extLst>
          </p:cNvPr>
          <p:cNvPicPr>
            <a:picLocks noChangeAspect="1"/>
          </p:cNvPicPr>
          <p:nvPr/>
        </p:nvPicPr>
        <p:blipFill>
          <a:blip r:embed="rId4">
            <a:extLst>
              <a:ext uri="{28A0092B-C50C-407E-A947-70E740481C1C}">
                <a14:useLocalDpi xmlns:a14="http://schemas.microsoft.com/office/drawing/2010/main" val="0"/>
              </a:ext>
            </a:extLst>
          </a:blip>
          <a:srcRect r="4274"/>
          <a:stretch>
            <a:fillRect/>
          </a:stretch>
        </p:blipFill>
        <p:spPr bwMode="auto">
          <a:xfrm>
            <a:off x="5087938" y="1825625"/>
            <a:ext cx="31845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a:extLst>
              <a:ext uri="{FF2B5EF4-FFF2-40B4-BE49-F238E27FC236}">
                <a16:creationId xmlns:a16="http://schemas.microsoft.com/office/drawing/2014/main" id="{2C3242EF-65AC-4AEE-86A8-133913B969EE}"/>
              </a:ext>
            </a:extLst>
          </p:cNvPr>
          <p:cNvPicPr>
            <a:picLocks noChangeAspect="1"/>
          </p:cNvPicPr>
          <p:nvPr/>
        </p:nvPicPr>
        <p:blipFill>
          <a:blip r:embed="rId5">
            <a:extLst>
              <a:ext uri="{28A0092B-C50C-407E-A947-70E740481C1C}">
                <a14:useLocalDpi xmlns:a14="http://schemas.microsoft.com/office/drawing/2010/main" val="0"/>
              </a:ext>
            </a:extLst>
          </a:blip>
          <a:srcRect r="1999"/>
          <a:stretch>
            <a:fillRect/>
          </a:stretch>
        </p:blipFill>
        <p:spPr bwMode="auto">
          <a:xfrm>
            <a:off x="1119188" y="1930400"/>
            <a:ext cx="33083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5537288A-EAEC-402C-B61F-F1E7E6FEA181}"/>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Joints</a:t>
            </a:r>
          </a:p>
        </p:txBody>
      </p:sp>
      <p:sp>
        <p:nvSpPr>
          <p:cNvPr id="38" name="Rounded Rectangle 37">
            <a:extLst>
              <a:ext uri="{FF2B5EF4-FFF2-40B4-BE49-F238E27FC236}">
                <a16:creationId xmlns:a16="http://schemas.microsoft.com/office/drawing/2014/main" id="{635641CE-D9E9-464F-B72C-D482E1574ED6}"/>
              </a:ext>
            </a:extLst>
          </p:cNvPr>
          <p:cNvSpPr/>
          <p:nvPr/>
        </p:nvSpPr>
        <p:spPr>
          <a:xfrm>
            <a:off x="827088" y="2349500"/>
            <a:ext cx="2319337"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GB" sz="2000" dirty="0">
                <a:solidFill>
                  <a:schemeClr val="tx1"/>
                </a:solidFill>
                <a:latin typeface="Twinkl" pitchFamily="2" charset="0"/>
              </a:rPr>
              <a:t>ball and socket </a:t>
            </a:r>
          </a:p>
        </p:txBody>
      </p:sp>
      <p:sp>
        <p:nvSpPr>
          <p:cNvPr id="39" name="Rounded Rectangle 38">
            <a:extLst>
              <a:ext uri="{FF2B5EF4-FFF2-40B4-BE49-F238E27FC236}">
                <a16:creationId xmlns:a16="http://schemas.microsoft.com/office/drawing/2014/main" id="{2238271A-CB8B-4A79-86C4-BEF886754CE6}"/>
              </a:ext>
            </a:extLst>
          </p:cNvPr>
          <p:cNvSpPr/>
          <p:nvPr/>
        </p:nvSpPr>
        <p:spPr>
          <a:xfrm>
            <a:off x="3394075" y="2349500"/>
            <a:ext cx="2319338"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hinge</a:t>
            </a:r>
          </a:p>
        </p:txBody>
      </p:sp>
      <p:sp>
        <p:nvSpPr>
          <p:cNvPr id="40" name="Rounded Rectangle 39">
            <a:extLst>
              <a:ext uri="{FF2B5EF4-FFF2-40B4-BE49-F238E27FC236}">
                <a16:creationId xmlns:a16="http://schemas.microsoft.com/office/drawing/2014/main" id="{10F2D104-E98C-4001-B857-2AD2A18C5B7D}"/>
              </a:ext>
            </a:extLst>
          </p:cNvPr>
          <p:cNvSpPr/>
          <p:nvPr/>
        </p:nvSpPr>
        <p:spPr>
          <a:xfrm>
            <a:off x="5961063" y="2349500"/>
            <a:ext cx="2319337"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gliding</a:t>
            </a:r>
          </a:p>
        </p:txBody>
      </p:sp>
      <p:sp>
        <p:nvSpPr>
          <p:cNvPr id="20" name="Rounded Rectangle 19">
            <a:extLst>
              <a:ext uri="{FF2B5EF4-FFF2-40B4-BE49-F238E27FC236}">
                <a16:creationId xmlns:a16="http://schemas.microsoft.com/office/drawing/2014/main" id="{BA6DB9B2-0826-4768-8C8A-F33294EFAE9E}"/>
              </a:ext>
            </a:extLst>
          </p:cNvPr>
          <p:cNvSpPr/>
          <p:nvPr/>
        </p:nvSpPr>
        <p:spPr>
          <a:xfrm>
            <a:off x="827088" y="4476750"/>
            <a:ext cx="2319337" cy="1601788"/>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sz="1200" dirty="0">
                <a:solidFill>
                  <a:schemeClr val="tx1"/>
                </a:solidFill>
                <a:latin typeface="Twinkl" pitchFamily="2" charset="0"/>
              </a:rPr>
              <a:t>Ball and socket joints allow the most freedom of movement. One example in the human skeleton is the between the pelvis (hip) and femur (upper leg bone).</a:t>
            </a:r>
          </a:p>
        </p:txBody>
      </p:sp>
      <p:sp>
        <p:nvSpPr>
          <p:cNvPr id="33" name="Rounded Rectangle 32">
            <a:hlinkClick r:id="rId3"/>
            <a:extLst>
              <a:ext uri="{FF2B5EF4-FFF2-40B4-BE49-F238E27FC236}">
                <a16:creationId xmlns:a16="http://schemas.microsoft.com/office/drawing/2014/main" id="{A795C7F8-23A8-43E6-A4A1-F5933FB0DC80}"/>
              </a:ext>
            </a:extLst>
          </p:cNvPr>
          <p:cNvSpPr/>
          <p:nvPr/>
        </p:nvSpPr>
        <p:spPr>
          <a:xfrm>
            <a:off x="3394075" y="2943225"/>
            <a:ext cx="2319338" cy="1441450"/>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pic>
        <p:nvPicPr>
          <p:cNvPr id="21512" name="Picture 2">
            <a:hlinkClick r:id="rId3"/>
            <a:extLst>
              <a:ext uri="{FF2B5EF4-FFF2-40B4-BE49-F238E27FC236}">
                <a16:creationId xmlns:a16="http://schemas.microsoft.com/office/drawing/2014/main" id="{A840439F-ED05-4081-A1E7-C8602E70A552}"/>
              </a:ext>
            </a:extLst>
          </p:cNvPr>
          <p:cNvPicPr>
            <a:picLocks noChangeAspect="1"/>
          </p:cNvPicPr>
          <p:nvPr/>
        </p:nvPicPr>
        <p:blipFill>
          <a:blip r:embed="rId4">
            <a:extLst>
              <a:ext uri="{28A0092B-C50C-407E-A947-70E740481C1C}">
                <a14:useLocalDpi xmlns:a14="http://schemas.microsoft.com/office/drawing/2010/main" val="0"/>
              </a:ext>
            </a:extLst>
          </a:blip>
          <a:srcRect t="14709" b="4155"/>
          <a:stretch>
            <a:fillRect/>
          </a:stretch>
        </p:blipFill>
        <p:spPr bwMode="auto">
          <a:xfrm>
            <a:off x="3525838" y="2943225"/>
            <a:ext cx="219551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hlinkClick r:id="rId5"/>
            <a:extLst>
              <a:ext uri="{FF2B5EF4-FFF2-40B4-BE49-F238E27FC236}">
                <a16:creationId xmlns:a16="http://schemas.microsoft.com/office/drawing/2014/main" id="{2D814231-8890-49D4-8B0A-1A42A36EA842}"/>
              </a:ext>
            </a:extLst>
          </p:cNvPr>
          <p:cNvSpPr/>
          <p:nvPr/>
        </p:nvSpPr>
        <p:spPr>
          <a:xfrm>
            <a:off x="827088" y="2943225"/>
            <a:ext cx="2319337" cy="1441450"/>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pic>
        <p:nvPicPr>
          <p:cNvPr id="21514" name="Picture 6">
            <a:hlinkClick r:id="rId5"/>
            <a:extLst>
              <a:ext uri="{FF2B5EF4-FFF2-40B4-BE49-F238E27FC236}">
                <a16:creationId xmlns:a16="http://schemas.microsoft.com/office/drawing/2014/main" id="{12A9201C-280D-4B7C-B08E-611E769CFF48}"/>
              </a:ext>
            </a:extLst>
          </p:cNvPr>
          <p:cNvPicPr>
            <a:picLocks noChangeAspect="1"/>
          </p:cNvPicPr>
          <p:nvPr/>
        </p:nvPicPr>
        <p:blipFill>
          <a:blip r:embed="rId6">
            <a:extLst>
              <a:ext uri="{28A0092B-C50C-407E-A947-70E740481C1C}">
                <a14:useLocalDpi xmlns:a14="http://schemas.microsoft.com/office/drawing/2010/main" val="0"/>
              </a:ext>
            </a:extLst>
          </a:blip>
          <a:srcRect r="1289"/>
          <a:stretch>
            <a:fillRect/>
          </a:stretch>
        </p:blipFill>
        <p:spPr bwMode="auto">
          <a:xfrm>
            <a:off x="931863" y="3019425"/>
            <a:ext cx="2211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ed Rectangle 33">
            <a:hlinkClick r:id="rId7"/>
            <a:extLst>
              <a:ext uri="{FF2B5EF4-FFF2-40B4-BE49-F238E27FC236}">
                <a16:creationId xmlns:a16="http://schemas.microsoft.com/office/drawing/2014/main" id="{F5E8580B-823F-4AD6-8444-09CAC4DE2ABA}"/>
              </a:ext>
            </a:extLst>
          </p:cNvPr>
          <p:cNvSpPr/>
          <p:nvPr/>
        </p:nvSpPr>
        <p:spPr>
          <a:xfrm>
            <a:off x="5961063" y="2943225"/>
            <a:ext cx="2319337" cy="1441450"/>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pic>
        <p:nvPicPr>
          <p:cNvPr id="21516" name="Picture 10">
            <a:hlinkClick r:id="rId7"/>
            <a:extLst>
              <a:ext uri="{FF2B5EF4-FFF2-40B4-BE49-F238E27FC236}">
                <a16:creationId xmlns:a16="http://schemas.microsoft.com/office/drawing/2014/main" id="{96CD0C39-6B68-4154-A8B5-2DCFE1F63504}"/>
              </a:ext>
            </a:extLst>
          </p:cNvPr>
          <p:cNvPicPr>
            <a:picLocks noChangeAspect="1"/>
          </p:cNvPicPr>
          <p:nvPr/>
        </p:nvPicPr>
        <p:blipFill>
          <a:blip r:embed="rId8">
            <a:extLst>
              <a:ext uri="{28A0092B-C50C-407E-A947-70E740481C1C}">
                <a14:useLocalDpi xmlns:a14="http://schemas.microsoft.com/office/drawing/2010/main" val="0"/>
              </a:ext>
            </a:extLst>
          </a:blip>
          <a:srcRect t="1006" b="2779"/>
          <a:stretch>
            <a:fillRect/>
          </a:stretch>
        </p:blipFill>
        <p:spPr bwMode="auto">
          <a:xfrm>
            <a:off x="6056313" y="2943225"/>
            <a:ext cx="21288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A0052E6-686D-41E8-BD3D-8C7FA2387B2B}"/>
              </a:ext>
            </a:extLst>
          </p:cNvPr>
          <p:cNvSpPr txBox="1"/>
          <p:nvPr/>
        </p:nvSpPr>
        <p:spPr>
          <a:xfrm>
            <a:off x="704202" y="1338263"/>
            <a:ext cx="7679349" cy="830997"/>
          </a:xfrm>
          <a:prstGeom prst="rect">
            <a:avLst/>
          </a:prstGeom>
          <a:noFill/>
        </p:spPr>
        <p:txBody>
          <a:bodyPr wrap="square">
            <a:spAutoFit/>
          </a:bodyPr>
          <a:lstStyle/>
          <a:p>
            <a:pPr algn="ctr" eaLnBrk="1" fontAlgn="auto" hangingPunct="1">
              <a:spcBef>
                <a:spcPts val="0"/>
              </a:spcBef>
              <a:spcAft>
                <a:spcPts val="0"/>
              </a:spcAft>
              <a:defRPr/>
            </a:pPr>
            <a:r>
              <a:rPr lang="en-GB" sz="1600" dirty="0">
                <a:latin typeface="Twinkl" pitchFamily="2" charset="0"/>
              </a:rPr>
              <a:t>Without joints connecting our bones we would not be able to move the way we do. We would not be able to bend, jump, skip to name a few movements. There are 3 different types of joints in the body. (Click the pictures to see how they move!)</a:t>
            </a:r>
          </a:p>
        </p:txBody>
      </p:sp>
      <p:sp>
        <p:nvSpPr>
          <p:cNvPr id="28" name="Rounded Rectangle 27">
            <a:extLst>
              <a:ext uri="{FF2B5EF4-FFF2-40B4-BE49-F238E27FC236}">
                <a16:creationId xmlns:a16="http://schemas.microsoft.com/office/drawing/2014/main" id="{320ECB38-1F78-47C8-BF70-B1DA26DC834F}"/>
              </a:ext>
            </a:extLst>
          </p:cNvPr>
          <p:cNvSpPr/>
          <p:nvPr/>
        </p:nvSpPr>
        <p:spPr>
          <a:xfrm>
            <a:off x="3403600" y="4476750"/>
            <a:ext cx="2317750" cy="1601788"/>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sz="1200" dirty="0">
                <a:solidFill>
                  <a:schemeClr val="tx1"/>
                </a:solidFill>
                <a:latin typeface="Twinkl" pitchFamily="2" charset="0"/>
              </a:rPr>
              <a:t>Hinge joints allow flex and extend movements. One example in the human skeleton is between the </a:t>
            </a:r>
            <a:r>
              <a:rPr lang="en-GB" sz="1200" dirty="0" err="1">
                <a:solidFill>
                  <a:schemeClr val="tx1"/>
                </a:solidFill>
                <a:latin typeface="Twinkl" pitchFamily="2" charset="0"/>
              </a:rPr>
              <a:t>humerus</a:t>
            </a:r>
            <a:r>
              <a:rPr lang="en-GB" sz="1200" dirty="0">
                <a:solidFill>
                  <a:schemeClr val="tx1"/>
                </a:solidFill>
                <a:latin typeface="Twinkl" pitchFamily="2" charset="0"/>
              </a:rPr>
              <a:t> (upper arm bone) and radius/ulna (lower </a:t>
            </a:r>
            <a:br>
              <a:rPr lang="en-GB" sz="1200" dirty="0">
                <a:solidFill>
                  <a:schemeClr val="tx1"/>
                </a:solidFill>
                <a:latin typeface="Twinkl" pitchFamily="2" charset="0"/>
              </a:rPr>
            </a:br>
            <a:r>
              <a:rPr lang="en-GB" sz="1200" dirty="0">
                <a:solidFill>
                  <a:schemeClr val="tx1"/>
                </a:solidFill>
                <a:latin typeface="Twinkl" pitchFamily="2" charset="0"/>
              </a:rPr>
              <a:t>arm bones).</a:t>
            </a:r>
          </a:p>
        </p:txBody>
      </p:sp>
      <p:sp>
        <p:nvSpPr>
          <p:cNvPr id="29" name="Rounded Rectangle 28">
            <a:extLst>
              <a:ext uri="{FF2B5EF4-FFF2-40B4-BE49-F238E27FC236}">
                <a16:creationId xmlns:a16="http://schemas.microsoft.com/office/drawing/2014/main" id="{CA5D121B-ED1E-4D51-957D-456F86C2C0FC}"/>
              </a:ext>
            </a:extLst>
          </p:cNvPr>
          <p:cNvSpPr/>
          <p:nvPr/>
        </p:nvSpPr>
        <p:spPr>
          <a:xfrm>
            <a:off x="5961063" y="4476750"/>
            <a:ext cx="2319337" cy="1601788"/>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sz="1200" dirty="0">
                <a:solidFill>
                  <a:schemeClr val="tx1"/>
                </a:solidFill>
                <a:latin typeface="Twinkl" pitchFamily="2" charset="0"/>
              </a:rPr>
              <a:t>Gliding joints are also known as ‘plane’ joints. The bones are shaped to glide over one another and allow for small limited movements in different directions. One example in the human skeleton is the wrist bones.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10">
            <a:extLst>
              <a:ext uri="{FF2B5EF4-FFF2-40B4-BE49-F238E27FC236}">
                <a16:creationId xmlns:a16="http://schemas.microsoft.com/office/drawing/2014/main" id="{59A5F805-7CD3-420A-BEB7-34012CF873FB}"/>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bwMode="auto">
          <a:xfrm>
            <a:off x="3093699" y="1988191"/>
            <a:ext cx="2901794" cy="4104634"/>
          </a:xfrm>
          <a:prstGeom prst="rect">
            <a:avLst/>
          </a:prstGeom>
          <a:noFill/>
          <a:ln w="285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56" name="Picture 15">
            <a:extLst>
              <a:ext uri="{FF2B5EF4-FFF2-40B4-BE49-F238E27FC236}">
                <a16:creationId xmlns:a16="http://schemas.microsoft.com/office/drawing/2014/main" id="{D7D4C7C2-E8FE-4353-AC79-954A2ED474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300" y="4994246"/>
            <a:ext cx="1447474" cy="16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itle 5">
            <a:extLst>
              <a:ext uri="{FF2B5EF4-FFF2-40B4-BE49-F238E27FC236}">
                <a16:creationId xmlns:a16="http://schemas.microsoft.com/office/drawing/2014/main" id="{2E2171CA-6EF0-436D-945F-21571848BEC0}"/>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Skeleton Functions</a:t>
            </a:r>
          </a:p>
        </p:txBody>
      </p:sp>
      <p:pic>
        <p:nvPicPr>
          <p:cNvPr id="23562" name="Individual Work">
            <a:extLst>
              <a:ext uri="{FF2B5EF4-FFF2-40B4-BE49-F238E27FC236}">
                <a16:creationId xmlns:a16="http://schemas.microsoft.com/office/drawing/2014/main" id="{8833EC28-A6F9-4FE8-ADF4-71BD39F468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13">
            <a:extLst>
              <a:ext uri="{FF2B5EF4-FFF2-40B4-BE49-F238E27FC236}">
                <a16:creationId xmlns:a16="http://schemas.microsoft.com/office/drawing/2014/main" id="{1ECAE822-A9D9-47C6-A580-362BE3CB59CF}"/>
              </a:ext>
            </a:extLst>
          </p:cNvPr>
          <p:cNvSpPr txBox="1">
            <a:spLocks noChangeArrowheads="1"/>
          </p:cNvSpPr>
          <p:nvPr/>
        </p:nvSpPr>
        <p:spPr bwMode="auto">
          <a:xfrm>
            <a:off x="827088" y="1385409"/>
            <a:ext cx="7453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Complete the Skeleton Functions activity sheet</a:t>
            </a:r>
          </a:p>
        </p:txBody>
      </p:sp>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2359</TotalTime>
  <Words>442</Words>
  <Application>Microsoft Office PowerPoint</Application>
  <PresentationFormat>On-screen Show (4:3)</PresentationFormat>
  <Paragraphs>74</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Sassoon Infant Md</vt:lpstr>
      <vt:lpstr>Calibri</vt:lpstr>
      <vt:lpstr>Twinkl</vt:lpstr>
      <vt:lpstr>Sassoon Infant Rg</vt:lpstr>
      <vt:lpstr>BPreplay</vt:lpstr>
      <vt:lpstr>Arial</vt:lpstr>
      <vt:lpstr>Office Theme</vt:lpstr>
      <vt:lpstr>PowerPoint Presentation</vt:lpstr>
      <vt:lpstr>PowerPoint Presentation</vt:lpstr>
      <vt:lpstr>Purpose of a Skeleton</vt:lpstr>
      <vt:lpstr>Protection</vt:lpstr>
      <vt:lpstr>Whose Skeleton?</vt:lpstr>
      <vt:lpstr>All Fall Down!</vt:lpstr>
      <vt:lpstr>Movement</vt:lpstr>
      <vt:lpstr>Joints</vt:lpstr>
      <vt:lpstr>Skeleton Functions</vt:lpstr>
      <vt:lpstr>Skeleton Types and  Functions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Brunskill, Nichola</cp:lastModifiedBy>
  <cp:revision>177</cp:revision>
  <dcterms:created xsi:type="dcterms:W3CDTF">2014-10-01T16:09:27Z</dcterms:created>
  <dcterms:modified xsi:type="dcterms:W3CDTF">2021-01-14T13:46:11Z</dcterms:modified>
</cp:coreProperties>
</file>