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handoutMasterIdLst>
    <p:handoutMasterId r:id="rId31"/>
  </p:handoutMasterIdLst>
  <p:sldIdLst>
    <p:sldId id="258" r:id="rId2"/>
    <p:sldId id="263" r:id="rId3"/>
    <p:sldId id="264" r:id="rId4"/>
    <p:sldId id="309" r:id="rId5"/>
    <p:sldId id="289" r:id="rId6"/>
    <p:sldId id="295" r:id="rId7"/>
    <p:sldId id="311" r:id="rId8"/>
    <p:sldId id="313" r:id="rId9"/>
    <p:sldId id="290" r:id="rId10"/>
    <p:sldId id="296"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06" r:id="rId25"/>
    <p:sldId id="291" r:id="rId26"/>
    <p:sldId id="297" r:id="rId27"/>
    <p:sldId id="292" r:id="rId28"/>
    <p:sldId id="298" r:id="rId29"/>
  </p:sldIdLst>
  <p:sldSz cx="9144000" cy="6858000" type="screen4x3"/>
  <p:notesSz cx="6858000" cy="9144000"/>
  <p:embeddedFontLst>
    <p:embeddedFont>
      <p:font typeface="Twinkl" panose="020B0604020202020204" charset="0"/>
      <p:regular r:id="rId32"/>
      <p:bold r:id="rId33"/>
    </p:embeddedFont>
    <p:embeddedFont>
      <p:font typeface="Roboto" panose="020B0604020202020204" charset="0"/>
      <p:regular r:id="rId34"/>
      <p:bold r:id="rId35"/>
      <p:italic r:id="rId36"/>
      <p:boldItalic r:id="rId37"/>
    </p:embeddedFont>
    <p:embeddedFont>
      <p:font typeface="Sassoon Infant Rg" panose="02000503030000020003" charset="0"/>
      <p:regular r:id="rId38"/>
      <p:bold r:id="rId39"/>
    </p:embeddedFont>
    <p:embeddedFont>
      <p:font typeface="Twinkl SemiBold"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C"/>
    <a:srgbClr val="DDDDDD"/>
    <a:srgbClr val="11743A"/>
    <a:srgbClr val="85BD33"/>
    <a:srgbClr val="F39C93"/>
    <a:srgbClr val="E94E13"/>
    <a:srgbClr val="4A3682"/>
    <a:srgbClr val="7868AC"/>
    <a:srgbClr val="F9B000"/>
    <a:srgbClr val="00A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howGuides="1">
      <p:cViewPr varScale="1">
        <p:scale>
          <a:sx n="79" d="100"/>
          <a:sy n="79" d="100"/>
        </p:scale>
        <p:origin x="654"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19/04/2021</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19/04/2021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9"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slide" Target="slide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Screen Time</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4944"/>
            <a:ext cx="4700988" cy="2031325"/>
          </a:xfrm>
          <a:prstGeom prst="rect">
            <a:avLst/>
          </a:prstGeom>
          <a:noFill/>
        </p:spPr>
        <p:txBody>
          <a:bodyPr wrap="square" rtlCol="0">
            <a:spAutoFit/>
          </a:bodyPr>
          <a:lstStyle/>
          <a:p>
            <a:r>
              <a:rPr lang="en-GB" dirty="0"/>
              <a:t>Have a think – how much time do you think you spend on the Internet each day? </a:t>
            </a:r>
          </a:p>
          <a:p>
            <a:endParaRPr lang="en-GB" dirty="0"/>
          </a:p>
          <a:p>
            <a:r>
              <a:rPr lang="en-GB" dirty="0"/>
              <a:t>Screen time might not seem like a problem, until we think about what else we might be missing out on and how it might be affecting our physical wellbeing.</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924944"/>
            <a:ext cx="4700988" cy="2308324"/>
          </a:xfrm>
          <a:prstGeom prst="rect">
            <a:avLst/>
          </a:prstGeom>
          <a:noFill/>
        </p:spPr>
        <p:txBody>
          <a:bodyPr wrap="square" rtlCol="0">
            <a:spAutoFit/>
          </a:bodyPr>
          <a:lstStyle/>
          <a:p>
            <a:r>
              <a:rPr lang="en-GB" dirty="0"/>
              <a:t>Using social media might take up time that could be spent exercising and getting fresh air, and might prevent us from getting a good night’s sleep.</a:t>
            </a:r>
          </a:p>
          <a:p>
            <a:endParaRPr lang="en-GB" dirty="0"/>
          </a:p>
          <a:p>
            <a:r>
              <a:rPr lang="en-GB" dirty="0"/>
              <a:t>It can also make us miss out on spending time with family and friends or doing other things we enjoy. </a:t>
            </a:r>
          </a:p>
        </p:txBody>
      </p:sp>
      <p:pic>
        <p:nvPicPr>
          <p:cNvPr id="10" name="Picture 9" descr="A picture containing sitting, white, photo, sign&#10;&#10;Description automatically generated">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535" y="2850713"/>
            <a:ext cx="1640614" cy="2564904"/>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6">
                                            <p:txEl>
                                              <p:pRg st="0" end="0"/>
                                            </p:txEl>
                                          </p:spTgt>
                                        </p:tgtEl>
                                      </p:cBhvr>
                                    </p:animEffect>
                                    <p:set>
                                      <p:cBhvr>
                                        <p:cTn id="31" dur="1" fill="hold">
                                          <p:stCondLst>
                                            <p:cond delay="499"/>
                                          </p:stCondLst>
                                        </p:cTn>
                                        <p:tgtEl>
                                          <p:spTgt spid="6">
                                            <p:txEl>
                                              <p:pRg st="0" end="0"/>
                                            </p:txEl>
                                          </p:spTgt>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6">
                                            <p:txEl>
                                              <p:pRg st="2" end="2"/>
                                            </p:txEl>
                                          </p:spTgt>
                                        </p:tgtEl>
                                      </p:cBhvr>
                                    </p:animEffect>
                                    <p:set>
                                      <p:cBhvr>
                                        <p:cTn id="34" dur="1" fill="hold">
                                          <p:stCondLst>
                                            <p:cond delay="499"/>
                                          </p:stCondLst>
                                        </p:cTn>
                                        <p:tgtEl>
                                          <p:spTgt spid="6">
                                            <p:txEl>
                                              <p:pRg st="2" end="2"/>
                                            </p:txEl>
                                          </p:spTgt>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Setting Limits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780928"/>
            <a:ext cx="4104456" cy="2862322"/>
          </a:xfrm>
          <a:prstGeom prst="rect">
            <a:avLst/>
          </a:prstGeom>
          <a:noFill/>
        </p:spPr>
        <p:txBody>
          <a:bodyPr wrap="square" rtlCol="0">
            <a:spAutoFit/>
          </a:bodyPr>
          <a:lstStyle/>
          <a:p>
            <a:r>
              <a:rPr lang="en-GB" dirty="0"/>
              <a:t>Monitoring and measuring the time we spend online and on social media is the best way to make sure we are not spending too long on these sites and apps.</a:t>
            </a:r>
          </a:p>
          <a:p>
            <a:endParaRPr lang="en-GB" dirty="0"/>
          </a:p>
          <a:p>
            <a:r>
              <a:rPr lang="en-GB" dirty="0"/>
              <a:t>You might not realise how much time you are spending online, looking at other people’s posts, comments, photos and videos.</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780928"/>
            <a:ext cx="4464496" cy="2308324"/>
          </a:xfrm>
          <a:prstGeom prst="rect">
            <a:avLst/>
          </a:prstGeom>
          <a:noFill/>
        </p:spPr>
        <p:txBody>
          <a:bodyPr wrap="square" rtlCol="0">
            <a:spAutoFit/>
          </a:bodyPr>
          <a:lstStyle/>
          <a:p>
            <a:r>
              <a:rPr lang="en-GB" dirty="0"/>
              <a:t>Some people set a timer so they know when they have reached a sensible limit for that day.</a:t>
            </a:r>
          </a:p>
          <a:p>
            <a:endParaRPr lang="en-GB" dirty="0"/>
          </a:p>
          <a:p>
            <a:r>
              <a:rPr lang="en-GB" dirty="0"/>
              <a:t>Try not to use any devices just before bed. Many studies show that the light prevents us from feeling sleepy and can stop us from dropping off.</a:t>
            </a:r>
          </a:p>
        </p:txBody>
      </p:sp>
      <p:pic>
        <p:nvPicPr>
          <p:cNvPr id="9" name="Picture 8" descr="A large clock mounted to the side&#10;&#10;Description automatically generated">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324" y="3093354"/>
            <a:ext cx="1944216" cy="1941302"/>
          </a:xfrm>
          <a:prstGeom prst="rect">
            <a:avLst/>
          </a:prstGeom>
        </p:spPr>
      </p:pic>
    </p:spTree>
    <p:extLst>
      <p:ext uri="{BB962C8B-B14F-4D97-AF65-F5344CB8AC3E}">
        <p14:creationId xmlns:p14="http://schemas.microsoft.com/office/powerpoint/2010/main" val="199331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Reliability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452807"/>
            <a:ext cx="3672408" cy="1200329"/>
          </a:xfrm>
          <a:prstGeom prst="rect">
            <a:avLst/>
          </a:prstGeom>
          <a:noFill/>
        </p:spPr>
        <p:txBody>
          <a:bodyPr wrap="square" rtlCol="0">
            <a:spAutoFit/>
          </a:bodyPr>
          <a:lstStyle/>
          <a:p>
            <a:r>
              <a:rPr lang="en-GB" dirty="0"/>
              <a:t>Another problem that many people might not be aware of is the reliability of what we see on social media.</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564904"/>
            <a:ext cx="3528392" cy="3139321"/>
          </a:xfrm>
          <a:prstGeom prst="rect">
            <a:avLst/>
          </a:prstGeom>
          <a:noFill/>
        </p:spPr>
        <p:txBody>
          <a:bodyPr wrap="square" rtlCol="0">
            <a:spAutoFit/>
          </a:bodyPr>
          <a:lstStyle/>
          <a:p>
            <a:r>
              <a:rPr lang="en-GB" dirty="0"/>
              <a:t>It is easy to believe that everything you see or read on social media sites is real.</a:t>
            </a:r>
          </a:p>
          <a:p>
            <a:endParaRPr lang="en-GB" dirty="0"/>
          </a:p>
          <a:p>
            <a:r>
              <a:rPr lang="en-GB" dirty="0"/>
              <a:t>However, from photoshopped images and cleverly edited videos, to made-up stories and fake news, we have to remember that the things other people post on social media may not be real or accurate.</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513782"/>
            <a:ext cx="3960440" cy="1200329"/>
          </a:xfrm>
          <a:prstGeom prst="rect">
            <a:avLst/>
          </a:prstGeom>
          <a:noFill/>
        </p:spPr>
        <p:txBody>
          <a:bodyPr wrap="square" rtlCol="0">
            <a:spAutoFit/>
          </a:bodyPr>
          <a:lstStyle/>
          <a:p>
            <a:r>
              <a:rPr lang="en-GB" dirty="0"/>
              <a:t>There may be inaccurate information, an unfair version of events or something completely untrue.</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8064" y="2851769"/>
            <a:ext cx="2736379" cy="2809479"/>
          </a:xfrm>
          <a:prstGeom prst="rect">
            <a:avLst/>
          </a:prstGeom>
        </p:spPr>
      </p:pic>
    </p:spTree>
    <p:extLst>
      <p:ext uri="{BB962C8B-B14F-4D97-AF65-F5344CB8AC3E}">
        <p14:creationId xmlns:p14="http://schemas.microsoft.com/office/powerpoint/2010/main" val="122716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Think and Check</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859901"/>
            <a:ext cx="3744416" cy="2585323"/>
          </a:xfrm>
          <a:prstGeom prst="rect">
            <a:avLst/>
          </a:prstGeom>
          <a:noFill/>
        </p:spPr>
        <p:txBody>
          <a:bodyPr wrap="square" rtlCol="0">
            <a:spAutoFit/>
          </a:bodyPr>
          <a:lstStyle/>
          <a:p>
            <a:r>
              <a:rPr lang="en-GB" dirty="0"/>
              <a:t>When viewing a photo, video, post or article online, remember that whoever created it, wrote it or posted it may or may not be trustworthy.</a:t>
            </a:r>
          </a:p>
          <a:p>
            <a:endParaRPr lang="en-GB" dirty="0"/>
          </a:p>
          <a:p>
            <a:r>
              <a:rPr lang="en-GB" dirty="0"/>
              <a:t>If you see something that upsets or worries you, tell a trusted adult about it.</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356992"/>
            <a:ext cx="3959549" cy="1200329"/>
          </a:xfrm>
          <a:prstGeom prst="rect">
            <a:avLst/>
          </a:prstGeom>
          <a:noFill/>
        </p:spPr>
        <p:txBody>
          <a:bodyPr wrap="square" rtlCol="0">
            <a:spAutoFit/>
          </a:bodyPr>
          <a:lstStyle/>
          <a:p>
            <a:r>
              <a:rPr lang="en-GB" dirty="0"/>
              <a:t>Don’t forward things to others unless you are absolutely sure that it isn’t going to upset someone, mislead them or cause any problems.</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10134" y="3212976"/>
            <a:ext cx="2654974" cy="2376264"/>
          </a:xfrm>
          <a:prstGeom prst="rect">
            <a:avLst/>
          </a:prstGeom>
        </p:spPr>
      </p:pic>
    </p:spTree>
    <p:extLst>
      <p:ext uri="{BB962C8B-B14F-4D97-AF65-F5344CB8AC3E}">
        <p14:creationId xmlns:p14="http://schemas.microsoft.com/office/powerpoint/2010/main" val="138921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Worrying What Others Think</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0876"/>
            <a:ext cx="3672408" cy="2308324"/>
          </a:xfrm>
          <a:prstGeom prst="rect">
            <a:avLst/>
          </a:prstGeom>
          <a:noFill/>
        </p:spPr>
        <p:txBody>
          <a:bodyPr wrap="square" rtlCol="0">
            <a:spAutoFit/>
          </a:bodyPr>
          <a:lstStyle/>
          <a:p>
            <a:r>
              <a:rPr lang="en-GB" dirty="0"/>
              <a:t>It’s not good for our wellbeing if we are constantly worrying about what others think of us.</a:t>
            </a:r>
          </a:p>
          <a:p>
            <a:endParaRPr lang="en-GB" dirty="0"/>
          </a:p>
          <a:p>
            <a:r>
              <a:rPr lang="en-GB" dirty="0"/>
              <a:t>Sadly, social media for many can mean constantly checking to see if others have liked their post or their photo. </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3175808"/>
            <a:ext cx="3528392" cy="1477328"/>
          </a:xfrm>
          <a:prstGeom prst="rect">
            <a:avLst/>
          </a:prstGeom>
          <a:noFill/>
        </p:spPr>
        <p:txBody>
          <a:bodyPr wrap="square" rtlCol="0">
            <a:spAutoFit/>
          </a:bodyPr>
          <a:lstStyle/>
          <a:p>
            <a:r>
              <a:rPr lang="en-GB" dirty="0"/>
              <a:t>Many people want to be part of lots of groups on social media and worry that they might be missing out if they are not involved in some of them.</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76056" y="3340962"/>
            <a:ext cx="2843793" cy="2330781"/>
          </a:xfrm>
          <a:prstGeom prst="rect">
            <a:avLst/>
          </a:prstGeom>
        </p:spPr>
      </p:pic>
    </p:spTree>
    <p:extLst>
      <p:ext uri="{BB962C8B-B14F-4D97-AF65-F5344CB8AC3E}">
        <p14:creationId xmlns:p14="http://schemas.microsoft.com/office/powerpoint/2010/main" val="17316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xEl>
                                              <p:pRg st="0" end="0"/>
                                            </p:txEl>
                                          </p:spTgt>
                                        </p:tgtEl>
                                      </p:cBhvr>
                                    </p:animEffect>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6" grpId="1" uiExpand="1"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Have Confidence to be Yourself Online</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564904"/>
            <a:ext cx="3744416" cy="3139321"/>
          </a:xfrm>
          <a:prstGeom prst="rect">
            <a:avLst/>
          </a:prstGeom>
          <a:noFill/>
        </p:spPr>
        <p:txBody>
          <a:bodyPr wrap="square" rtlCol="0">
            <a:spAutoFit/>
          </a:bodyPr>
          <a:lstStyle/>
          <a:p>
            <a:r>
              <a:rPr lang="en-GB" dirty="0"/>
              <a:t>Just like in real life, it’s important to be comfortable with who you are and to have the confidence to be you!</a:t>
            </a:r>
          </a:p>
          <a:p>
            <a:endParaRPr lang="en-GB" dirty="0"/>
          </a:p>
          <a:p>
            <a:r>
              <a:rPr lang="en-GB" dirty="0"/>
              <a:t>Remind yourself that it doesn’t matter what others think of you on social media and your real friends will like you for who you are, not for how you look in a photo posted online!</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04048" y="2842680"/>
            <a:ext cx="2834857" cy="2818568"/>
          </a:xfrm>
          <a:prstGeom prst="rect">
            <a:avLst/>
          </a:prstGeom>
        </p:spPr>
      </p:pic>
    </p:spTree>
    <p:extLst>
      <p:ext uri="{BB962C8B-B14F-4D97-AF65-F5344CB8AC3E}">
        <p14:creationId xmlns:p14="http://schemas.microsoft.com/office/powerpoint/2010/main" val="3367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Privacy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452807"/>
            <a:ext cx="3672408" cy="1200329"/>
          </a:xfrm>
          <a:prstGeom prst="rect">
            <a:avLst/>
          </a:prstGeom>
          <a:noFill/>
        </p:spPr>
        <p:txBody>
          <a:bodyPr wrap="square" rtlCol="0">
            <a:spAutoFit/>
          </a:bodyPr>
          <a:lstStyle/>
          <a:p>
            <a:r>
              <a:rPr lang="en-GB" dirty="0"/>
              <a:t>Just like anything we do online, such as gaming, we need to be extra careful about privacy when using social media sites and apps.</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There are some people who want to find out information about others – information they do not and should not need to know.</a:t>
            </a:r>
          </a:p>
          <a:p>
            <a:endParaRPr lang="en-GB" dirty="0"/>
          </a:p>
          <a:p>
            <a:r>
              <a:rPr lang="en-GB" dirty="0"/>
              <a:t>This is why keeping your password safe is really important.</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8064" y="3330256"/>
            <a:ext cx="2736379" cy="1852504"/>
          </a:xfrm>
          <a:prstGeom prst="rect">
            <a:avLst/>
          </a:prstGeom>
        </p:spPr>
      </p:pic>
    </p:spTree>
    <p:extLst>
      <p:ext uri="{BB962C8B-B14F-4D97-AF65-F5344CB8AC3E}">
        <p14:creationId xmlns:p14="http://schemas.microsoft.com/office/powerpoint/2010/main" val="39614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Confidentiality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593935"/>
            <a:ext cx="4153832" cy="2862322"/>
          </a:xfrm>
          <a:prstGeom prst="rect">
            <a:avLst/>
          </a:prstGeom>
          <a:noFill/>
        </p:spPr>
        <p:txBody>
          <a:bodyPr wrap="square" rtlCol="0">
            <a:spAutoFit/>
          </a:bodyPr>
          <a:lstStyle/>
          <a:p>
            <a:r>
              <a:rPr lang="en-GB" dirty="0"/>
              <a:t>The best way to stay safe is to remember that anything you wouldn’t share with a stranger who approached you at the park is information that you shouldn’t share online.</a:t>
            </a:r>
          </a:p>
          <a:p>
            <a:r>
              <a:rPr lang="en-GB" dirty="0"/>
              <a:t/>
            </a:r>
            <a:br>
              <a:rPr lang="en-GB" dirty="0"/>
            </a:br>
            <a:r>
              <a:rPr lang="en-GB" dirty="0"/>
              <a:t>Never give personal information to someone on social media. That includes your </a:t>
            </a:r>
            <a:r>
              <a:rPr lang="en-GB" b="1" dirty="0"/>
              <a:t>name</a:t>
            </a:r>
            <a:r>
              <a:rPr lang="en-GB" dirty="0"/>
              <a:t>, </a:t>
            </a:r>
            <a:r>
              <a:rPr lang="en-GB" b="1" dirty="0"/>
              <a:t>address</a:t>
            </a:r>
            <a:r>
              <a:rPr lang="en-GB" dirty="0"/>
              <a:t> and the </a:t>
            </a:r>
            <a:r>
              <a:rPr lang="en-GB" b="1" dirty="0"/>
              <a:t>school</a:t>
            </a:r>
            <a:r>
              <a:rPr lang="en-GB" dirty="0"/>
              <a:t> you attend.</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593935"/>
            <a:ext cx="4468732" cy="3139321"/>
          </a:xfrm>
          <a:prstGeom prst="rect">
            <a:avLst/>
          </a:prstGeom>
          <a:noFill/>
        </p:spPr>
        <p:txBody>
          <a:bodyPr wrap="square" rtlCol="0">
            <a:spAutoFit/>
          </a:bodyPr>
          <a:lstStyle/>
          <a:p>
            <a:r>
              <a:rPr lang="en-GB" dirty="0"/>
              <a:t>Think carefully before posting </a:t>
            </a:r>
            <a:r>
              <a:rPr lang="en-GB" b="1" dirty="0"/>
              <a:t>photos</a:t>
            </a:r>
            <a:r>
              <a:rPr lang="en-GB" dirty="0"/>
              <a:t> and </a:t>
            </a:r>
            <a:r>
              <a:rPr lang="en-GB" b="1" dirty="0"/>
              <a:t>videos</a:t>
            </a:r>
            <a:r>
              <a:rPr lang="en-GB" dirty="0"/>
              <a:t> of yourself too. Are these pictures that you are happy for people to see? Remember, once uploaded, you might not be able to fully delete them as they can be copied or sent on to other people.</a:t>
            </a:r>
          </a:p>
          <a:p>
            <a:endParaRPr lang="en-GB" dirty="0"/>
          </a:p>
          <a:p>
            <a:r>
              <a:rPr lang="en-GB" dirty="0"/>
              <a:t>Set your privacy settings so that only people you know can see your information. If you are unsure how to do this, check with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56356" y="2758471"/>
            <a:ext cx="2156004" cy="2902778"/>
          </a:xfrm>
          <a:prstGeom prst="rect">
            <a:avLst/>
          </a:prstGeom>
        </p:spPr>
      </p:pic>
    </p:spTree>
    <p:extLst>
      <p:ext uri="{BB962C8B-B14F-4D97-AF65-F5344CB8AC3E}">
        <p14:creationId xmlns:p14="http://schemas.microsoft.com/office/powerpoint/2010/main" val="12595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1" end="1"/>
                                            </p:txEl>
                                          </p:spTgt>
                                        </p:tgtEl>
                                      </p:cBhvr>
                                    </p:animEffect>
                                    <p:set>
                                      <p:cBhvr>
                                        <p:cTn id="28" dur="1" fill="hold">
                                          <p:stCondLst>
                                            <p:cond delay="499"/>
                                          </p:stCondLst>
                                        </p:cTn>
                                        <p:tgtEl>
                                          <p:spTgt spid="6">
                                            <p:txEl>
                                              <p:pRg st="1" end="1"/>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Disrespecting Others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4944"/>
            <a:ext cx="3672408" cy="2308324"/>
          </a:xfrm>
          <a:prstGeom prst="rect">
            <a:avLst/>
          </a:prstGeom>
          <a:noFill/>
        </p:spPr>
        <p:txBody>
          <a:bodyPr wrap="square" rtlCol="0">
            <a:spAutoFit/>
          </a:bodyPr>
          <a:lstStyle/>
          <a:p>
            <a:r>
              <a:rPr lang="en-GB" dirty="0"/>
              <a:t>Respecting other people’s privacy is just as important as keeping your own personal information private.</a:t>
            </a:r>
          </a:p>
          <a:p>
            <a:endParaRPr lang="en-GB" dirty="0"/>
          </a:p>
          <a:p>
            <a:r>
              <a:rPr lang="en-GB" dirty="0"/>
              <a:t>Unfortunately, some people share information (that may or may not be true) about others.</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Some people post photos or videos of others that they have not had permission to post. </a:t>
            </a:r>
          </a:p>
          <a:p>
            <a:endParaRPr lang="en-GB" dirty="0"/>
          </a:p>
          <a:p>
            <a:r>
              <a:rPr lang="en-GB" dirty="0"/>
              <a:t>They might not realise how harmful it can be to share things about others but this is very disrespectful.</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2"/>
          <a:stretch/>
        </p:blipFill>
        <p:spPr>
          <a:xfrm>
            <a:off x="4860032" y="3501561"/>
            <a:ext cx="3024411" cy="2087679"/>
          </a:xfrm>
          <a:prstGeom prst="rect">
            <a:avLst/>
          </a:prstGeom>
        </p:spPr>
      </p:pic>
    </p:spTree>
    <p:extLst>
      <p:ext uri="{BB962C8B-B14F-4D97-AF65-F5344CB8AC3E}">
        <p14:creationId xmlns:p14="http://schemas.microsoft.com/office/powerpoint/2010/main" val="392510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Treat Others As You Wish To Be Treated</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726918"/>
            <a:ext cx="4464495" cy="2862322"/>
          </a:xfrm>
          <a:prstGeom prst="rect">
            <a:avLst/>
          </a:prstGeom>
          <a:noFill/>
        </p:spPr>
        <p:txBody>
          <a:bodyPr wrap="square" rtlCol="0">
            <a:spAutoFit/>
          </a:bodyPr>
          <a:lstStyle/>
          <a:p>
            <a:r>
              <a:rPr lang="en-GB" dirty="0"/>
              <a:t>It is never OK to take a photo of someone else and post it on a social media site without their permission. The same goes for information you might know about someone.</a:t>
            </a:r>
          </a:p>
          <a:p>
            <a:endParaRPr lang="en-GB" dirty="0"/>
          </a:p>
          <a:p>
            <a:r>
              <a:rPr lang="en-GB" dirty="0"/>
              <a:t>Consider whether you would be OK if someone shared a photo of you that you didn’t want online or if they posted information about you that was private.</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319824"/>
            <a:ext cx="4468732" cy="1477328"/>
          </a:xfrm>
          <a:prstGeom prst="rect">
            <a:avLst/>
          </a:prstGeom>
          <a:noFill/>
        </p:spPr>
        <p:txBody>
          <a:bodyPr wrap="square" rtlCol="0">
            <a:spAutoFit/>
          </a:bodyPr>
          <a:lstStyle/>
          <a:p>
            <a:r>
              <a:rPr lang="en-GB" dirty="0"/>
              <a:t>If you wouldn’t want it to happen to you, don’t do it to someone else.</a:t>
            </a:r>
          </a:p>
          <a:p>
            <a:endParaRPr lang="en-GB" dirty="0"/>
          </a:p>
          <a:p>
            <a:r>
              <a:rPr lang="en-GB" dirty="0"/>
              <a:t>If it happens to you, make sure you tell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55004" y="2758471"/>
            <a:ext cx="1829364" cy="2902778"/>
          </a:xfrm>
          <a:prstGeom prst="rect">
            <a:avLst/>
          </a:prstGeom>
        </p:spPr>
      </p:pic>
    </p:spTree>
    <p:extLst>
      <p:ext uri="{BB962C8B-B14F-4D97-AF65-F5344CB8AC3E}">
        <p14:creationId xmlns:p14="http://schemas.microsoft.com/office/powerpoint/2010/main" val="22315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Learning Objective</a:t>
            </a:r>
          </a:p>
        </p:txBody>
      </p:sp>
      <p:sp>
        <p:nvSpPr>
          <p:cNvPr id="16" name="Content Placeholder 15"/>
          <p:cNvSpPr>
            <a:spLocks noGrp="1"/>
          </p:cNvSpPr>
          <p:nvPr>
            <p:ph idx="1"/>
          </p:nvPr>
        </p:nvSpPr>
        <p:spPr/>
        <p:txBody>
          <a:bodyPr>
            <a:normAutofit/>
          </a:bodyPr>
          <a:lstStyle/>
          <a:p>
            <a:r>
              <a:rPr lang="en-GB" dirty="0"/>
              <a:t>Today I am learning how to use social media responsibly and how to protect my wellbeing when online.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Twinkl" pitchFamily="50" charset="0"/>
              </a:rPr>
              <a:t>I will be successful if:</a:t>
            </a:r>
          </a:p>
          <a:p>
            <a:r>
              <a:rPr lang="en-GB" dirty="0">
                <a:latin typeface="Twinkl" pitchFamily="50" charset="0"/>
              </a:rPr>
              <a:t>I can identify problems with social media and possible solutions.</a:t>
            </a:r>
          </a:p>
          <a:p>
            <a:r>
              <a:rPr lang="en-GB" dirty="0">
                <a:latin typeface="Twinkl" pitchFamily="50" charset="0"/>
              </a:rPr>
              <a:t>I understand the ways in which I can protect my physical wellbeing when using social media.</a:t>
            </a:r>
          </a:p>
          <a:p>
            <a:r>
              <a:rPr lang="en-GB" dirty="0">
                <a:latin typeface="Twinkl" pitchFamily="50" charset="0"/>
              </a:rPr>
              <a:t>I understand the ways in which I can protect my mental and emotional wellbeing when using social media.</a:t>
            </a:r>
          </a:p>
        </p:txBody>
      </p:sp>
      <p:sp>
        <p:nvSpPr>
          <p:cNvPr id="9" name="TextBox 21"/>
          <p:cNvSpPr txBox="1">
            <a:spLocks noChangeArrowheads="1"/>
          </p:cNvSpPr>
          <p:nvPr/>
        </p:nvSpPr>
        <p:spPr bwMode="auto">
          <a:xfrm>
            <a:off x="2483768" y="6297329"/>
            <a:ext cx="4032448" cy="457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Online Strangers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852936"/>
            <a:ext cx="3312368" cy="2585323"/>
          </a:xfrm>
          <a:prstGeom prst="rect">
            <a:avLst/>
          </a:prstGeom>
          <a:noFill/>
        </p:spPr>
        <p:txBody>
          <a:bodyPr wrap="square" rtlCol="0">
            <a:spAutoFit/>
          </a:bodyPr>
          <a:lstStyle/>
          <a:p>
            <a:r>
              <a:rPr lang="en-GB" dirty="0"/>
              <a:t>Social media, just like gaming sites, allows us to chat with people we have never met, who may seem really nice.</a:t>
            </a:r>
          </a:p>
          <a:p>
            <a:endParaRPr lang="en-GB" dirty="0"/>
          </a:p>
          <a:p>
            <a:r>
              <a:rPr lang="en-GB" dirty="0"/>
              <a:t>They might have lots in common with us and we might think we have found a new, special friend.</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But people aren’t always who they say they are online.</a:t>
            </a:r>
          </a:p>
          <a:p>
            <a:endParaRPr lang="en-GB" dirty="0"/>
          </a:p>
          <a:p>
            <a:r>
              <a:rPr lang="en-GB" dirty="0"/>
              <a:t>It could be someone playing a trick on you. </a:t>
            </a:r>
          </a:p>
          <a:p>
            <a:endParaRPr lang="en-GB" dirty="0"/>
          </a:p>
          <a:p>
            <a:r>
              <a:rPr lang="en-GB" dirty="0"/>
              <a:t>It could be a stranger trying to find out more about you.</a:t>
            </a:r>
          </a:p>
        </p:txBody>
      </p:sp>
      <p:pic>
        <p:nvPicPr>
          <p:cNvPr id="11" name="Picture 10" descr="A close up of a computer&#10;&#10;Description automatically generated">
            <a:extLst>
              <a:ext uri="{FF2B5EF4-FFF2-40B4-BE49-F238E27FC236}">
                <a16:creationId xmlns:a16="http://schemas.microsoft.com/office/drawing/2014/main" id="{E226F418-F5C5-4163-BE7C-5AE3574A1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3739" y="3016592"/>
            <a:ext cx="3044790" cy="2308324"/>
          </a:xfrm>
          <a:prstGeom prst="rect">
            <a:avLst/>
          </a:prstGeom>
          <a:ln w="19050">
            <a:solidFill>
              <a:schemeClr val="tx1"/>
            </a:solidFill>
          </a:ln>
        </p:spPr>
      </p:pic>
      <p:sp>
        <p:nvSpPr>
          <p:cNvPr id="12" name="TextBox 11">
            <a:extLst>
              <a:ext uri="{FF2B5EF4-FFF2-40B4-BE49-F238E27FC236}">
                <a16:creationId xmlns:a16="http://schemas.microsoft.com/office/drawing/2014/main" id="{1EC8194B-2E00-43BB-A041-F8FAA2BBBDF0}"/>
              </a:ext>
            </a:extLst>
          </p:cNvPr>
          <p:cNvSpPr txBox="1"/>
          <p:nvPr/>
        </p:nvSpPr>
        <p:spPr>
          <a:xfrm>
            <a:off x="6638380" y="2924944"/>
            <a:ext cx="1477872" cy="2646878"/>
          </a:xfrm>
          <a:prstGeom prst="rect">
            <a:avLst/>
          </a:prstGeom>
          <a:noFill/>
        </p:spPr>
        <p:txBody>
          <a:bodyPr wrap="square" rtlCol="0">
            <a:spAutoFit/>
          </a:bodyPr>
          <a:lstStyle/>
          <a:p>
            <a:r>
              <a:rPr lang="en-GB" sz="16600" b="1" dirty="0">
                <a:solidFill>
                  <a:srgbClr val="E94E13"/>
                </a:solidFill>
              </a:rPr>
              <a:t>?</a:t>
            </a:r>
            <a:endParaRPr lang="en-GB" sz="1400" b="1" dirty="0">
              <a:solidFill>
                <a:srgbClr val="E94E13"/>
              </a:solidFill>
            </a:endParaRPr>
          </a:p>
        </p:txBody>
      </p:sp>
    </p:spTree>
    <p:extLst>
      <p:ext uri="{BB962C8B-B14F-4D97-AF65-F5344CB8AC3E}">
        <p14:creationId xmlns:p14="http://schemas.microsoft.com/office/powerpoint/2010/main" val="41431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xEl>
                                              <p:pRg st="0" end="0"/>
                                            </p:txEl>
                                          </p:spTgt>
                                        </p:tgtEl>
                                      </p:cBhvr>
                                    </p:animEffect>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2" dur="500"/>
                                        <p:tgtEl>
                                          <p:spTgt spid="9">
                                            <p:txEl>
                                              <p:pRg st="2" end="2"/>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xEl>
                                              <p:pRg st="4" end="4"/>
                                            </p:txEl>
                                          </p:spTgt>
                                        </p:tgtEl>
                                        <p:attrNameLst>
                                          <p:attrName>style.visibility</p:attrName>
                                        </p:attrNameLst>
                                      </p:cBhvr>
                                      <p:to>
                                        <p:strVal val="visible"/>
                                      </p:to>
                                    </p:set>
                                    <p:animEffect transition="in" filter="randombar(horizontal)">
                                      <p:cBhvr>
                                        <p:cTn id="5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6" grpId="1" uiExpand="1" build="p"/>
      <p:bldP spid="9" grpId="0" uiExpand="1" build="p"/>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Block and Report</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3140968"/>
            <a:ext cx="3397862" cy="2031325"/>
          </a:xfrm>
          <a:prstGeom prst="rect">
            <a:avLst/>
          </a:prstGeom>
          <a:noFill/>
        </p:spPr>
        <p:txBody>
          <a:bodyPr wrap="square" rtlCol="0">
            <a:spAutoFit/>
          </a:bodyPr>
          <a:lstStyle/>
          <a:p>
            <a:r>
              <a:rPr lang="en-GB" dirty="0"/>
              <a:t>Just have friends, that you know in real life, on your social media accounts.</a:t>
            </a:r>
          </a:p>
          <a:p>
            <a:endParaRPr lang="en-GB" dirty="0"/>
          </a:p>
          <a:p>
            <a:r>
              <a:rPr lang="en-GB" dirty="0"/>
              <a:t>Remember it’s OK to not reply to someone who sends you messages on social media.</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852936"/>
            <a:ext cx="3540916" cy="2585323"/>
          </a:xfrm>
          <a:prstGeom prst="rect">
            <a:avLst/>
          </a:prstGeom>
          <a:noFill/>
        </p:spPr>
        <p:txBody>
          <a:bodyPr wrap="square" rtlCol="0">
            <a:spAutoFit/>
          </a:bodyPr>
          <a:lstStyle/>
          <a:p>
            <a:r>
              <a:rPr lang="en-GB" dirty="0"/>
              <a:t>You can </a:t>
            </a:r>
            <a:r>
              <a:rPr lang="en-GB" b="1" dirty="0"/>
              <a:t>block</a:t>
            </a:r>
            <a:r>
              <a:rPr lang="en-GB" dirty="0"/>
              <a:t> someone who is sending inappropriate or upsetting messages.</a:t>
            </a:r>
          </a:p>
          <a:p>
            <a:r>
              <a:rPr lang="en-GB" dirty="0"/>
              <a:t/>
            </a:r>
            <a:br>
              <a:rPr lang="en-GB" dirty="0"/>
            </a:br>
            <a:r>
              <a:rPr lang="en-GB" b="1" dirty="0"/>
              <a:t>Report </a:t>
            </a:r>
            <a:r>
              <a:rPr lang="en-GB" dirty="0"/>
              <a:t>anything that someone does online that makes you upset or uncomfortable and remember to tell a trusted adult what has happened.</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17463" y="2926294"/>
            <a:ext cx="2967836" cy="2712442"/>
          </a:xfrm>
          <a:prstGeom prst="rect">
            <a:avLst/>
          </a:prstGeom>
        </p:spPr>
      </p:pic>
    </p:spTree>
    <p:extLst>
      <p:ext uri="{BB962C8B-B14F-4D97-AF65-F5344CB8AC3E}">
        <p14:creationId xmlns:p14="http://schemas.microsoft.com/office/powerpoint/2010/main" val="321760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Cyberbullying</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308791"/>
            <a:ext cx="3672408" cy="1200329"/>
          </a:xfrm>
          <a:prstGeom prst="rect">
            <a:avLst/>
          </a:prstGeom>
          <a:noFill/>
        </p:spPr>
        <p:txBody>
          <a:bodyPr wrap="square" rtlCol="0">
            <a:spAutoFit/>
          </a:bodyPr>
          <a:lstStyle/>
          <a:p>
            <a:r>
              <a:rPr lang="en-GB" dirty="0"/>
              <a:t>Lastly, a really serious issue with social media is that it can serve as a platform for online bullying, or </a:t>
            </a:r>
            <a:r>
              <a:rPr lang="en-GB" b="1" dirty="0"/>
              <a:t>cyberbullying</a:t>
            </a:r>
            <a:r>
              <a:rPr lang="en-GB" dirty="0"/>
              <a:t>.</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3" y="3114834"/>
            <a:ext cx="4031557" cy="1754326"/>
          </a:xfrm>
          <a:prstGeom prst="rect">
            <a:avLst/>
          </a:prstGeom>
          <a:noFill/>
        </p:spPr>
        <p:txBody>
          <a:bodyPr wrap="square" rtlCol="0">
            <a:spAutoFit/>
          </a:bodyPr>
          <a:lstStyle/>
          <a:p>
            <a:r>
              <a:rPr lang="en-GB" dirty="0"/>
              <a:t>Sadly, many young people forget about being respectful or kind and use social media sites, as well as text messages or emails, to send unpleasant, mean or even threatening messages to or about others.</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08104" y="2708920"/>
            <a:ext cx="1890468" cy="2961340"/>
          </a:xfrm>
          <a:prstGeom prst="rect">
            <a:avLst/>
          </a:prstGeom>
        </p:spPr>
      </p:pic>
    </p:spTree>
    <p:extLst>
      <p:ext uri="{BB962C8B-B14F-4D97-AF65-F5344CB8AC3E}">
        <p14:creationId xmlns:p14="http://schemas.microsoft.com/office/powerpoint/2010/main" val="15895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Be Kind and Report Cyberbullying </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996952"/>
            <a:ext cx="3397862" cy="2308324"/>
          </a:xfrm>
          <a:prstGeom prst="rect">
            <a:avLst/>
          </a:prstGeom>
          <a:noFill/>
        </p:spPr>
        <p:txBody>
          <a:bodyPr wrap="square" rtlCol="0">
            <a:spAutoFit/>
          </a:bodyPr>
          <a:lstStyle/>
          <a:p>
            <a:r>
              <a:rPr lang="en-GB" dirty="0"/>
              <a:t>Try to always remember to </a:t>
            </a:r>
            <a:r>
              <a:rPr lang="en-GB" b="1" dirty="0"/>
              <a:t>be kind online</a:t>
            </a:r>
            <a:r>
              <a:rPr lang="en-GB" dirty="0"/>
              <a:t>.</a:t>
            </a:r>
          </a:p>
          <a:p>
            <a:endParaRPr lang="en-GB" dirty="0"/>
          </a:p>
          <a:p>
            <a:r>
              <a:rPr lang="en-GB" dirty="0"/>
              <a:t>Any type of bullying, including cyberbullying, has a big impact on people’s lives. It can make them withdrawn, anxious and frightened.</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992884"/>
            <a:ext cx="3540916" cy="2308324"/>
          </a:xfrm>
          <a:prstGeom prst="rect">
            <a:avLst/>
          </a:prstGeom>
          <a:noFill/>
        </p:spPr>
        <p:txBody>
          <a:bodyPr wrap="square" rtlCol="0">
            <a:spAutoFit/>
          </a:bodyPr>
          <a:lstStyle/>
          <a:p>
            <a:r>
              <a:rPr lang="en-GB" dirty="0"/>
              <a:t>Before you post, think about how your words might make someone feel. </a:t>
            </a:r>
          </a:p>
          <a:p>
            <a:endParaRPr lang="en-GB" dirty="0"/>
          </a:p>
          <a:p>
            <a:r>
              <a:rPr lang="en-GB" dirty="0"/>
              <a:t>If you or someone that you know are experiencing online bullying, it is crucial that you report it to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04048" y="3140968"/>
            <a:ext cx="2967836" cy="2098602"/>
          </a:xfrm>
          <a:prstGeom prst="rect">
            <a:avLst/>
          </a:prstGeom>
        </p:spPr>
      </p:pic>
    </p:spTree>
    <p:extLst>
      <p:ext uri="{BB962C8B-B14F-4D97-AF65-F5344CB8AC3E}">
        <p14:creationId xmlns:p14="http://schemas.microsoft.com/office/powerpoint/2010/main" val="3262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9" name="Picture 8" descr="A screen shot of a computer&#10;&#10;Description automatically generated">
            <a:extLst>
              <a:ext uri="{FF2B5EF4-FFF2-40B4-BE49-F238E27FC236}">
                <a16:creationId xmlns:a16="http://schemas.microsoft.com/office/drawing/2014/main" id="{16E49786-09F4-4A62-BF4A-8659B0514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700808"/>
            <a:ext cx="2809051" cy="4149317"/>
          </a:xfrm>
          <a:prstGeom prst="rect">
            <a:avLst/>
          </a:prstGeom>
        </p:spPr>
      </p:pic>
      <p:sp>
        <p:nvSpPr>
          <p:cNvPr id="11" name="Rectangle: Rounded Corners 10">
            <a:hlinkClick r:id="rId3" action="ppaction://hlinksldjump"/>
            <a:extLst>
              <a:ext uri="{FF2B5EF4-FFF2-40B4-BE49-F238E27FC236}">
                <a16:creationId xmlns:a16="http://schemas.microsoft.com/office/drawing/2014/main" id="{60F56863-80AF-4C68-AE56-11D2C8349937}"/>
              </a:ext>
            </a:extLst>
          </p:cNvPr>
          <p:cNvSpPr/>
          <p:nvPr/>
        </p:nvSpPr>
        <p:spPr>
          <a:xfrm>
            <a:off x="5781076" y="2852936"/>
            <a:ext cx="1429129" cy="746066"/>
          </a:xfrm>
          <a:prstGeom prst="roundRect">
            <a:avLst/>
          </a:prstGeom>
          <a:solidFill>
            <a:srgbClr val="F0821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bg1"/>
                </a:solidFill>
              </a:rPr>
              <a:t>Consolidating</a:t>
            </a:r>
          </a:p>
        </p:txBody>
      </p:sp>
      <p:sp>
        <p:nvSpPr>
          <p:cNvPr id="12" name="Rectangle: Rounded Corners 11">
            <a:hlinkClick r:id="rId4" action="ppaction://hlinksldjump"/>
            <a:extLst>
              <a:ext uri="{FF2B5EF4-FFF2-40B4-BE49-F238E27FC236}">
                <a16:creationId xmlns:a16="http://schemas.microsoft.com/office/drawing/2014/main" id="{AD2D92D2-DB4F-4109-A728-8CD6099F7BD2}"/>
              </a:ext>
            </a:extLst>
          </p:cNvPr>
          <p:cNvSpPr/>
          <p:nvPr/>
        </p:nvSpPr>
        <p:spPr>
          <a:xfrm>
            <a:off x="5781076" y="4149080"/>
            <a:ext cx="1429129" cy="746066"/>
          </a:xfrm>
          <a:prstGeom prst="roundRect">
            <a:avLst/>
          </a:prstGeom>
          <a:solidFill>
            <a:srgbClr val="8C3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bg1"/>
                </a:solidFill>
              </a:rPr>
              <a:t>Reflecting</a:t>
            </a:r>
          </a:p>
        </p:txBody>
      </p:sp>
      <p:sp>
        <p:nvSpPr>
          <p:cNvPr id="13" name="TextBox 12">
            <a:extLst>
              <a:ext uri="{FF2B5EF4-FFF2-40B4-BE49-F238E27FC236}">
                <a16:creationId xmlns:a16="http://schemas.microsoft.com/office/drawing/2014/main" id="{98EBDE58-4977-4917-8E09-D2EFE15F9D9E}"/>
              </a:ext>
            </a:extLst>
          </p:cNvPr>
          <p:cNvSpPr txBox="1"/>
          <p:nvPr/>
        </p:nvSpPr>
        <p:spPr>
          <a:xfrm>
            <a:off x="755650" y="1700808"/>
            <a:ext cx="3816350" cy="369332"/>
          </a:xfrm>
          <a:prstGeom prst="rect">
            <a:avLst/>
          </a:prstGeom>
          <a:noFill/>
        </p:spPr>
        <p:txBody>
          <a:bodyPr wrap="square" rtlCol="0">
            <a:spAutoFit/>
          </a:bodyPr>
          <a:lstStyle/>
          <a:p>
            <a:r>
              <a:rPr lang="en-GB" dirty="0"/>
              <a:t>We can all enjoy social media…</a:t>
            </a:r>
          </a:p>
        </p:txBody>
      </p:sp>
      <p:pic>
        <p:nvPicPr>
          <p:cNvPr id="15" name="Picture 14" descr="A picture containing computer&#10;&#10;Description automatically generated">
            <a:extLst>
              <a:ext uri="{FF2B5EF4-FFF2-40B4-BE49-F238E27FC236}">
                <a16:creationId xmlns:a16="http://schemas.microsoft.com/office/drawing/2014/main" id="{E8E50F5C-D3A4-4129-A29A-CDBAC6AD1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56" y="2420888"/>
            <a:ext cx="3285538" cy="2553063"/>
          </a:xfrm>
          <a:prstGeom prst="rect">
            <a:avLst/>
          </a:prstGeom>
        </p:spPr>
      </p:pic>
      <p:sp>
        <p:nvSpPr>
          <p:cNvPr id="16" name="TextBox 15">
            <a:extLst>
              <a:ext uri="{FF2B5EF4-FFF2-40B4-BE49-F238E27FC236}">
                <a16:creationId xmlns:a16="http://schemas.microsoft.com/office/drawing/2014/main" id="{8181EC41-FAC7-418E-9509-B8E83A56A1B3}"/>
              </a:ext>
            </a:extLst>
          </p:cNvPr>
          <p:cNvSpPr txBox="1"/>
          <p:nvPr/>
        </p:nvSpPr>
        <p:spPr>
          <a:xfrm>
            <a:off x="755651" y="5296125"/>
            <a:ext cx="3816350" cy="369332"/>
          </a:xfrm>
          <a:prstGeom prst="rect">
            <a:avLst/>
          </a:prstGeom>
          <a:noFill/>
        </p:spPr>
        <p:txBody>
          <a:bodyPr wrap="square" rtlCol="0">
            <a:spAutoFit/>
          </a:bodyPr>
          <a:lstStyle/>
          <a:p>
            <a:r>
              <a:rPr lang="en-GB" dirty="0"/>
              <a:t>…and stay safe.</a:t>
            </a:r>
          </a:p>
        </p:txBody>
      </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32" presetClass="emph" presetSubtype="0" repeatCount="indefinite" fill="hold" grpId="0" nodeType="afterEffect">
                                  <p:stCondLst>
                                    <p:cond delay="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Would You Do?</a:t>
            </a:r>
          </a:p>
        </p:txBody>
      </p:sp>
      <p:sp>
        <p:nvSpPr>
          <p:cNvPr id="3" name="Rectangle 2">
            <a:extLst>
              <a:ext uri="{FF2B5EF4-FFF2-40B4-BE49-F238E27FC236}">
                <a16:creationId xmlns:a16="http://schemas.microsoft.com/office/drawing/2014/main" id="{C38A9973-E54F-4226-97B9-578E8402F7F2}"/>
              </a:ext>
            </a:extLst>
          </p:cNvPr>
          <p:cNvSpPr/>
          <p:nvPr/>
        </p:nvSpPr>
        <p:spPr>
          <a:xfrm>
            <a:off x="4716016" y="2492896"/>
            <a:ext cx="3672408" cy="1232446"/>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You are now going to apply what you have learnt about social media using a fortune teller. </a:t>
            </a:r>
          </a:p>
        </p:txBody>
      </p:sp>
      <p:sp>
        <p:nvSpPr>
          <p:cNvPr id="6" name="Rectangle 5">
            <a:extLst>
              <a:ext uri="{FF2B5EF4-FFF2-40B4-BE49-F238E27FC236}">
                <a16:creationId xmlns:a16="http://schemas.microsoft.com/office/drawing/2014/main" id="{C77ABA27-48FD-49E3-A7DF-61840915B586}"/>
              </a:ext>
            </a:extLst>
          </p:cNvPr>
          <p:cNvSpPr/>
          <p:nvPr/>
        </p:nvSpPr>
        <p:spPr>
          <a:xfrm>
            <a:off x="4716016" y="3725342"/>
            <a:ext cx="3672408" cy="1575866"/>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Once you have cut it out and folded it up, you need to answer each of the questions in your own words by discussing it with someone at home.</a:t>
            </a:r>
          </a:p>
        </p:txBody>
      </p:sp>
      <p:sp>
        <p:nvSpPr>
          <p:cNvPr id="7" name="Rectangle 6">
            <a:extLst>
              <a:ext uri="{FF2B5EF4-FFF2-40B4-BE49-F238E27FC236}">
                <a16:creationId xmlns:a16="http://schemas.microsoft.com/office/drawing/2014/main" id="{A5D3237F-90E4-4EE8-BD03-370798F54B4F}"/>
              </a:ext>
            </a:extLst>
          </p:cNvPr>
          <p:cNvSpPr/>
          <p:nvPr/>
        </p:nvSpPr>
        <p:spPr>
          <a:xfrm>
            <a:off x="4716016" y="2761035"/>
            <a:ext cx="3672408" cy="1232446"/>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Ask a family member or a friend if there is anything you can’t remember or you are not sure of.</a:t>
            </a:r>
          </a:p>
        </p:txBody>
      </p:sp>
      <p:sp>
        <p:nvSpPr>
          <p:cNvPr id="8" name="Rectangle 7">
            <a:extLst>
              <a:ext uri="{FF2B5EF4-FFF2-40B4-BE49-F238E27FC236}">
                <a16:creationId xmlns:a16="http://schemas.microsoft.com/office/drawing/2014/main" id="{761D9FE4-F203-4474-9236-359760FB44D7}"/>
              </a:ext>
            </a:extLst>
          </p:cNvPr>
          <p:cNvSpPr/>
          <p:nvPr/>
        </p:nvSpPr>
        <p:spPr>
          <a:xfrm>
            <a:off x="4716016" y="3993481"/>
            <a:ext cx="3672408" cy="1019695"/>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You can ask to look back at certain slides from this Lesson Presentation too.</a:t>
            </a:r>
          </a:p>
        </p:txBody>
      </p:sp>
      <p:pic>
        <p:nvPicPr>
          <p:cNvPr id="5" name="Picture 4">
            <a:extLst>
              <a:ext uri="{FF2B5EF4-FFF2-40B4-BE49-F238E27FC236}">
                <a16:creationId xmlns:a16="http://schemas.microsoft.com/office/drawing/2014/main" id="{12EF5993-7A7C-4526-AC8A-AAF983B1DD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99778" y="1543874"/>
            <a:ext cx="3216238" cy="4549421"/>
          </a:xfrm>
          <a:prstGeom prst="rect">
            <a:avLst/>
          </a:prstGeom>
          <a:ln w="19050">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DD8338F-146C-4F4A-8FBB-2DF7F9F35A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76" y="1543874"/>
            <a:ext cx="3216239" cy="4549421"/>
          </a:xfrm>
          <a:prstGeom prst="rect">
            <a:avLst/>
          </a:prstGeom>
          <a:ln w="19050">
            <a:solidFill>
              <a:schemeClr val="tx1"/>
            </a:solidFill>
          </a:ln>
          <a:effectLst>
            <a:outerShdw blurRad="50800" dist="38100" dir="2700000" algn="tl" rotWithShape="0">
              <a:prstClr val="black">
                <a:alpha val="40000"/>
              </a:prstClr>
            </a:outerShdw>
          </a:effectLst>
        </p:spPr>
      </p:pic>
      <p:pic>
        <p:nvPicPr>
          <p:cNvPr id="9" name="Picture 8" descr="A picture containing drawing&#10;&#10;Description automatically generated">
            <a:extLst>
              <a:ext uri="{FF2B5EF4-FFF2-40B4-BE49-F238E27FC236}">
                <a16:creationId xmlns:a16="http://schemas.microsoft.com/office/drawing/2014/main" id="{8A89F586-8E75-4AD5-92D8-82A752108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1" nodeType="clickEffect">
                                  <p:stCondLst>
                                    <p:cond delay="0"/>
                                  </p:stCondLst>
                                  <p:childTnLst>
                                    <p:animEffect transition="out" filter="wipe(right)">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22" presetClass="exit" presetSubtype="2" fill="hold" grpId="1" nodeType="withEffect">
                                  <p:stCondLst>
                                    <p:cond delay="0"/>
                                  </p:stCondLst>
                                  <p:childTnLst>
                                    <p:animEffect transition="out" filter="wipe(right)">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Top Tips</a:t>
            </a:r>
          </a:p>
        </p:txBody>
      </p:sp>
      <p:sp>
        <p:nvSpPr>
          <p:cNvPr id="3" name="Rectangle 2">
            <a:extLst>
              <a:ext uri="{FF2B5EF4-FFF2-40B4-BE49-F238E27FC236}">
                <a16:creationId xmlns:a16="http://schemas.microsoft.com/office/drawing/2014/main" id="{7EC654CE-2BF2-44CD-871B-B0146138CEF2}"/>
              </a:ext>
            </a:extLst>
          </p:cNvPr>
          <p:cNvSpPr/>
          <p:nvPr/>
        </p:nvSpPr>
        <p:spPr>
          <a:xfrm>
            <a:off x="2319367" y="1412776"/>
            <a:ext cx="4495735"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have you learnt today?</a:t>
            </a:r>
          </a:p>
        </p:txBody>
      </p:sp>
      <p:pic>
        <p:nvPicPr>
          <p:cNvPr id="4" name="Picture 3" descr="A picture containing drawing&#10;&#10;Description automatically generated">
            <a:extLst>
              <a:ext uri="{FF2B5EF4-FFF2-40B4-BE49-F238E27FC236}">
                <a16:creationId xmlns:a16="http://schemas.microsoft.com/office/drawing/2014/main" id="{E047685D-4459-4E04-95AC-BB95B339C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8" name="TextBox 7">
            <a:extLst>
              <a:ext uri="{FF2B5EF4-FFF2-40B4-BE49-F238E27FC236}">
                <a16:creationId xmlns:a16="http://schemas.microsoft.com/office/drawing/2014/main" id="{3325A746-4DA0-4AD5-89D6-C7B2199EC6EF}"/>
              </a:ext>
            </a:extLst>
          </p:cNvPr>
          <p:cNvSpPr txBox="1"/>
          <p:nvPr/>
        </p:nvSpPr>
        <p:spPr>
          <a:xfrm>
            <a:off x="755576" y="4293096"/>
            <a:ext cx="3816424" cy="923330"/>
          </a:xfrm>
          <a:prstGeom prst="rect">
            <a:avLst/>
          </a:prstGeom>
          <a:noFill/>
        </p:spPr>
        <p:txBody>
          <a:bodyPr wrap="square" rtlCol="0">
            <a:spAutoFit/>
          </a:bodyPr>
          <a:lstStyle/>
          <a:p>
            <a:r>
              <a:rPr lang="en-GB" dirty="0"/>
              <a:t>You could make them into a poster.</a:t>
            </a:r>
          </a:p>
          <a:p>
            <a:r>
              <a:rPr lang="en-GB" dirty="0"/>
              <a:t/>
            </a:r>
            <a:br>
              <a:rPr lang="en-GB" dirty="0"/>
            </a:br>
            <a:endParaRPr lang="en-GB" dirty="0"/>
          </a:p>
        </p:txBody>
      </p:sp>
      <p:sp>
        <p:nvSpPr>
          <p:cNvPr id="5" name="Rectangle 4">
            <a:extLst>
              <a:ext uri="{FF2B5EF4-FFF2-40B4-BE49-F238E27FC236}">
                <a16:creationId xmlns:a16="http://schemas.microsoft.com/office/drawing/2014/main" id="{01BC2948-3F43-4234-B8CE-31BABB1B3801}"/>
              </a:ext>
            </a:extLst>
          </p:cNvPr>
          <p:cNvSpPr/>
          <p:nvPr/>
        </p:nvSpPr>
        <p:spPr>
          <a:xfrm>
            <a:off x="5148064" y="2348880"/>
            <a:ext cx="2808312" cy="3527921"/>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DEDB061-6773-4ADF-85D1-BDB02C7C74B3}"/>
              </a:ext>
            </a:extLst>
          </p:cNvPr>
          <p:cNvSpPr txBox="1"/>
          <p:nvPr/>
        </p:nvSpPr>
        <p:spPr>
          <a:xfrm>
            <a:off x="5292080" y="2627910"/>
            <a:ext cx="2520280" cy="954107"/>
          </a:xfrm>
          <a:prstGeom prst="rect">
            <a:avLst/>
          </a:prstGeom>
          <a:noFill/>
        </p:spPr>
        <p:txBody>
          <a:bodyPr wrap="square" rtlCol="0">
            <a:spAutoFit/>
          </a:bodyPr>
          <a:lstStyle/>
          <a:p>
            <a:pPr algn="ctr"/>
            <a:r>
              <a:rPr lang="en-GB" sz="2800" b="1" dirty="0">
                <a:solidFill>
                  <a:srgbClr val="8C368C"/>
                </a:solidFill>
              </a:rPr>
              <a:t>Social Media</a:t>
            </a:r>
          </a:p>
          <a:p>
            <a:pPr algn="ctr"/>
            <a:r>
              <a:rPr lang="en-GB" sz="2800" b="1" dirty="0">
                <a:solidFill>
                  <a:srgbClr val="8C368C"/>
                </a:solidFill>
              </a:rPr>
              <a:t> Top Tips</a:t>
            </a:r>
          </a:p>
        </p:txBody>
      </p:sp>
      <p:sp>
        <p:nvSpPr>
          <p:cNvPr id="10" name="Rectangle 9">
            <a:extLst>
              <a:ext uri="{FF2B5EF4-FFF2-40B4-BE49-F238E27FC236}">
                <a16:creationId xmlns:a16="http://schemas.microsoft.com/office/drawing/2014/main" id="{2B7748F6-AA71-40E7-B725-032D963C4B71}"/>
              </a:ext>
            </a:extLst>
          </p:cNvPr>
          <p:cNvSpPr/>
          <p:nvPr/>
        </p:nvSpPr>
        <p:spPr>
          <a:xfrm>
            <a:off x="5292080" y="386415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B87D3930-D61D-4D9F-B7DA-14DF8A39AF84}"/>
              </a:ext>
            </a:extLst>
          </p:cNvPr>
          <p:cNvSpPr/>
          <p:nvPr/>
        </p:nvSpPr>
        <p:spPr>
          <a:xfrm>
            <a:off x="5292080" y="422419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E972C41-6965-4B66-9066-0D2C4DE82754}"/>
              </a:ext>
            </a:extLst>
          </p:cNvPr>
          <p:cNvSpPr/>
          <p:nvPr/>
        </p:nvSpPr>
        <p:spPr>
          <a:xfrm>
            <a:off x="5292080" y="458423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EFEEF0-D900-4CB2-8A6E-AF3379271CF1}"/>
              </a:ext>
            </a:extLst>
          </p:cNvPr>
          <p:cNvSpPr/>
          <p:nvPr/>
        </p:nvSpPr>
        <p:spPr>
          <a:xfrm>
            <a:off x="5292080" y="494427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6A7496-B161-4AB1-83E5-9D963E21DDC3}"/>
              </a:ext>
            </a:extLst>
          </p:cNvPr>
          <p:cNvSpPr/>
          <p:nvPr/>
        </p:nvSpPr>
        <p:spPr>
          <a:xfrm>
            <a:off x="5292080" y="530431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771D994-6E66-4CB5-8028-634A3C66EF8E}"/>
              </a:ext>
            </a:extLst>
          </p:cNvPr>
          <p:cNvSpPr/>
          <p:nvPr/>
        </p:nvSpPr>
        <p:spPr>
          <a:xfrm>
            <a:off x="877888" y="2843934"/>
            <a:ext cx="3600326" cy="1089121"/>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Use information from today’s lesson to come up with a list of five </a:t>
            </a:r>
            <a:r>
              <a:rPr lang="en-GB" b="1" dirty="0">
                <a:solidFill>
                  <a:schemeClr val="bg1"/>
                </a:solidFill>
              </a:rPr>
              <a:t>Social Media Top Tips</a:t>
            </a:r>
            <a:r>
              <a:rPr lang="en-GB" dirty="0">
                <a:solidFill>
                  <a:schemeClr val="bg1"/>
                </a:solidFill>
              </a:rPr>
              <a:t>.</a:t>
            </a:r>
          </a:p>
        </p:txBody>
      </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250"/>
                                        <p:tgtEl>
                                          <p:spTgt spid="10"/>
                                        </p:tgtEl>
                                      </p:cBhvr>
                                    </p:animEffect>
                                  </p:childTnLst>
                                </p:cTn>
                              </p:par>
                            </p:childTnLst>
                          </p:cTn>
                        </p:par>
                        <p:par>
                          <p:cTn id="33" fill="hold">
                            <p:stCondLst>
                              <p:cond delay="175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250"/>
                                        <p:tgtEl>
                                          <p:spTgt spid="11"/>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250"/>
                                        <p:tgtEl>
                                          <p:spTgt spid="12"/>
                                        </p:tgtEl>
                                      </p:cBhvr>
                                    </p:animEffect>
                                  </p:childTnLst>
                                </p:cTn>
                              </p:par>
                            </p:childTnLst>
                          </p:cTn>
                        </p:par>
                        <p:par>
                          <p:cTn id="41" fill="hold">
                            <p:stCondLst>
                              <p:cond delay="225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250"/>
                                        <p:tgtEl>
                                          <p:spTgt spid="13"/>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animBg="1"/>
      <p:bldP spid="9" grpId="0"/>
      <p:bldP spid="10" grpId="0" animBg="1"/>
      <p:bldP spid="11" grpId="0" animBg="1"/>
      <p:bldP spid="12" grpId="0" animBg="1"/>
      <p:bldP spid="1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esk with a computer&#10;&#10;Description automatically generated">
            <a:extLst>
              <a:ext uri="{FF2B5EF4-FFF2-40B4-BE49-F238E27FC236}">
                <a16:creationId xmlns:a16="http://schemas.microsoft.com/office/drawing/2014/main" id="{04F806D0-B3F5-4A1B-9AE2-A60089B82E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317"/>
          <a:stretch/>
        </p:blipFill>
        <p:spPr>
          <a:xfrm>
            <a:off x="421602" y="322310"/>
            <a:ext cx="8291266" cy="6275042"/>
          </a:xfrm>
          <a:prstGeom prst="rect">
            <a:avLst/>
          </a:prstGeom>
        </p:spPr>
      </p:pic>
      <p:pic>
        <p:nvPicPr>
          <p:cNvPr id="5" name="Picture 4">
            <a:extLst>
              <a:ext uri="{FF2B5EF4-FFF2-40B4-BE49-F238E27FC236}">
                <a16:creationId xmlns:a16="http://schemas.microsoft.com/office/drawing/2014/main" id="{6FDC3CEE-BA8D-4A87-B38E-EA5527E271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76" y="3285062"/>
            <a:ext cx="2592289" cy="3278836"/>
          </a:xfrm>
          <a:prstGeom prst="rect">
            <a:avLst/>
          </a:prstGeom>
        </p:spPr>
      </p:pic>
      <p:pic>
        <p:nvPicPr>
          <p:cNvPr id="7" name="Picture 6" descr="A person wearing a costume&#10;&#10;Description automatically generated">
            <a:extLst>
              <a:ext uri="{FF2B5EF4-FFF2-40B4-BE49-F238E27FC236}">
                <a16:creationId xmlns:a16="http://schemas.microsoft.com/office/drawing/2014/main" id="{0FA0E34A-1878-4CF4-B3EA-EE125F251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9172" y="3297627"/>
            <a:ext cx="2469252" cy="3155709"/>
          </a:xfrm>
          <a:prstGeom prst="rect">
            <a:avLst/>
          </a:prstGeom>
        </p:spPr>
      </p:pic>
      <p:pic>
        <p:nvPicPr>
          <p:cNvPr id="3" name="border" descr="A screen shot of a computer&#10;&#10;Description automatically generated">
            <a:extLst>
              <a:ext uri="{FF2B5EF4-FFF2-40B4-BE49-F238E27FC236}">
                <a16:creationId xmlns:a16="http://schemas.microsoft.com/office/drawing/2014/main" id="{8A09EACF-E77B-4077-84E1-B1534EEC0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0" name="Group 19">
            <a:extLst>
              <a:ext uri="{FF2B5EF4-FFF2-40B4-BE49-F238E27FC236}">
                <a16:creationId xmlns:a16="http://schemas.microsoft.com/office/drawing/2014/main" id="{85545985-A4D9-42CA-A147-400103D0C401}"/>
              </a:ext>
            </a:extLst>
          </p:cNvPr>
          <p:cNvGrpSpPr/>
          <p:nvPr/>
        </p:nvGrpSpPr>
        <p:grpSpPr>
          <a:xfrm>
            <a:off x="886813" y="1113604"/>
            <a:ext cx="2952328" cy="2005385"/>
            <a:chOff x="755650" y="892945"/>
            <a:chExt cx="2952328" cy="2005385"/>
          </a:xfrm>
        </p:grpSpPr>
        <p:sp>
          <p:nvSpPr>
            <p:cNvPr id="13" name="Cloud 12">
              <a:extLst>
                <a:ext uri="{FF2B5EF4-FFF2-40B4-BE49-F238E27FC236}">
                  <a16:creationId xmlns:a16="http://schemas.microsoft.com/office/drawing/2014/main" id="{5BB9426C-B1BB-4CF8-B12C-2DEECD52CE9C}"/>
                </a:ext>
              </a:extLst>
            </p:cNvPr>
            <p:cNvSpPr/>
            <p:nvPr/>
          </p:nvSpPr>
          <p:spPr>
            <a:xfrm>
              <a:off x="755650" y="892945"/>
              <a:ext cx="2952328"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94B8E03-C0D2-44BF-BA8C-221A41F3ED6B}"/>
                </a:ext>
              </a:extLst>
            </p:cNvPr>
            <p:cNvSpPr txBox="1"/>
            <p:nvPr/>
          </p:nvSpPr>
          <p:spPr>
            <a:xfrm>
              <a:off x="1097651" y="1295473"/>
              <a:ext cx="2268326" cy="1200329"/>
            </a:xfrm>
            <a:prstGeom prst="rect">
              <a:avLst/>
            </a:prstGeom>
            <a:noFill/>
          </p:spPr>
          <p:txBody>
            <a:bodyPr wrap="square" rtlCol="0">
              <a:spAutoFit/>
            </a:bodyPr>
            <a:lstStyle/>
            <a:p>
              <a:pPr algn="ctr"/>
              <a:r>
                <a:rPr lang="en-GB" dirty="0"/>
                <a:t>What problems might we experience when using social media?</a:t>
              </a:r>
            </a:p>
          </p:txBody>
        </p:sp>
      </p:grpSp>
      <p:grpSp>
        <p:nvGrpSpPr>
          <p:cNvPr id="21" name="Group 20">
            <a:extLst>
              <a:ext uri="{FF2B5EF4-FFF2-40B4-BE49-F238E27FC236}">
                <a16:creationId xmlns:a16="http://schemas.microsoft.com/office/drawing/2014/main" id="{EA175F4C-2BD6-44CE-A71C-506B40CBDAFD}"/>
              </a:ext>
            </a:extLst>
          </p:cNvPr>
          <p:cNvGrpSpPr/>
          <p:nvPr/>
        </p:nvGrpSpPr>
        <p:grpSpPr>
          <a:xfrm>
            <a:off x="5220072" y="1148226"/>
            <a:ext cx="3096344" cy="2005385"/>
            <a:chOff x="5148064" y="756904"/>
            <a:chExt cx="3096344" cy="2005385"/>
          </a:xfrm>
        </p:grpSpPr>
        <p:sp>
          <p:nvSpPr>
            <p:cNvPr id="14" name="Cloud 13">
              <a:extLst>
                <a:ext uri="{FF2B5EF4-FFF2-40B4-BE49-F238E27FC236}">
                  <a16:creationId xmlns:a16="http://schemas.microsoft.com/office/drawing/2014/main" id="{23131491-83D8-4E07-B682-5C456B563C51}"/>
                </a:ext>
              </a:extLst>
            </p:cNvPr>
            <p:cNvSpPr/>
            <p:nvPr/>
          </p:nvSpPr>
          <p:spPr>
            <a:xfrm>
              <a:off x="5148064" y="756904"/>
              <a:ext cx="3096344"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B82B4-B27C-48FA-9CAA-22C188578931}"/>
                </a:ext>
              </a:extLst>
            </p:cNvPr>
            <p:cNvSpPr txBox="1"/>
            <p:nvPr/>
          </p:nvSpPr>
          <p:spPr>
            <a:xfrm>
              <a:off x="5454098" y="1297931"/>
              <a:ext cx="2484276" cy="923330"/>
            </a:xfrm>
            <a:prstGeom prst="rect">
              <a:avLst/>
            </a:prstGeom>
            <a:noFill/>
          </p:spPr>
          <p:txBody>
            <a:bodyPr wrap="square" rtlCol="0">
              <a:spAutoFit/>
            </a:bodyPr>
            <a:lstStyle/>
            <a:p>
              <a:pPr algn="ctr"/>
              <a:r>
                <a:rPr lang="en-GB" dirty="0"/>
                <a:t>How can we address these problems to protect our wellbeing?</a:t>
              </a:r>
            </a:p>
          </p:txBody>
        </p:sp>
      </p:grpSp>
    </p:spTree>
    <p:extLst>
      <p:ext uri="{BB962C8B-B14F-4D97-AF65-F5344CB8AC3E}">
        <p14:creationId xmlns:p14="http://schemas.microsoft.com/office/powerpoint/2010/main" val="20946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3" name="TextBox 2">
            <a:extLst>
              <a:ext uri="{FF2B5EF4-FFF2-40B4-BE49-F238E27FC236}">
                <a16:creationId xmlns:a16="http://schemas.microsoft.com/office/drawing/2014/main" id="{D1ED3DD1-F565-4404-85AA-D28AD18FC4F7}"/>
              </a:ext>
            </a:extLst>
          </p:cNvPr>
          <p:cNvSpPr txBox="1"/>
          <p:nvPr/>
        </p:nvSpPr>
        <p:spPr>
          <a:xfrm>
            <a:off x="755650" y="1547500"/>
            <a:ext cx="7632700" cy="1200329"/>
          </a:xfrm>
          <a:prstGeom prst="rect">
            <a:avLst/>
          </a:prstGeom>
          <a:noFill/>
        </p:spPr>
        <p:txBody>
          <a:bodyPr wrap="square" rtlCol="0">
            <a:spAutoFit/>
          </a:bodyPr>
          <a:lstStyle/>
          <a:p>
            <a:pPr algn="ctr"/>
            <a:r>
              <a:rPr lang="en-GB" dirty="0"/>
              <a:t>What is </a:t>
            </a:r>
            <a:r>
              <a:rPr lang="en-GB" b="1" dirty="0"/>
              <a:t>social media</a:t>
            </a:r>
            <a:r>
              <a:rPr lang="en-GB" dirty="0"/>
              <a:t>?</a:t>
            </a:r>
          </a:p>
          <a:p>
            <a:pPr algn="ctr"/>
            <a:endParaRPr lang="en-GB" dirty="0"/>
          </a:p>
          <a:p>
            <a:pPr algn="ctr"/>
            <a:r>
              <a:rPr lang="en-GB" dirty="0"/>
              <a:t>Spend a moment thinking about what is meant by the term </a:t>
            </a:r>
            <a:br>
              <a:rPr lang="en-GB" dirty="0"/>
            </a:br>
            <a:r>
              <a:rPr lang="en-GB" b="1" dirty="0"/>
              <a:t>social media</a:t>
            </a:r>
            <a:r>
              <a:rPr lang="en-GB" dirty="0"/>
              <a:t>.</a:t>
            </a:r>
          </a:p>
        </p:txBody>
      </p:sp>
      <p:pic>
        <p:nvPicPr>
          <p:cNvPr id="5" name="Picture 4" descr="A screenshot of a cell phone&#10;&#10;Description automatically generated">
            <a:extLst>
              <a:ext uri="{FF2B5EF4-FFF2-40B4-BE49-F238E27FC236}">
                <a16:creationId xmlns:a16="http://schemas.microsoft.com/office/drawing/2014/main" id="{4F16E651-ED34-4FE0-827C-64DE3F499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140968"/>
            <a:ext cx="3480857" cy="2841237"/>
          </a:xfrm>
          <a:prstGeom prst="rect">
            <a:avLst/>
          </a:prstGeom>
        </p:spPr>
      </p:pic>
      <p:sp>
        <p:nvSpPr>
          <p:cNvPr id="6" name="Rectangle 5">
            <a:extLst>
              <a:ext uri="{FF2B5EF4-FFF2-40B4-BE49-F238E27FC236}">
                <a16:creationId xmlns:a16="http://schemas.microsoft.com/office/drawing/2014/main" id="{45F75E44-60A5-4A02-AD8F-5B65016025F3}"/>
              </a:ext>
            </a:extLst>
          </p:cNvPr>
          <p:cNvSpPr/>
          <p:nvPr/>
        </p:nvSpPr>
        <p:spPr>
          <a:xfrm>
            <a:off x="4716090" y="3697490"/>
            <a:ext cx="3456310" cy="1728192"/>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Social media refers to websites and apps that let people chat and share information, opinions, photos and videos.</a:t>
            </a:r>
          </a:p>
        </p:txBody>
      </p:sp>
      <p:pic>
        <p:nvPicPr>
          <p:cNvPr id="7" name="Picture 6" descr="A picture containing drawing&#10;&#10;Description automatically generated">
            <a:extLst>
              <a:ext uri="{FF2B5EF4-FFF2-40B4-BE49-F238E27FC236}">
                <a16:creationId xmlns:a16="http://schemas.microsoft.com/office/drawing/2014/main" id="{A474F39F-60A4-447D-AD2D-8F67073A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8" name="Rectangle 7">
            <a:extLst>
              <a:ext uri="{FF2B5EF4-FFF2-40B4-BE49-F238E27FC236}">
                <a16:creationId xmlns:a16="http://schemas.microsoft.com/office/drawing/2014/main" id="{02D6A7AE-FA4E-4325-AE2B-A14A81611D82}"/>
              </a:ext>
            </a:extLst>
          </p:cNvPr>
          <p:cNvSpPr/>
          <p:nvPr/>
        </p:nvSpPr>
        <p:spPr>
          <a:xfrm>
            <a:off x="755650" y="5013176"/>
            <a:ext cx="7632700" cy="107964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people have accounts on social media sites that allow them to </a:t>
            </a:r>
            <a:br>
              <a:rPr lang="en-GB" dirty="0"/>
            </a:br>
            <a:r>
              <a:rPr lang="en-GB" dirty="0"/>
              <a:t>chat with others, share photos, send videos and comment on other people’s posts.</a:t>
            </a:r>
          </a:p>
        </p:txBody>
      </p:sp>
      <p:sp>
        <p:nvSpPr>
          <p:cNvPr id="7" name="Rectangle 6">
            <a:extLst>
              <a:ext uri="{FF2B5EF4-FFF2-40B4-BE49-F238E27FC236}">
                <a16:creationId xmlns:a16="http://schemas.microsoft.com/office/drawing/2014/main" id="{5A343905-20D9-45A5-AD6A-0F7CC069524C}"/>
              </a:ext>
            </a:extLst>
          </p:cNvPr>
          <p:cNvSpPr/>
          <p:nvPr/>
        </p:nvSpPr>
        <p:spPr>
          <a:xfrm>
            <a:off x="755650" y="1484784"/>
            <a:ext cx="7632700" cy="792089"/>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Using social media sites and apps can be a great way to keep in contact with friends and family.</a:t>
            </a:r>
          </a:p>
        </p:txBody>
      </p:sp>
      <p:pic>
        <p:nvPicPr>
          <p:cNvPr id="9" name="Picture 8" descr="A picture containing drawing&#10;&#10;Description automatically generated">
            <a:extLst>
              <a:ext uri="{FF2B5EF4-FFF2-40B4-BE49-F238E27FC236}">
                <a16:creationId xmlns:a16="http://schemas.microsoft.com/office/drawing/2014/main" id="{C487DF69-7C0A-4F51-AC1A-F38EA69E1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10" name="Rectangle: Rounded Corners 9">
            <a:extLst>
              <a:ext uri="{FF2B5EF4-FFF2-40B4-BE49-F238E27FC236}">
                <a16:creationId xmlns:a16="http://schemas.microsoft.com/office/drawing/2014/main" id="{B8F7699B-4917-4D9B-8EC4-AA5300F29D0C}"/>
              </a:ext>
            </a:extLst>
          </p:cNvPr>
          <p:cNvSpPr/>
          <p:nvPr/>
        </p:nvSpPr>
        <p:spPr>
          <a:xfrm>
            <a:off x="836590" y="2505646"/>
            <a:ext cx="2331125" cy="2331125"/>
          </a:xfrm>
          <a:prstGeom prst="round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lot of social media sites have age restrictions so you shouldn’t have an account until you reach a certain age.</a:t>
            </a:r>
          </a:p>
        </p:txBody>
      </p:sp>
      <p:sp>
        <p:nvSpPr>
          <p:cNvPr id="11" name="Oval 10">
            <a:extLst>
              <a:ext uri="{FF2B5EF4-FFF2-40B4-BE49-F238E27FC236}">
                <a16:creationId xmlns:a16="http://schemas.microsoft.com/office/drawing/2014/main" id="{6834FD6C-BAD4-480D-91D2-68ABA70F0E2B}"/>
              </a:ext>
            </a:extLst>
          </p:cNvPr>
          <p:cNvSpPr/>
          <p:nvPr/>
        </p:nvSpPr>
        <p:spPr>
          <a:xfrm>
            <a:off x="5940152" y="2492896"/>
            <a:ext cx="2356625" cy="2356625"/>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Which social media sites or apps have you heard of? </a:t>
            </a:r>
          </a:p>
        </p:txBody>
      </p:sp>
      <p:pic>
        <p:nvPicPr>
          <p:cNvPr id="4" name="Picture 3" descr="A picture containing parking, meter, sitting, computer&#10;&#10;Description automatically generated">
            <a:extLst>
              <a:ext uri="{FF2B5EF4-FFF2-40B4-BE49-F238E27FC236}">
                <a16:creationId xmlns:a16="http://schemas.microsoft.com/office/drawing/2014/main" id="{98CD9FD4-B9B9-4DE2-A367-982D6A51D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594" y="2204864"/>
            <a:ext cx="2927558" cy="2952329"/>
          </a:xfrm>
          <a:prstGeom prst="rect">
            <a:avLst/>
          </a:prstGeom>
        </p:spPr>
      </p:pic>
    </p:spTree>
    <p:extLst>
      <p:ext uri="{BB962C8B-B14F-4D97-AF65-F5344CB8AC3E}">
        <p14:creationId xmlns:p14="http://schemas.microsoft.com/office/powerpoint/2010/main" val="32264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750" fill="hold"/>
                                        <p:tgtEl>
                                          <p:spTgt spid="10"/>
                                        </p:tgtEl>
                                        <p:attrNameLst>
                                          <p:attrName>ppt_w</p:attrName>
                                        </p:attrNameLst>
                                      </p:cBhvr>
                                      <p:tavLst>
                                        <p:tav tm="0">
                                          <p:val>
                                            <p:fltVal val="0"/>
                                          </p:val>
                                        </p:tav>
                                        <p:tav tm="100000">
                                          <p:val>
                                            <p:strVal val="#ppt_w"/>
                                          </p:val>
                                        </p:tav>
                                      </p:tavLst>
                                    </p:anim>
                                    <p:anim calcmode="lin" valueType="num">
                                      <p:cBhvr>
                                        <p:cTn id="24" dur="750" fill="hold"/>
                                        <p:tgtEl>
                                          <p:spTgt spid="10"/>
                                        </p:tgtEl>
                                        <p:attrNameLst>
                                          <p:attrName>ppt_h</p:attrName>
                                        </p:attrNameLst>
                                      </p:cBhvr>
                                      <p:tavLst>
                                        <p:tav tm="0">
                                          <p:val>
                                            <p:fltVal val="0"/>
                                          </p:val>
                                        </p:tav>
                                        <p:tav tm="100000">
                                          <p:val>
                                            <p:strVal val="#ppt_h"/>
                                          </p:val>
                                        </p:tav>
                                      </p:tavLst>
                                    </p:anim>
                                    <p:anim calcmode="lin" valueType="num">
                                      <p:cBhvr>
                                        <p:cTn id="25" dur="750" fill="hold"/>
                                        <p:tgtEl>
                                          <p:spTgt spid="10"/>
                                        </p:tgtEl>
                                        <p:attrNameLst>
                                          <p:attrName>style.rotation</p:attrName>
                                        </p:attrNameLst>
                                      </p:cBhvr>
                                      <p:tavLst>
                                        <p:tav tm="0">
                                          <p:val>
                                            <p:fltVal val="90"/>
                                          </p:val>
                                        </p:tav>
                                        <p:tav tm="100000">
                                          <p:val>
                                            <p:fltVal val="0"/>
                                          </p:val>
                                        </p:tav>
                                      </p:tavLst>
                                    </p:anim>
                                    <p:animEffect transition="in" filter="fade">
                                      <p:cBhvr>
                                        <p:cTn id="26" dur="75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 calcmode="lin" valueType="num">
                                      <p:cBhvr>
                                        <p:cTn id="33" dur="750" fill="hold"/>
                                        <p:tgtEl>
                                          <p:spTgt spid="11"/>
                                        </p:tgtEl>
                                        <p:attrNameLst>
                                          <p:attrName>style.rotation</p:attrName>
                                        </p:attrNameLst>
                                      </p:cBhvr>
                                      <p:tavLst>
                                        <p:tav tm="0">
                                          <p:val>
                                            <p:fltVal val="90"/>
                                          </p:val>
                                        </p:tav>
                                        <p:tav tm="100000">
                                          <p:val>
                                            <p:fltVal val="0"/>
                                          </p:val>
                                        </p:tav>
                                      </p:tavLst>
                                    </p:anim>
                                    <p:animEffect transition="in" filter="fade">
                                      <p:cBhvr>
                                        <p:cTn id="3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3" name="TextBox 2">
            <a:extLst>
              <a:ext uri="{FF2B5EF4-FFF2-40B4-BE49-F238E27FC236}">
                <a16:creationId xmlns:a16="http://schemas.microsoft.com/office/drawing/2014/main" id="{D1ED3DD1-F565-4404-85AA-D28AD18FC4F7}"/>
              </a:ext>
            </a:extLst>
          </p:cNvPr>
          <p:cNvSpPr txBox="1"/>
          <p:nvPr/>
        </p:nvSpPr>
        <p:spPr>
          <a:xfrm>
            <a:off x="755650" y="1547500"/>
            <a:ext cx="7632700" cy="369332"/>
          </a:xfrm>
          <a:prstGeom prst="rect">
            <a:avLst/>
          </a:prstGeom>
          <a:noFill/>
        </p:spPr>
        <p:txBody>
          <a:bodyPr wrap="square" rtlCol="0">
            <a:spAutoFit/>
          </a:bodyPr>
          <a:lstStyle/>
          <a:p>
            <a:pPr algn="ctr"/>
            <a:r>
              <a:rPr lang="en-GB" dirty="0"/>
              <a:t>It’s time for a challenge...</a:t>
            </a:r>
          </a:p>
        </p:txBody>
      </p:sp>
      <p:pic>
        <p:nvPicPr>
          <p:cNvPr id="7" name="Picture 6" descr="A picture containing drawing&#10;&#10;Description automatically generated">
            <a:extLst>
              <a:ext uri="{FF2B5EF4-FFF2-40B4-BE49-F238E27FC236}">
                <a16:creationId xmlns:a16="http://schemas.microsoft.com/office/drawing/2014/main" id="{A474F39F-60A4-447D-AD2D-8F67073A6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7FF4E5A3-013A-4023-A651-D90576609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722" y="1968914"/>
            <a:ext cx="4456452" cy="4700446"/>
          </a:xfrm>
          <a:prstGeom prst="rect">
            <a:avLst/>
          </a:prstGeom>
        </p:spPr>
      </p:pic>
      <p:pic>
        <p:nvPicPr>
          <p:cNvPr id="9" name="border" descr="A screen shot of a computer&#10;&#10;Description automatically generated">
            <a:extLst>
              <a:ext uri="{FF2B5EF4-FFF2-40B4-BE49-F238E27FC236}">
                <a16:creationId xmlns:a16="http://schemas.microsoft.com/office/drawing/2014/main" id="{09A8E988-9975-460D-9A30-6CA3068CB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a:extLst>
              <a:ext uri="{FF2B5EF4-FFF2-40B4-BE49-F238E27FC236}">
                <a16:creationId xmlns:a16="http://schemas.microsoft.com/office/drawing/2014/main" id="{7ED2C15D-2D45-4406-9825-A89B7C1599D1}"/>
              </a:ext>
            </a:extLst>
          </p:cNvPr>
          <p:cNvSpPr/>
          <p:nvPr/>
        </p:nvSpPr>
        <p:spPr>
          <a:xfrm>
            <a:off x="971600" y="2664296"/>
            <a:ext cx="4285505" cy="1484784"/>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you think of 10 problems that are associated with social media, that could be caused by social media or that could occur while using social media?</a:t>
            </a:r>
          </a:p>
        </p:txBody>
      </p:sp>
      <p:sp>
        <p:nvSpPr>
          <p:cNvPr id="11" name="Rectangle 10">
            <a:extLst>
              <a:ext uri="{FF2B5EF4-FFF2-40B4-BE49-F238E27FC236}">
                <a16:creationId xmlns:a16="http://schemas.microsoft.com/office/drawing/2014/main" id="{66853580-1CAC-4B80-9587-0FD76FD96FC5}"/>
              </a:ext>
            </a:extLst>
          </p:cNvPr>
          <p:cNvSpPr/>
          <p:nvPr/>
        </p:nvSpPr>
        <p:spPr>
          <a:xfrm>
            <a:off x="971600" y="4432681"/>
            <a:ext cx="4285505" cy="633665"/>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problems did you think of?</a:t>
            </a:r>
          </a:p>
        </p:txBody>
      </p:sp>
    </p:spTree>
    <p:extLst>
      <p:ext uri="{BB962C8B-B14F-4D97-AF65-F5344CB8AC3E}">
        <p14:creationId xmlns:p14="http://schemas.microsoft.com/office/powerpoint/2010/main" val="3869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113</TotalTime>
  <Words>1650</Words>
  <Application>Microsoft Office PowerPoint</Application>
  <PresentationFormat>On-screen Show (4:3)</PresentationFormat>
  <Paragraphs>147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Twinkl</vt:lpstr>
      <vt:lpstr>Roboto</vt:lpstr>
      <vt:lpstr>Arial</vt:lpstr>
      <vt:lpstr>Sassoon Infant Rg</vt:lpstr>
      <vt:lpstr>Twinkl SemiBold</vt:lpstr>
      <vt:lpstr>Office Theme</vt:lpstr>
      <vt:lpstr>PowerPoint Presentation</vt:lpstr>
      <vt:lpstr>PowerPoint Presentation</vt:lpstr>
      <vt:lpstr>The Big Questions</vt:lpstr>
      <vt:lpstr>PowerPoint Presentation</vt:lpstr>
      <vt:lpstr>Reconnecting</vt:lpstr>
      <vt:lpstr>Social Media Problems</vt:lpstr>
      <vt:lpstr>Social Media Problems</vt:lpstr>
      <vt:lpstr>Social Media Problems</vt:lpstr>
      <vt:lpstr>Exploring</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Consolidating</vt:lpstr>
      <vt:lpstr>What Would You Do?</vt:lpstr>
      <vt:lpstr>Reflecting</vt:lpstr>
      <vt:lpstr>Social Media Top 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Wood, S</cp:lastModifiedBy>
  <cp:revision>20</cp:revision>
  <dcterms:created xsi:type="dcterms:W3CDTF">2020-04-22T14:03:08Z</dcterms:created>
  <dcterms:modified xsi:type="dcterms:W3CDTF">2021-04-19T08:39:13Z</dcterms:modified>
</cp:coreProperties>
</file>