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309" r:id="rId13"/>
    <p:sldId id="310" r:id="rId14"/>
    <p:sldId id="299" r:id="rId15"/>
    <p:sldId id="300" r:id="rId16"/>
    <p:sldId id="306" r:id="rId17"/>
    <p:sldId id="307" r:id="rId18"/>
    <p:sldId id="311" r:id="rId19"/>
    <p:sldId id="308" r:id="rId20"/>
    <p:sldId id="312" r:id="rId21"/>
    <p:sldId id="313" r:id="rId22"/>
    <p:sldId id="314" r:id="rId23"/>
    <p:sldId id="315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AE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5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2260"/>
            <a:ext cx="6303810" cy="249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 rot="5400000">
            <a:off x="227048" y="2843712"/>
            <a:ext cx="4699158" cy="917599"/>
            <a:chOff x="850232" y="3272589"/>
            <a:chExt cx="7579894" cy="577516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1659693" y="541628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658448" y="741862"/>
            <a:ext cx="954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59693" y="494636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59693" y="447645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659693" y="400653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659693" y="3562751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659693" y="308147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659693" y="259675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59693" y="213923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57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659693" y="1681710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58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59693" y="121179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59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09705" y="5435539"/>
            <a:ext cx="684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mm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826441" y="5435539"/>
            <a:ext cx="632437" cy="4424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035427" y="5388780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059611" y="4951339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1 mm</a:t>
            </a:r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650" y="2594713"/>
            <a:ext cx="2530176" cy="2532908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5920126" y="2917772"/>
            <a:ext cx="143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51 mm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173650" y="4350332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 mm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724406" y="4350331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mm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331967" y="4350330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059611" y="4476453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2 mm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061225" y="4006535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3 mm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061225" y="3523396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4 mm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059610" y="3050994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5 mm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069293" y="2594713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6 mm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092978" y="2139232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7 mm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092978" y="1656093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8 mm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092978" y="1183691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 9 mm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092978" y="714381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 cm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20126" y="2917772"/>
            <a:ext cx="143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52 mm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724406" y="4350331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mm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938215" y="5423235"/>
            <a:ext cx="1849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 and mm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3954240" y="5435539"/>
            <a:ext cx="1623600" cy="4424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9135" y="376884"/>
            <a:ext cx="777029" cy="777029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5912579" y="552812"/>
            <a:ext cx="1512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7257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1" grpId="0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4" grpId="2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65" grpId="0"/>
      <p:bldP spid="6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42534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preview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4" b="4553"/>
          <a:stretch/>
        </p:blipFill>
        <p:spPr bwMode="auto">
          <a:xfrm>
            <a:off x="720542" y="2030875"/>
            <a:ext cx="6756583" cy="1967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2319473" y="1352696"/>
            <a:ext cx="0" cy="9797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850297" y="1314028"/>
            <a:ext cx="0" cy="9797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097679" y="1302176"/>
            <a:ext cx="0" cy="9797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240912" y="4454435"/>
            <a:ext cx="6061167" cy="901336"/>
            <a:chOff x="1894114" y="4839789"/>
            <a:chExt cx="4715692" cy="770708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894114" y="5225143"/>
              <a:ext cx="471569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894114" y="4839789"/>
              <a:ext cx="0" cy="7707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609806" y="4839789"/>
              <a:ext cx="0" cy="7707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251959" y="4955178"/>
              <a:ext cx="0" cy="5399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780390" y="5031378"/>
              <a:ext cx="0" cy="3875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65683" y="5031378"/>
              <a:ext cx="0" cy="3875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837252" y="5031378"/>
              <a:ext cx="0" cy="3875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308821" y="5031378"/>
              <a:ext cx="0" cy="3875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138235" y="5031378"/>
              <a:ext cx="0" cy="3875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723528" y="5031378"/>
              <a:ext cx="0" cy="3875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5195097" y="5031378"/>
              <a:ext cx="0" cy="3875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666666" y="5031378"/>
              <a:ext cx="0" cy="3875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854309" y="5344774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cm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26795" y="5344774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cm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0542" y="4007994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 mm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16144" y="4003767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 mm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51124" y="4031986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 mm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09466" y="5266341"/>
            <a:ext cx="13219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cm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mm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271494" y="4589381"/>
            <a:ext cx="0" cy="6314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530135" y="4031985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48 mm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37984" y="5263996"/>
            <a:ext cx="13219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cm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mm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46306" y="886310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77856" y="877262"/>
            <a:ext cx="1794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cm 5 mm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17156" y="892326"/>
            <a:ext cx="2184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cm 2 mm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92164" y="554946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 mm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14253" y="552419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 mm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649209" y="576605"/>
            <a:ext cx="132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82 mm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6101482" y="4634897"/>
            <a:ext cx="0" cy="496814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9135" y="376884"/>
            <a:ext cx="777029" cy="777029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5912579" y="552812"/>
            <a:ext cx="1512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Have a think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605855" y="4266189"/>
            <a:ext cx="570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201340" y="4266188"/>
            <a:ext cx="570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811699" y="4266187"/>
            <a:ext cx="570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411997" y="4262819"/>
            <a:ext cx="570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638810" y="4262817"/>
            <a:ext cx="570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242436" y="4262816"/>
            <a:ext cx="570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76172" y="3393169"/>
            <a:ext cx="673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3276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6" grpId="0"/>
      <p:bldP spid="38" grpId="0"/>
      <p:bldP spid="41" grpId="0"/>
      <p:bldP spid="41" grpId="1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301256" y="1776027"/>
            <a:ext cx="3099423" cy="3055146"/>
            <a:chOff x="268171" y="249049"/>
            <a:chExt cx="2498576" cy="2448272"/>
          </a:xfrm>
        </p:grpSpPr>
        <p:sp>
          <p:nvSpPr>
            <p:cNvPr id="34" name="Oval 33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37" name="Straight Connector 36"/>
            <p:cNvCxnSpPr>
              <a:stCxn id="34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4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11898" y="1509700"/>
                <a:ext cx="4241867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5 cm and 3 mm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mbria Math" panose="02040503050406030204" pitchFamily="18" charset="0"/>
                    <a:cs typeface="+mn-cs"/>
                  </a:rPr>
                  <a:t>____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 mm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898" y="1509700"/>
                <a:ext cx="4241867" cy="954107"/>
              </a:xfrm>
              <a:prstGeom prst="rect">
                <a:avLst/>
              </a:prstGeom>
              <a:blipFill>
                <a:blip r:embed="rId5"/>
                <a:stretch>
                  <a:fillRect l="-3017" t="-6410" r="-15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5305759" y="2113157"/>
            <a:ext cx="1287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53 mm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301256" y="4028875"/>
            <a:ext cx="12057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50 mm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337876" y="4022344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 mm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59952" y="4028875"/>
            <a:ext cx="8883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 cm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571235" y="150238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53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257550" y="5166671"/>
            <a:ext cx="2824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50 mm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3 mm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/>
          </p:nvPr>
        </p:nvGraphicFramePr>
        <p:xfrm>
          <a:off x="932445" y="2771972"/>
          <a:ext cx="3220556" cy="12852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8391">
                  <a:extLst>
                    <a:ext uri="{9D8B030D-6E8A-4147-A177-3AD203B41FA5}">
                      <a16:colId xmlns:a16="http://schemas.microsoft.com/office/drawing/2014/main" val="1294895469"/>
                    </a:ext>
                  </a:extLst>
                </a:gridCol>
                <a:gridCol w="1142165">
                  <a:extLst>
                    <a:ext uri="{9D8B030D-6E8A-4147-A177-3AD203B41FA5}">
                      <a16:colId xmlns:a16="http://schemas.microsoft.com/office/drawing/2014/main" val="1566089018"/>
                    </a:ext>
                  </a:extLst>
                </a:gridCol>
              </a:tblGrid>
              <a:tr h="637434">
                <a:tc gridSpan="2"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53 mm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394167"/>
                  </a:ext>
                </a:extLst>
              </a:tr>
              <a:tr h="647850"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 mm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613784"/>
                  </a:ext>
                </a:extLst>
              </a:tr>
            </a:tbl>
          </a:graphicData>
        </a:graphic>
      </p:graphicFrame>
      <p:sp>
        <p:nvSpPr>
          <p:cNvPr id="48" name="Rectangle 47"/>
          <p:cNvSpPr/>
          <p:nvPr/>
        </p:nvSpPr>
        <p:spPr>
          <a:xfrm>
            <a:off x="5067219" y="5166671"/>
            <a:ext cx="12057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53 mm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2399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4" grpId="1"/>
      <p:bldP spid="45" grpId="0"/>
      <p:bldP spid="46" grpId="0"/>
      <p:bldP spid="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62872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3" y="553076"/>
            <a:ext cx="70656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800" dirty="0">
                <a:latin typeface="Calibri" panose="020F0502020204030204" pitchFamily="34" charset="0"/>
              </a:rPr>
              <a:t>Complete the sequence.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       10, 20, 30, 40, _____, _____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513" y="1876195"/>
            <a:ext cx="706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2)   </a:t>
            </a:r>
            <a:r>
              <a:rPr lang="en-US" sz="2800" dirty="0">
                <a:latin typeface="Calibri" panose="020F0502020204030204" pitchFamily="34" charset="0"/>
              </a:rPr>
              <a:t>How many tens are in 38?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7513" y="3015561"/>
            <a:ext cx="706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3)	</a:t>
            </a:r>
            <a:r>
              <a:rPr lang="en-US" sz="2800" dirty="0">
                <a:latin typeface="Calibri" panose="020F0502020204030204" pitchFamily="34" charset="0"/>
              </a:rPr>
              <a:t>Complete the part-whole model.</a:t>
            </a:r>
            <a:endParaRPr lang="en-GB" sz="2800" dirty="0">
              <a:latin typeface="Calibri" panose="020F050202020403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02" y="3537695"/>
            <a:ext cx="2530176" cy="253290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731979" y="3802298"/>
            <a:ext cx="1176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72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3D68B0-E55D-428D-A934-1FAEBF3A1CC8}"/>
              </a:ext>
            </a:extLst>
          </p:cNvPr>
          <p:cNvSpPr txBox="1"/>
          <p:nvPr/>
        </p:nvSpPr>
        <p:spPr>
          <a:xfrm>
            <a:off x="4234346" y="5300589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 ones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9103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67513" y="3015561"/>
            <a:ext cx="706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3)	</a:t>
            </a:r>
            <a:r>
              <a:rPr lang="en-US" sz="2800" dirty="0">
                <a:latin typeface="Calibri" panose="020F0502020204030204" pitchFamily="34" charset="0"/>
              </a:rPr>
              <a:t>Complete the part-whole model.</a:t>
            </a:r>
            <a:endParaRPr lang="en-GB" sz="2800" dirty="0">
              <a:latin typeface="Calibri" panose="020F050202020403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02" y="3537695"/>
            <a:ext cx="2530176" cy="253290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731979" y="3802298"/>
            <a:ext cx="1176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72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3D68B0-E55D-428D-A934-1FAEBF3A1CC8}"/>
              </a:ext>
            </a:extLst>
          </p:cNvPr>
          <p:cNvSpPr txBox="1"/>
          <p:nvPr/>
        </p:nvSpPr>
        <p:spPr>
          <a:xfrm>
            <a:off x="4234346" y="5300589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 ones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3" y="553076"/>
            <a:ext cx="70656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800" dirty="0">
                <a:latin typeface="Calibri" panose="020F0502020204030204" pitchFamily="34" charset="0"/>
              </a:rPr>
              <a:t>Complete the sequence.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       10, 20, 30, 40, _____, _____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513" y="1876195"/>
            <a:ext cx="706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2)   </a:t>
            </a:r>
            <a:r>
              <a:rPr lang="en-US" sz="2800" dirty="0">
                <a:latin typeface="Calibri" panose="020F0502020204030204" pitchFamily="34" charset="0"/>
              </a:rPr>
              <a:t>How many tens are in 38?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38888" y="991205"/>
            <a:ext cx="770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68307" y="978705"/>
            <a:ext cx="770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60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2120" y="2398329"/>
            <a:ext cx="2352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3 tens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44072" y="5317607"/>
            <a:ext cx="2818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</a:rPr>
              <a:t>7 tens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6597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3793" y="3941388"/>
            <a:ext cx="6656479" cy="13080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878" y="1879611"/>
            <a:ext cx="6652394" cy="1307218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745889" y="395750"/>
            <a:ext cx="6477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What is the length of the bar?</a:t>
            </a:r>
            <a:endParaRPr lang="en-GB" sz="2800" dirty="0"/>
          </a:p>
        </p:txBody>
      </p:sp>
      <p:sp>
        <p:nvSpPr>
          <p:cNvPr id="62" name="Rectangle 61"/>
          <p:cNvSpPr/>
          <p:nvPr/>
        </p:nvSpPr>
        <p:spPr>
          <a:xfrm>
            <a:off x="1515292" y="1689197"/>
            <a:ext cx="3122023" cy="25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4733360" y="1212946"/>
            <a:ext cx="6477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 bar is 8 cm long.</a:t>
            </a:r>
            <a:endParaRPr lang="en-GB" sz="2800" dirty="0"/>
          </a:p>
        </p:txBody>
      </p:sp>
      <p:sp>
        <p:nvSpPr>
          <p:cNvPr id="64" name="Rectangle 63"/>
          <p:cNvSpPr/>
          <p:nvPr/>
        </p:nvSpPr>
        <p:spPr>
          <a:xfrm>
            <a:off x="1515292" y="1698401"/>
            <a:ext cx="3122023" cy="25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4811713" y="3350605"/>
            <a:ext cx="6477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 bar is 80 </a:t>
            </a:r>
            <a:r>
              <a:rPr lang="en-GB" sz="2800" dirty="0"/>
              <a:t>m</a:t>
            </a:r>
            <a:r>
              <a:rPr lang="en-GB" sz="2800" dirty="0" smtClean="0"/>
              <a:t>m long.</a:t>
            </a:r>
            <a:endParaRPr lang="en-GB" sz="2800" dirty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4637315" y="1388751"/>
            <a:ext cx="0" cy="3344091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162392" y="5473599"/>
            <a:ext cx="2949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8</a:t>
            </a:r>
            <a:r>
              <a:rPr lang="en-GB" sz="3600" dirty="0" smtClean="0">
                <a:latin typeface="Calibri" panose="020F0502020204030204" pitchFamily="34" charset="0"/>
              </a:rPr>
              <a:t> </a:t>
            </a:r>
            <a:r>
              <a:rPr lang="en-GB" sz="3600" dirty="0">
                <a:latin typeface="Calibri" panose="020F0502020204030204" pitchFamily="34" charset="0"/>
              </a:rPr>
              <a:t>cm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8</a:t>
            </a:r>
            <a:r>
              <a:rPr lang="en-GB" sz="3600" dirty="0" smtClean="0">
                <a:latin typeface="Calibri" panose="020F0502020204030204" pitchFamily="34" charset="0"/>
              </a:rPr>
              <a:t>0 </a:t>
            </a:r>
            <a:r>
              <a:rPr lang="en-GB" sz="3600" dirty="0">
                <a:latin typeface="Calibri" panose="020F0502020204030204" pitchFamily="34" charset="0"/>
              </a:rPr>
              <a:t>mm</a:t>
            </a:r>
          </a:p>
        </p:txBody>
      </p:sp>
      <p:pic>
        <p:nvPicPr>
          <p:cNvPr id="68" name="Picture 6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8426" y="2695756"/>
            <a:ext cx="1111865" cy="161425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9496" y="446336"/>
            <a:ext cx="1156763" cy="15788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-0.00208 0.2988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14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 animBg="1"/>
      <p:bldP spid="65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73931" y="1965860"/>
            <a:ext cx="7215607" cy="669261"/>
            <a:chOff x="850232" y="3272589"/>
            <a:chExt cx="7579894" cy="577516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617606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65358" y="2564464"/>
            <a:ext cx="954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86304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2720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91207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28704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41275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80593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50769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70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88158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15749" y="256652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68590" y="3193386"/>
            <a:ext cx="1707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millimetres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351115" y="3193386"/>
            <a:ext cx="1808239" cy="46166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6428847" y="769512"/>
            <a:ext cx="1707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centimetres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351115" y="769513"/>
            <a:ext cx="1808239" cy="46166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617606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24665" y="1514259"/>
            <a:ext cx="954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342116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073252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756058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06797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33036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934997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642299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367512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94777" y="151425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955345" y="4541314"/>
            <a:ext cx="2949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 cm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10 </a:t>
            </a:r>
            <a:r>
              <a:rPr lang="en-GB" sz="3600" dirty="0" smtClean="0">
                <a:latin typeface="Calibri" panose="020F0502020204030204" pitchFamily="34" charset="0"/>
              </a:rPr>
              <a:t>mm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958461" y="4564654"/>
            <a:ext cx="3002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latin typeface="Calibri" panose="020F0502020204030204" pitchFamily="34" charset="0"/>
              </a:rPr>
              <a:t>7 </a:t>
            </a:r>
            <a:r>
              <a:rPr lang="en-GB" sz="3600" dirty="0">
                <a:latin typeface="Calibri" panose="020F0502020204030204" pitchFamily="34" charset="0"/>
              </a:rPr>
              <a:t>c</a:t>
            </a:r>
            <a:r>
              <a:rPr lang="en-GB" sz="3600" dirty="0" smtClean="0">
                <a:latin typeface="Calibri" panose="020F0502020204030204" pitchFamily="34" charset="0"/>
              </a:rPr>
              <a:t>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</a:t>
            </a:r>
            <a:r>
              <a:rPr lang="en-GB" sz="3600" dirty="0" smtClean="0">
                <a:latin typeface="Calibri" panose="020F0502020204030204" pitchFamily="34" charset="0"/>
              </a:rPr>
              <a:t>     </a:t>
            </a:r>
            <a:r>
              <a:rPr lang="en-GB" sz="3600" dirty="0">
                <a:latin typeface="Calibri" panose="020F0502020204030204" pitchFamily="34" charset="0"/>
              </a:rPr>
              <a:t>m</a:t>
            </a:r>
            <a:r>
              <a:rPr lang="en-GB" sz="3600" dirty="0" smtClean="0">
                <a:latin typeface="Calibri" panose="020F0502020204030204" pitchFamily="34" charset="0"/>
              </a:rPr>
              <a:t>m</a:t>
            </a:r>
            <a:endParaRPr lang="en-GB" sz="3600" dirty="0">
              <a:latin typeface="Calibri" panose="020F0502020204030204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5824853" y="538230"/>
            <a:ext cx="0" cy="3344091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433610" y="4549927"/>
            <a:ext cx="1212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70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3" name="Curved Down Arrow 52"/>
          <p:cNvSpPr/>
          <p:nvPr/>
        </p:nvSpPr>
        <p:spPr>
          <a:xfrm>
            <a:off x="3624671" y="4274210"/>
            <a:ext cx="1326339" cy="2904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922030" y="3831226"/>
                <a:ext cx="13765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 smtClean="0"/>
                  <a:t>10</a:t>
                </a:r>
                <a:endParaRPr lang="en-GB" sz="28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030" y="3831226"/>
                <a:ext cx="1376562" cy="523220"/>
              </a:xfrm>
              <a:prstGeom prst="rect">
                <a:avLst/>
              </a:prstGeom>
              <a:blipFill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2917472" y="4584787"/>
            <a:ext cx="3132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3</a:t>
            </a:r>
            <a:r>
              <a:rPr lang="en-GB" sz="3600" dirty="0" smtClean="0">
                <a:latin typeface="Calibri" panose="020F0502020204030204" pitchFamily="34" charset="0"/>
              </a:rPr>
              <a:t>0 </a:t>
            </a:r>
            <a:r>
              <a:rPr lang="en-GB" sz="3600" dirty="0">
                <a:latin typeface="Calibri" panose="020F0502020204030204" pitchFamily="34" charset="0"/>
              </a:rPr>
              <a:t>m</a:t>
            </a:r>
            <a:r>
              <a:rPr lang="en-GB" sz="3600" dirty="0" smtClean="0">
                <a:latin typeface="Calibri" panose="020F0502020204030204" pitchFamily="34" charset="0"/>
              </a:rPr>
              <a:t>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</a:t>
            </a:r>
            <a:r>
              <a:rPr lang="en-GB" sz="3600" dirty="0" smtClean="0">
                <a:latin typeface="Calibri" panose="020F0502020204030204" pitchFamily="34" charset="0"/>
              </a:rPr>
              <a:t>    cm</a:t>
            </a:r>
            <a:endParaRPr lang="en-GB" sz="3600" dirty="0">
              <a:latin typeface="Calibri" panose="020F050202020403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874848" y="4599068"/>
            <a:ext cx="1212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Curved Down Arrow 58"/>
          <p:cNvSpPr/>
          <p:nvPr/>
        </p:nvSpPr>
        <p:spPr>
          <a:xfrm>
            <a:off x="3583682" y="4294343"/>
            <a:ext cx="1326339" cy="2904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881041" y="3851359"/>
                <a:ext cx="13765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 smtClean="0"/>
                  <a:t>10</a:t>
                </a:r>
                <a:endParaRPr lang="en-GB" sz="28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1041" y="3851359"/>
                <a:ext cx="1376562" cy="523220"/>
              </a:xfrm>
              <a:prstGeom prst="rect">
                <a:avLst/>
              </a:prstGeom>
              <a:blipFill>
                <a:blip r:embed="rId6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Connector 60"/>
          <p:cNvCxnSpPr/>
          <p:nvPr/>
        </p:nvCxnSpPr>
        <p:spPr>
          <a:xfrm>
            <a:off x="2944347" y="538230"/>
            <a:ext cx="0" cy="3344091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06472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  <p:bldP spid="34" grpId="0"/>
      <p:bldP spid="35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7" grpId="1"/>
      <p:bldP spid="49" grpId="0"/>
      <p:bldP spid="49" grpId="1"/>
      <p:bldP spid="52" grpId="0"/>
      <p:bldP spid="52" grpId="1"/>
      <p:bldP spid="53" grpId="0" animBg="1"/>
      <p:bldP spid="53" grpId="1" animBg="1"/>
      <p:bldP spid="54" grpId="0"/>
      <p:bldP spid="54" grpId="1"/>
      <p:bldP spid="57" grpId="0"/>
      <p:bldP spid="58" grpId="0"/>
      <p:bldP spid="59" grpId="0" animBg="1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072344" y="583315"/>
            <a:ext cx="2949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 cm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10 mm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2344" y="577840"/>
            <a:ext cx="17443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 cm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05947" y="587393"/>
            <a:ext cx="1494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mm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/>
          </p:nvPr>
        </p:nvGraphicFramePr>
        <p:xfrm>
          <a:off x="1005192" y="3976510"/>
          <a:ext cx="304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40871751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897938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4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08635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044498" y="4610339"/>
            <a:ext cx="1598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mm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9192" y="4627103"/>
            <a:ext cx="1598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mm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88255" y="3036706"/>
            <a:ext cx="2047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 mm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78536" y="3964008"/>
            <a:ext cx="1191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 cm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3232" y="3971191"/>
            <a:ext cx="1191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 cm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913110" y="3027153"/>
            <a:ext cx="10871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 cm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1044498" y="1425745"/>
          <a:ext cx="1582836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836">
                  <a:extLst>
                    <a:ext uri="{9D8B030D-6E8A-4147-A177-3AD203B41FA5}">
                      <a16:colId xmlns:a16="http://schemas.microsoft.com/office/drawing/2014/main" val="408717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4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10 mm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08635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1044498" y="1420375"/>
          <a:ext cx="6331344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836">
                  <a:extLst>
                    <a:ext uri="{9D8B030D-6E8A-4147-A177-3AD203B41FA5}">
                      <a16:colId xmlns:a16="http://schemas.microsoft.com/office/drawing/2014/main" val="408717510"/>
                    </a:ext>
                  </a:extLst>
                </a:gridCol>
                <a:gridCol w="1582836">
                  <a:extLst>
                    <a:ext uri="{9D8B030D-6E8A-4147-A177-3AD203B41FA5}">
                      <a16:colId xmlns:a16="http://schemas.microsoft.com/office/drawing/2014/main" val="3189793820"/>
                    </a:ext>
                  </a:extLst>
                </a:gridCol>
                <a:gridCol w="1582836">
                  <a:extLst>
                    <a:ext uri="{9D8B030D-6E8A-4147-A177-3AD203B41FA5}">
                      <a16:colId xmlns:a16="http://schemas.microsoft.com/office/drawing/2014/main" val="989383957"/>
                    </a:ext>
                  </a:extLst>
                </a:gridCol>
                <a:gridCol w="1582836">
                  <a:extLst>
                    <a:ext uri="{9D8B030D-6E8A-4147-A177-3AD203B41FA5}">
                      <a16:colId xmlns:a16="http://schemas.microsoft.com/office/drawing/2014/main" val="20687155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4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08635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089733" y="2070585"/>
            <a:ext cx="1598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mm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31582" y="2087349"/>
            <a:ext cx="1598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mm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96331" y="2059574"/>
            <a:ext cx="1598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mm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55760" y="2059574"/>
            <a:ext cx="1598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mm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4145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6" grpId="0"/>
      <p:bldP spid="27" grpId="0"/>
      <p:bldP spid="28" grpId="0"/>
      <p:bldP spid="29" grpId="0"/>
      <p:bldP spid="30" grpId="0"/>
      <p:bldP spid="31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868"/>
          <a:stretch/>
        </p:blipFill>
        <p:spPr>
          <a:xfrm>
            <a:off x="4484182" y="2201017"/>
            <a:ext cx="1822163" cy="1238250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 rot="5400000">
            <a:off x="227048" y="2843712"/>
            <a:ext cx="4699158" cy="917599"/>
            <a:chOff x="850232" y="3272589"/>
            <a:chExt cx="7579894" cy="577516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1659693" y="541628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658448" y="741862"/>
            <a:ext cx="954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59693" y="494636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59693" y="447645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659693" y="400653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659693" y="3562751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659693" y="308147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659693" y="259675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59693" y="213923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57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659693" y="1681710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58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59693" y="121179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59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09705" y="5435539"/>
            <a:ext cx="684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mm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826441" y="5435539"/>
            <a:ext cx="632437" cy="4424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081495" y="2667112"/>
            <a:ext cx="4989503" cy="980454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5990030" y="3549777"/>
            <a:ext cx="811800" cy="605624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4111933" y="2081694"/>
            <a:ext cx="1878097" cy="1351801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5395263" y="3458671"/>
            <a:ext cx="536274" cy="4393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75417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2" grpId="0" animBg="1"/>
      <p:bldP spid="4" grpId="0" animBg="1"/>
      <p:bldP spid="6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11.8|13.2|1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0.8|7.3|1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3.8|2.1|5.6|9.9|11.6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8.5|0.5|0.3|0.2|0.2|0.2|0.2|0.2|0.3|0.2|0.2|0.3|0.5|7|5.4|5.3|8.8|4.5|2.4|0.5|0.4|0.3|0.4|0.3|0.4|3.6|9.6|4.8|1|4.9|11.5|1|8.3|2.9|0.9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4.3|11.1|0.7|0.6|0.7|5.2|2.4|5.4|3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0.5|2.8|0.7|4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6.6|10.9|7.5|0.5|7.1|4.8|6.5|2.1|6.2|2.2|13.1|5.4|2.1|3.4|0.4|0.4|0.4|0.5|5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|3.9|2.9|9|2|0.6|4.5|1|3.9|7.8|0.9|0.7|0.9|2.1|3.2|4.5|1.5|5.8|1.9|0.9|3.7|4|9.5|2.9|3.2|3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12.4|0.8|3.2|2.4|2.7|3.1|7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11063</TotalTime>
  <Words>350</Words>
  <Application>Microsoft Office PowerPoint</Application>
  <PresentationFormat>On-screen Show (4:3)</PresentationFormat>
  <Paragraphs>150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and 2 on the worksheet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Louise Collinson</cp:lastModifiedBy>
  <cp:revision>216</cp:revision>
  <dcterms:created xsi:type="dcterms:W3CDTF">2019-07-05T11:02:13Z</dcterms:created>
  <dcterms:modified xsi:type="dcterms:W3CDTF">2021-01-26T12:42:29Z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