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298" r:id="rId13"/>
    <p:sldId id="309" r:id="rId14"/>
    <p:sldId id="299" r:id="rId15"/>
    <p:sldId id="300" r:id="rId16"/>
    <p:sldId id="311" r:id="rId17"/>
    <p:sldId id="306" r:id="rId18"/>
    <p:sldId id="304" r:id="rId19"/>
    <p:sldId id="307" r:id="rId20"/>
    <p:sldId id="308" r:id="rId21"/>
    <p:sldId id="301" r:id="rId22"/>
    <p:sldId id="310" r:id="rId23"/>
    <p:sldId id="31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89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4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5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10" Type="http://schemas.openxmlformats.org/officeDocument/2006/relationships/image" Target="../media/image11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6773243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2739" y="103089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5583" y="117357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39116" y="3255176"/>
                <a:ext cx="45970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_________ cm 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&lt;   </m:t>
                    </m:r>
                  </m:oMath>
                </a14:m>
                <a:r>
                  <a:rPr lang="en-GB" sz="3200" dirty="0"/>
                  <a:t>1</a:t>
                </a:r>
                <a:r>
                  <a:rPr lang="en-GB" sz="3200" dirty="0" smtClean="0"/>
                  <a:t> m</a:t>
                </a:r>
                <a:endParaRPr lang="en-GB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116" y="3255176"/>
                <a:ext cx="4597027" cy="584775"/>
              </a:xfrm>
              <a:prstGeom prst="rect">
                <a:avLst/>
              </a:prstGeom>
              <a:blipFill>
                <a:blip r:embed="rId6"/>
                <a:stretch>
                  <a:fillRect l="-3448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67512" y="310018"/>
            <a:ext cx="80893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Add measurements to complete the comparisons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379400" y="2390454"/>
                <a:ext cx="410173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_________ cm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/>
                  <a:t>   1 m</a:t>
                </a:r>
                <a:endParaRPr lang="en-GB" sz="3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400" y="2390454"/>
                <a:ext cx="4101735" cy="584775"/>
              </a:xfrm>
              <a:prstGeom prst="rect">
                <a:avLst/>
              </a:prstGeom>
              <a:blipFill>
                <a:blip r:embed="rId7"/>
                <a:stretch>
                  <a:fillRect l="-3715" t="-12500" r="-1189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10798" y="4124341"/>
                <a:ext cx="410173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_________ cm 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3200" dirty="0" smtClean="0"/>
                  <a:t>   1 m</a:t>
                </a:r>
                <a:endParaRPr lang="en-GB" sz="3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798" y="4124341"/>
                <a:ext cx="4101735" cy="584775"/>
              </a:xfrm>
              <a:prstGeom prst="rect">
                <a:avLst/>
              </a:prstGeom>
              <a:blipFill>
                <a:blip r:embed="rId8"/>
                <a:stretch>
                  <a:fillRect l="-3715" t="-12632" r="-3418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874691" y="2334917"/>
            <a:ext cx="1555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100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54399" y="3150531"/>
            <a:ext cx="2095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99, 98, 97…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30404" y="4038147"/>
            <a:ext cx="248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101, 102…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7128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0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0992" y="5231843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3836" y="537453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12" y="310018"/>
            <a:ext cx="8089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How tall could the Stegosaurus be?</a:t>
            </a:r>
            <a:endParaRPr lang="en-GB" sz="3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21" y="894793"/>
            <a:ext cx="2105029" cy="197636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212" y="1598176"/>
            <a:ext cx="1598663" cy="121904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93914" y="2817224"/>
            <a:ext cx="2398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11 cm tall</a:t>
            </a:r>
            <a:endParaRPr lang="en-GB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361576" y="2807219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  <a:r>
              <a:rPr lang="en-GB" sz="2400" dirty="0" smtClean="0"/>
              <a:t> cm tall</a:t>
            </a:r>
            <a:endParaRPr lang="en-GB" sz="2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255" y="1246226"/>
            <a:ext cx="2706025" cy="165106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53066" y="2768344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? cm tall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811404" y="3881411"/>
                <a:ext cx="563160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11 cm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3200" dirty="0" smtClean="0"/>
                  <a:t>  _______cm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3200" dirty="0" smtClean="0"/>
                  <a:t> 5 cm</a:t>
                </a:r>
                <a:endParaRPr lang="en-GB" sz="32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1404" y="3881411"/>
                <a:ext cx="5631608" cy="584775"/>
              </a:xfrm>
              <a:prstGeom prst="rect">
                <a:avLst/>
              </a:prstGeom>
              <a:blipFill>
                <a:blip r:embed="rId9"/>
                <a:stretch>
                  <a:fillRect l="-2706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493711" y="3829271"/>
            <a:ext cx="17163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10, 9, 8,    </a:t>
            </a:r>
          </a:p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  7, 6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335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1 – 6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0992" y="5231843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3836" y="537453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5378" y="427873"/>
            <a:ext cx="8089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</a:t>
            </a:r>
            <a:r>
              <a:rPr lang="en-GB" sz="2800" dirty="0" smtClean="0"/>
              <a:t> red block is twice the height of a blue block.</a:t>
            </a:r>
            <a:endParaRPr lang="en-GB" sz="2800" dirty="0"/>
          </a:p>
        </p:txBody>
      </p:sp>
      <p:sp>
        <p:nvSpPr>
          <p:cNvPr id="2" name="Cube 1"/>
          <p:cNvSpPr/>
          <p:nvPr/>
        </p:nvSpPr>
        <p:spPr>
          <a:xfrm>
            <a:off x="1778091" y="1145349"/>
            <a:ext cx="720000" cy="1440000"/>
          </a:xfrm>
          <a:prstGeom prst="cub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ube 16"/>
          <p:cNvSpPr/>
          <p:nvPr/>
        </p:nvSpPr>
        <p:spPr>
          <a:xfrm>
            <a:off x="2766021" y="1753033"/>
            <a:ext cx="720000" cy="792000"/>
          </a:xfrm>
          <a:prstGeom prst="cub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ube 20"/>
          <p:cNvSpPr/>
          <p:nvPr/>
        </p:nvSpPr>
        <p:spPr>
          <a:xfrm>
            <a:off x="2766021" y="1145349"/>
            <a:ext cx="720000" cy="792000"/>
          </a:xfrm>
          <a:prstGeom prst="cub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619795" y="1323394"/>
            <a:ext cx="0" cy="1284206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41617" y="1680683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 cm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765378" y="3009914"/>
            <a:ext cx="80893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Dexter builds a tower.</a:t>
            </a:r>
          </a:p>
          <a:p>
            <a:r>
              <a:rPr lang="en-GB" sz="2800" dirty="0" smtClean="0"/>
              <a:t>What is the height of the tower?</a:t>
            </a:r>
            <a:endParaRPr lang="en-GB" sz="2800" dirty="0"/>
          </a:p>
        </p:txBody>
      </p:sp>
      <p:sp>
        <p:nvSpPr>
          <p:cNvPr id="24" name="Cube 23"/>
          <p:cNvSpPr/>
          <p:nvPr/>
        </p:nvSpPr>
        <p:spPr>
          <a:xfrm>
            <a:off x="6580868" y="4289325"/>
            <a:ext cx="720000" cy="1440000"/>
          </a:xfrm>
          <a:prstGeom prst="cub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ube 24"/>
          <p:cNvSpPr/>
          <p:nvPr/>
        </p:nvSpPr>
        <p:spPr>
          <a:xfrm>
            <a:off x="6580868" y="3687063"/>
            <a:ext cx="720000" cy="792000"/>
          </a:xfrm>
          <a:prstGeom prst="cub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ube 25"/>
          <p:cNvSpPr/>
          <p:nvPr/>
        </p:nvSpPr>
        <p:spPr>
          <a:xfrm>
            <a:off x="6580868" y="3085703"/>
            <a:ext cx="720000" cy="792000"/>
          </a:xfrm>
          <a:prstGeom prst="cub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Cube 26"/>
          <p:cNvSpPr/>
          <p:nvPr/>
        </p:nvSpPr>
        <p:spPr>
          <a:xfrm>
            <a:off x="6580868" y="2480836"/>
            <a:ext cx="720000" cy="792000"/>
          </a:xfrm>
          <a:prstGeom prst="cub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580" y="2062557"/>
            <a:ext cx="1427798" cy="1722321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>
            <a:off x="7433748" y="4327311"/>
            <a:ext cx="0" cy="1278053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426906" y="4684600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 cm</a:t>
            </a:r>
            <a:endParaRPr lang="en-GB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433748" y="3726859"/>
            <a:ext cx="0" cy="600452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474069" y="3834588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 cm</a:t>
            </a:r>
            <a:endParaRPr lang="en-GB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7418841" y="3109160"/>
            <a:ext cx="0" cy="600452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459162" y="3216889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 cm</a:t>
            </a:r>
            <a:endParaRPr lang="en-GB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7418841" y="2455934"/>
            <a:ext cx="0" cy="600452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459162" y="2563663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 cm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765378" y="4197919"/>
                <a:ext cx="808939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6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15 cm</a:t>
                </a:r>
                <a:endParaRPr lang="en-GB" sz="28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78" y="4197919"/>
                <a:ext cx="8089394" cy="523220"/>
              </a:xfrm>
              <a:prstGeom prst="rect">
                <a:avLst/>
              </a:prstGeom>
              <a:blipFill>
                <a:blip r:embed="rId7"/>
                <a:stretch>
                  <a:fillRect l="-1583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3148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3" grpId="0"/>
      <p:bldP spid="24" grpId="0" animBg="1"/>
      <p:bldP spid="25" grpId="0" animBg="1"/>
      <p:bldP spid="26" grpId="0" animBg="1"/>
      <p:bldP spid="27" grpId="0" animBg="1"/>
      <p:bldP spid="30" grpId="0"/>
      <p:bldP spid="32" grpId="0"/>
      <p:bldP spid="41" grpId="0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last question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856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347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Order the measurements from shortest to longest.</a:t>
                </a:r>
              </a:p>
              <a:p>
                <a:pPr marL="514350" indent="-514350">
                  <a:buAutoNum type="arabicParenR"/>
                </a:pPr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5 m      5 mm        5cm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statements</a:t>
                </a:r>
              </a:p>
              <a:p>
                <a:pPr marL="514350" indent="-514350">
                  <a:buAutoNum type="arabicParenR" startAt="2"/>
                </a:pPr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There are ____ millimetres in one centimetre</a:t>
                </a:r>
              </a:p>
              <a:p>
                <a:r>
                  <a:rPr lang="en-GB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105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There are ____ centimetres in one metre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  85 mm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____ cm and ___ mm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347892"/>
              </a:xfrm>
              <a:prstGeom prst="rect">
                <a:avLst/>
              </a:prstGeom>
              <a:blipFill>
                <a:blip r:embed="rId4"/>
                <a:stretch>
                  <a:fillRect l="-1707" t="-10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347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Order the measurements from shortest to longest.</a:t>
                </a:r>
              </a:p>
              <a:p>
                <a:pPr marL="514350" indent="-514350">
                  <a:buAutoNum type="arabicParenR"/>
                </a:pPr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5 m      5 mm        5cm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statements</a:t>
                </a:r>
              </a:p>
              <a:p>
                <a:pPr marL="514350" indent="-514350">
                  <a:buAutoNum type="arabicParenR" startAt="2"/>
                </a:pPr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There are ____ millimetres in one centimetre</a:t>
                </a:r>
              </a:p>
              <a:p>
                <a:r>
                  <a:rPr lang="en-GB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105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There are ____ centimetres in one metre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  85 mm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____ cm and ___ mm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347892"/>
              </a:xfrm>
              <a:prstGeom prst="rect">
                <a:avLst/>
              </a:prstGeom>
              <a:blipFill>
                <a:blip r:embed="rId5"/>
                <a:stretch>
                  <a:fillRect l="-1707" t="-10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963887" y="1371600"/>
            <a:ext cx="301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5 mm,  5 cm,   5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1098" y="2931644"/>
            <a:ext cx="605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86594" y="3522666"/>
            <a:ext cx="1010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1395" y="4813653"/>
            <a:ext cx="605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41966" y="4813653"/>
            <a:ext cx="605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1195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112973" y="479468"/>
            <a:ext cx="2624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True or False?</a:t>
            </a:r>
            <a:endParaRPr lang="en-GB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805442" y="4572502"/>
            <a:ext cx="7239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 yellow pencil is longer than the blue pencil.</a:t>
            </a:r>
            <a:endParaRPr lang="en-GB" sz="28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38971">
            <a:off x="3520626" y="852499"/>
            <a:ext cx="2952750" cy="417195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38971">
            <a:off x="2637447" y="-52763"/>
            <a:ext cx="2952750" cy="4171950"/>
          </a:xfrm>
          <a:prstGeom prst="rect">
            <a:avLst/>
          </a:prstGeom>
        </p:spPr>
      </p:pic>
      <p:cxnSp>
        <p:nvCxnSpPr>
          <p:cNvPr id="36" name="Straight Connector 35"/>
          <p:cNvCxnSpPr/>
          <p:nvPr/>
        </p:nvCxnSpPr>
        <p:spPr>
          <a:xfrm>
            <a:off x="2127603" y="1436913"/>
            <a:ext cx="0" cy="218149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285945" y="1436913"/>
            <a:ext cx="0" cy="218149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05442" y="5324496"/>
            <a:ext cx="7239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It is false. Both pencils are the same length.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-0.09497 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5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41" y="2812650"/>
            <a:ext cx="7899405" cy="15522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1" y="954259"/>
            <a:ext cx="2793527" cy="21301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41" y="724799"/>
            <a:ext cx="4211724" cy="256975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5031907" y="1332410"/>
            <a:ext cx="0" cy="17242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326615" y="1332410"/>
            <a:ext cx="42520" cy="17242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86627" y="1332410"/>
            <a:ext cx="0" cy="175203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61643" y="1332410"/>
            <a:ext cx="0" cy="17242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7512" y="310018"/>
            <a:ext cx="6284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What do you notice?</a:t>
            </a:r>
            <a:endParaRPr lang="en-GB" sz="32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886627" y="4364910"/>
            <a:ext cx="3635827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94568" y="4361493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 cm</a:t>
            </a:r>
            <a:endParaRPr lang="en-GB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049841" y="4354665"/>
            <a:ext cx="2276774" cy="13656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39226" y="4368321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  <a:r>
              <a:rPr lang="en-GB" sz="2400" dirty="0" smtClean="0"/>
              <a:t> cm</a:t>
            </a:r>
            <a:endParaRPr lang="en-GB" sz="24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3414" y="5245144"/>
            <a:ext cx="777029" cy="77702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856858" y="5421072"/>
            <a:ext cx="151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Have a think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511" y="4901182"/>
            <a:ext cx="7239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Stegosaurus </a:t>
            </a:r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is longer than </a:t>
            </a:r>
            <a:r>
              <a:rPr lang="en-GB" sz="3200" dirty="0" smtClean="0"/>
              <a:t>the T-rex.</a:t>
            </a:r>
            <a:endParaRPr lang="en-GB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667511" y="5510715"/>
            <a:ext cx="7239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T-rex </a:t>
            </a:r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is shorter than </a:t>
            </a:r>
            <a:r>
              <a:rPr lang="en-GB" sz="3200" dirty="0" smtClean="0"/>
              <a:t>the Stegosaurus.</a:t>
            </a:r>
            <a:endParaRPr lang="en-GB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3553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5" grpId="0"/>
      <p:bldP spid="28" grpId="0"/>
      <p:bldP spid="28" grpId="1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306898" y="2426218"/>
            <a:ext cx="6104179" cy="11994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90" y="1619794"/>
            <a:ext cx="4816980" cy="45225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497" y="3858807"/>
            <a:ext cx="2793527" cy="2130181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847018" y="5871421"/>
            <a:ext cx="3094591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47018" y="1937882"/>
            <a:ext cx="3094591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99497" y="5871421"/>
            <a:ext cx="2333714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9497" y="4093253"/>
            <a:ext cx="2333714" cy="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6658" y="3358603"/>
            <a:ext cx="2398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11 cm tall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926847" y="4117943"/>
            <a:ext cx="2090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  <a:r>
              <a:rPr lang="en-GB" sz="2400" dirty="0" smtClean="0"/>
              <a:t> cm tall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36950" y="2471272"/>
            <a:ext cx="2398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taller</a:t>
            </a:r>
            <a:endParaRPr lang="en-GB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6276265" y="2469803"/>
            <a:ext cx="2398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shorter</a:t>
            </a:r>
            <a:endParaRPr lang="en-GB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667512" y="310018"/>
            <a:ext cx="6284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What do you notice?</a:t>
            </a:r>
            <a:endParaRPr lang="en-GB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836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8252" y="5245706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1096" y="538839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42756" y="1290330"/>
            <a:ext cx="4101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10 cm               10 mm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512" y="310018"/>
                <a:ext cx="767965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200" dirty="0" smtClean="0"/>
                  <a:t>Use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3200" dirty="0" smtClean="0"/>
                  <a:t>,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GB" sz="3200" dirty="0" smtClean="0"/>
                  <a:t> or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/>
                  <a:t> to complete the comparisons</a:t>
                </a:r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10018"/>
                <a:ext cx="7679654" cy="584775"/>
              </a:xfrm>
              <a:prstGeom prst="rect">
                <a:avLst/>
              </a:prstGeom>
              <a:blipFill>
                <a:blip r:embed="rId6"/>
                <a:stretch>
                  <a:fillRect l="-2065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/>
          <p:cNvSpPr/>
          <p:nvPr/>
        </p:nvSpPr>
        <p:spPr>
          <a:xfrm>
            <a:off x="3790187" y="1111542"/>
            <a:ext cx="864000" cy="864000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268366" y="2350983"/>
            <a:ext cx="4323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20 mm                2 cm</a:t>
            </a:r>
            <a:endParaRPr lang="en-GB" sz="3200" dirty="0"/>
          </a:p>
        </p:txBody>
      </p:sp>
      <p:sp>
        <p:nvSpPr>
          <p:cNvPr id="9" name="Oval 8"/>
          <p:cNvSpPr/>
          <p:nvPr/>
        </p:nvSpPr>
        <p:spPr>
          <a:xfrm>
            <a:off x="3790187" y="2172195"/>
            <a:ext cx="864000" cy="864000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72912" y="3311140"/>
            <a:ext cx="6635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50 mm + 20 mm               10 cm</a:t>
            </a:r>
            <a:endParaRPr lang="en-GB" sz="3200" dirty="0"/>
          </a:p>
        </p:txBody>
      </p:sp>
      <p:sp>
        <p:nvSpPr>
          <p:cNvPr id="13" name="Oval 12"/>
          <p:cNvSpPr/>
          <p:nvPr/>
        </p:nvSpPr>
        <p:spPr>
          <a:xfrm>
            <a:off x="3790187" y="3236425"/>
            <a:ext cx="864000" cy="864000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673612" y="1189893"/>
                <a:ext cx="11895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en-GB" sz="3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612" y="1189893"/>
                <a:ext cx="1189532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27421" y="2258649"/>
                <a:ext cx="11895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3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421" y="2258649"/>
                <a:ext cx="1189532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626996" y="3314776"/>
                <a:ext cx="11895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en-GB" sz="3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996" y="3314776"/>
                <a:ext cx="1189532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6" name="Picture 6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5570" y="4747061"/>
            <a:ext cx="7481596" cy="1470159"/>
          </a:xfrm>
          <a:prstGeom prst="rect">
            <a:avLst/>
          </a:prstGeom>
        </p:spPr>
      </p:pic>
      <p:cxnSp>
        <p:nvCxnSpPr>
          <p:cNvPr id="68" name="Straight Arrow Connector 67"/>
          <p:cNvCxnSpPr/>
          <p:nvPr/>
        </p:nvCxnSpPr>
        <p:spPr>
          <a:xfrm>
            <a:off x="5486400" y="4376059"/>
            <a:ext cx="0" cy="468000"/>
          </a:xfrm>
          <a:prstGeom prst="straightConnector1">
            <a:avLst/>
          </a:prstGeom>
          <a:ln w="28575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576252" y="4376058"/>
            <a:ext cx="0" cy="468000"/>
          </a:xfrm>
          <a:prstGeom prst="straightConnector1">
            <a:avLst/>
          </a:prstGeom>
          <a:ln w="28575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176389" y="4110614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66"/>
                </a:solidFill>
              </a:rPr>
              <a:t>10 cm</a:t>
            </a:r>
            <a:endParaRPr lang="en-GB" dirty="0">
              <a:solidFill>
                <a:srgbClr val="FF0066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261886" y="4111616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66"/>
                </a:solidFill>
              </a:rPr>
              <a:t>10 mm</a:t>
            </a:r>
            <a:endParaRPr lang="en-GB" dirty="0">
              <a:solidFill>
                <a:srgbClr val="FF0066"/>
              </a:solidFill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006456" y="4383434"/>
            <a:ext cx="0" cy="468000"/>
          </a:xfrm>
          <a:prstGeom prst="straightConnector1">
            <a:avLst/>
          </a:prstGeom>
          <a:ln w="28575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623720" y="3847584"/>
            <a:ext cx="1750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66"/>
                </a:solidFill>
              </a:rPr>
              <a:t>  2 cm</a:t>
            </a:r>
          </a:p>
          <a:p>
            <a:r>
              <a:rPr lang="en-GB" dirty="0" smtClean="0">
                <a:solidFill>
                  <a:srgbClr val="FF0066"/>
                </a:solidFill>
              </a:rPr>
              <a:t>20 mm</a:t>
            </a:r>
            <a:endParaRPr lang="en-GB" dirty="0">
              <a:solidFill>
                <a:srgbClr val="FF0066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486400" y="4373877"/>
            <a:ext cx="0" cy="468000"/>
          </a:xfrm>
          <a:prstGeom prst="straightConnector1">
            <a:avLst/>
          </a:prstGeom>
          <a:ln w="28575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4177669" y="4373877"/>
            <a:ext cx="0" cy="468000"/>
          </a:xfrm>
          <a:prstGeom prst="straightConnector1">
            <a:avLst/>
          </a:prstGeom>
          <a:ln w="28575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76389" y="4108432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66"/>
                </a:solidFill>
              </a:rPr>
              <a:t>10 cm</a:t>
            </a:r>
            <a:endParaRPr lang="en-GB" dirty="0">
              <a:solidFill>
                <a:srgbClr val="FF0066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769735" y="4110614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66"/>
                </a:solidFill>
              </a:rPr>
              <a:t>70 mm</a:t>
            </a:r>
            <a:endParaRPr lang="en-GB" dirty="0">
              <a:solidFill>
                <a:srgbClr val="FF0066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7" grpId="0"/>
      <p:bldP spid="19" grpId="0"/>
      <p:bldP spid="21" grpId="0"/>
      <p:bldP spid="72" grpId="0"/>
      <p:bldP spid="72" grpId="2"/>
      <p:bldP spid="73" grpId="0"/>
      <p:bldP spid="73" grpId="2"/>
      <p:bldP spid="75" grpId="0"/>
      <p:bldP spid="75" grpId="1"/>
      <p:bldP spid="78" grpId="0"/>
      <p:bldP spid="78" grpId="1"/>
      <p:bldP spid="79" grpId="0"/>
      <p:bldP spid="79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9.9|4.8|1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4.6|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.5|2.8|2.7|9.3|4.4|3.8|5.6|7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5.4|0.8|2.6|0.9|4.6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4.3|14.7|2.3|5.8|12.2|25.9|0.9|4.3|23.1|0.9|3.3|8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|8.9|6.2|20.9|2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18.1|1|1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4|1.7|1.7|0.5|0.5|2.6|2.6|4.7|4.8|8|0.7|0.6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www.w3.org/XML/1998/namespace"/>
    <ds:schemaRef ds:uri="522d4c35-b548-4432-90ae-af4376e1c4b4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12533</TotalTime>
  <Words>344</Words>
  <Application>Microsoft Office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6 on the worksheet</vt:lpstr>
      <vt:lpstr>PowerPoint Presentation</vt:lpstr>
      <vt:lpstr>Have a go at the last question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Louise Collinson</cp:lastModifiedBy>
  <cp:revision>230</cp:revision>
  <dcterms:created xsi:type="dcterms:W3CDTF">2019-07-05T11:02:13Z</dcterms:created>
  <dcterms:modified xsi:type="dcterms:W3CDTF">2021-01-28T09:58:19Z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