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3"/>
  </p:notesMasterIdLst>
  <p:sldIdLst>
    <p:sldId id="296" r:id="rId11"/>
    <p:sldId id="297" r:id="rId12"/>
    <p:sldId id="298" r:id="rId13"/>
    <p:sldId id="307" r:id="rId14"/>
    <p:sldId id="299" r:id="rId15"/>
    <p:sldId id="304" r:id="rId16"/>
    <p:sldId id="308" r:id="rId17"/>
    <p:sldId id="310" r:id="rId18"/>
    <p:sldId id="301" r:id="rId19"/>
    <p:sldId id="300" r:id="rId20"/>
    <p:sldId id="309" r:id="rId21"/>
    <p:sldId id="311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BBB9BB4-FF3B-4567-A33B-2940ABE1684F}">
          <p14:sldIdLst>
            <p14:sldId id="296"/>
            <p14:sldId id="297"/>
            <p14:sldId id="298"/>
            <p14:sldId id="307"/>
            <p14:sldId id="299"/>
            <p14:sldId id="304"/>
            <p14:sldId id="308"/>
            <p14:sldId id="310"/>
            <p14:sldId id="301"/>
            <p14:sldId id="300"/>
            <p14:sldId id="309"/>
            <p14:sldId id="31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4BA0"/>
    <a:srgbClr val="FF3399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26/02/2021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26/02/2021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14.png"/><Relationship Id="rId5" Type="http://schemas.openxmlformats.org/officeDocument/2006/relationships/image" Target="../media/image21.png"/><Relationship Id="rId4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2.png"/><Relationship Id="rId9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64599" y="2474893"/>
            <a:ext cx="6773243" cy="190821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0629" y="1432212"/>
            <a:ext cx="406254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 smtClean="0"/>
              <a:t>1.3.21</a:t>
            </a:r>
            <a:endParaRPr lang="en-GB" sz="6600" dirty="0"/>
          </a:p>
        </p:txBody>
      </p:sp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4582" y="324009"/>
            <a:ext cx="74818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The children have been measuring their height.</a:t>
            </a:r>
            <a:endParaRPr lang="en-GB" sz="2800" dirty="0"/>
          </a:p>
        </p:txBody>
      </p:sp>
      <p:grpSp>
        <p:nvGrpSpPr>
          <p:cNvPr id="25" name="Group 24"/>
          <p:cNvGrpSpPr/>
          <p:nvPr/>
        </p:nvGrpSpPr>
        <p:grpSpPr>
          <a:xfrm>
            <a:off x="6241388" y="1027813"/>
            <a:ext cx="1907927" cy="2043080"/>
            <a:chOff x="6241388" y="910246"/>
            <a:chExt cx="1907927" cy="2043080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6544826" y="910246"/>
              <a:ext cx="1344759" cy="1690725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6241388" y="2460883"/>
              <a:ext cx="190792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600" dirty="0" smtClean="0"/>
                <a:t>125 cm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11712" y="1057278"/>
            <a:ext cx="1799238" cy="2013615"/>
            <a:chOff x="611712" y="939711"/>
            <a:chExt cx="1799238" cy="2013615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760919" y="939711"/>
              <a:ext cx="1423545" cy="1703113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11712" y="2460883"/>
              <a:ext cx="1799238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600" dirty="0" smtClean="0"/>
                <a:t>1 m 30 cm</a:t>
              </a:r>
              <a:endParaRPr lang="en-GB" sz="2600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381826" y="1092472"/>
            <a:ext cx="1907927" cy="1978421"/>
            <a:chOff x="2381826" y="974905"/>
            <a:chExt cx="1907927" cy="197842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509619" y="974905"/>
              <a:ext cx="1389408" cy="1760737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381826" y="2460883"/>
              <a:ext cx="190792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600" dirty="0" smtClean="0"/>
                <a:t>115 cm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333461" y="1127393"/>
            <a:ext cx="1907927" cy="1943500"/>
            <a:chOff x="4333461" y="1009826"/>
            <a:chExt cx="1907927" cy="1943500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7177" y="1009826"/>
              <a:ext cx="1284481" cy="1584000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4333461" y="2460883"/>
              <a:ext cx="190792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600" dirty="0" smtClean="0"/>
                <a:t>1 m 90 </a:t>
              </a:r>
              <a:r>
                <a:rPr lang="en-GB" sz="2600" dirty="0"/>
                <a:t>m</a:t>
              </a:r>
              <a:r>
                <a:rPr lang="en-GB" sz="2600" dirty="0" smtClean="0"/>
                <a:t>m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681514" y="313988"/>
            <a:ext cx="7065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Order the children from shortest to tallest.</a:t>
            </a:r>
            <a:endParaRPr lang="en-GB" sz="2800" dirty="0"/>
          </a:p>
        </p:txBody>
      </p:sp>
      <p:grpSp>
        <p:nvGrpSpPr>
          <p:cNvPr id="19" name="Group 18"/>
          <p:cNvGrpSpPr/>
          <p:nvPr/>
        </p:nvGrpSpPr>
        <p:grpSpPr>
          <a:xfrm>
            <a:off x="815554" y="5591608"/>
            <a:ext cx="7475913" cy="513032"/>
            <a:chOff x="884314" y="5029200"/>
            <a:chExt cx="7475913" cy="513032"/>
          </a:xfrm>
        </p:grpSpPr>
        <p:cxnSp>
          <p:nvCxnSpPr>
            <p:cNvPr id="15" name="Straight Arrow Connector 14"/>
            <p:cNvCxnSpPr/>
            <p:nvPr/>
          </p:nvCxnSpPr>
          <p:spPr>
            <a:xfrm>
              <a:off x="1018903" y="5029200"/>
              <a:ext cx="6870682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884314" y="5040085"/>
              <a:ext cx="125403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/>
                <a:t>shortest</a:t>
              </a:r>
              <a:endParaRPr lang="en-GB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106193" y="5080567"/>
              <a:ext cx="125403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/>
                <a:t>tallest</a:t>
              </a:r>
              <a:endParaRPr lang="en-GB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578840" y="2940975"/>
            <a:ext cx="1907927" cy="4924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600" dirty="0" smtClean="0">
                <a:solidFill>
                  <a:srgbClr val="FF3399"/>
                </a:solidFill>
              </a:rPr>
              <a:t>130 cm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46723" y="2940975"/>
            <a:ext cx="1907927" cy="4924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600" dirty="0" smtClean="0">
                <a:solidFill>
                  <a:srgbClr val="FF3399"/>
                </a:solidFill>
              </a:rPr>
              <a:t>109 cm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07407E-6 L 0.62326 0.31805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163" y="15903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81481E-6 L 0.62396 0.31019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198" y="15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48148E-6 L -0.38681 0.3169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340" y="15833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81481E-6 L -0.38976 0.31019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497" y="15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22222E-6 L 0.01527 0.31759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4" y="158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11111E-6 L -0.20261 0.31667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39" y="15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  <p:bldP spid="20" grpId="0"/>
      <p:bldP spid="20" grpId="1"/>
      <p:bldP spid="21" grpId="0"/>
      <p:bldP spid="21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697" y="282115"/>
            <a:ext cx="1344759" cy="16907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7966" y="388840"/>
            <a:ext cx="1284481" cy="1584000"/>
          </a:xfrm>
          <a:prstGeom prst="rect">
            <a:avLst/>
          </a:prstGeom>
        </p:spPr>
      </p:pic>
      <p:grpSp>
        <p:nvGrpSpPr>
          <p:cNvPr id="26" name="Group 25"/>
          <p:cNvGrpSpPr/>
          <p:nvPr/>
        </p:nvGrpSpPr>
        <p:grpSpPr>
          <a:xfrm>
            <a:off x="2353608" y="370683"/>
            <a:ext cx="2453523" cy="1211515"/>
            <a:chOff x="3523360" y="2193062"/>
            <a:chExt cx="3135654" cy="857198"/>
          </a:xfrm>
        </p:grpSpPr>
        <p:sp>
          <p:nvSpPr>
            <p:cNvPr id="27" name="Rounded Rectangular Callout 26"/>
            <p:cNvSpPr/>
            <p:nvPr/>
          </p:nvSpPr>
          <p:spPr>
            <a:xfrm>
              <a:off x="3523360" y="2193062"/>
              <a:ext cx="3135654" cy="846829"/>
            </a:xfrm>
            <a:prstGeom prst="wedgeRoundRectCallout">
              <a:avLst>
                <a:gd name="adj1" fmla="val -71263"/>
                <a:gd name="adj2" fmla="val 19598"/>
                <a:gd name="adj3" fmla="val 16667"/>
              </a:avLst>
            </a:prstGeom>
            <a:noFill/>
            <a:ln w="38100">
              <a:solidFill>
                <a:srgbClr val="EB589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631474" y="2200977"/>
              <a:ext cx="2994751" cy="8492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 smtClean="0"/>
                <a:t>I wonder if taller people have longer feet.</a:t>
              </a:r>
              <a:endParaRPr lang="en-GB" sz="2400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5140687" y="948524"/>
            <a:ext cx="1706721" cy="893339"/>
            <a:chOff x="3523360" y="2193062"/>
            <a:chExt cx="3135654" cy="846829"/>
          </a:xfrm>
        </p:grpSpPr>
        <p:sp>
          <p:nvSpPr>
            <p:cNvPr id="30" name="Rounded Rectangular Callout 29"/>
            <p:cNvSpPr/>
            <p:nvPr/>
          </p:nvSpPr>
          <p:spPr>
            <a:xfrm>
              <a:off x="3523360" y="2193062"/>
              <a:ext cx="3135654" cy="846829"/>
            </a:xfrm>
            <a:prstGeom prst="wedgeRoundRectCallout">
              <a:avLst>
                <a:gd name="adj1" fmla="val 69860"/>
                <a:gd name="adj2" fmla="val 757"/>
                <a:gd name="adj3" fmla="val 16667"/>
              </a:avLst>
            </a:prstGeom>
            <a:noFill/>
            <a:ln w="38100">
              <a:solidFill>
                <a:srgbClr val="334B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631474" y="2200977"/>
              <a:ext cx="2994751" cy="3266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 smtClean="0"/>
                <a:t>Let’s investigate!</a:t>
              </a:r>
              <a:endParaRPr lang="en-GB" sz="2400" dirty="0"/>
            </a:p>
          </p:txBody>
        </p:sp>
      </p:grp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036538"/>
              </p:ext>
            </p:extLst>
          </p:nvPr>
        </p:nvGraphicFramePr>
        <p:xfrm>
          <a:off x="667512" y="2181291"/>
          <a:ext cx="4628605" cy="265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7576">
                  <a:extLst>
                    <a:ext uri="{9D8B030D-6E8A-4147-A177-3AD203B41FA5}">
                      <a16:colId xmlns:a16="http://schemas.microsoft.com/office/drawing/2014/main" val="2030166277"/>
                    </a:ext>
                  </a:extLst>
                </a:gridCol>
                <a:gridCol w="1619795">
                  <a:extLst>
                    <a:ext uri="{9D8B030D-6E8A-4147-A177-3AD203B41FA5}">
                      <a16:colId xmlns:a16="http://schemas.microsoft.com/office/drawing/2014/main" val="623975089"/>
                    </a:ext>
                  </a:extLst>
                </a:gridCol>
                <a:gridCol w="1711234">
                  <a:extLst>
                    <a:ext uri="{9D8B030D-6E8A-4147-A177-3AD203B41FA5}">
                      <a16:colId xmlns:a16="http://schemas.microsoft.com/office/drawing/2014/main" val="2593494540"/>
                    </a:ext>
                  </a:extLst>
                </a:gridCol>
              </a:tblGrid>
              <a:tr h="434863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Name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Height </a:t>
                      </a:r>
                    </a:p>
                    <a:p>
                      <a:pPr algn="ctr"/>
                      <a:r>
                        <a:rPr lang="en-GB" sz="2400" dirty="0" smtClean="0"/>
                        <a:t>in cm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Length of foot in cm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7023859"/>
                  </a:ext>
                </a:extLst>
              </a:tr>
              <a:tr h="440903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Whitney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109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0112102"/>
                  </a:ext>
                </a:extLst>
              </a:tr>
              <a:tr h="440903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Ron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115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65135507"/>
                  </a:ext>
                </a:extLst>
              </a:tr>
              <a:tr h="440903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Eva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125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9318168"/>
                  </a:ext>
                </a:extLst>
              </a:tr>
              <a:tr h="440903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Amir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130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8220555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134344" y="2985772"/>
            <a:ext cx="515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17</a:t>
            </a:r>
            <a:endParaRPr lang="en-GB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4134344" y="3464479"/>
            <a:ext cx="515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21</a:t>
            </a:r>
            <a:endParaRPr lang="en-GB" sz="2400" dirty="0"/>
          </a:p>
        </p:txBody>
      </p:sp>
      <p:sp>
        <p:nvSpPr>
          <p:cNvPr id="33" name="TextBox 32"/>
          <p:cNvSpPr txBox="1"/>
          <p:nvPr/>
        </p:nvSpPr>
        <p:spPr>
          <a:xfrm>
            <a:off x="4134344" y="3943186"/>
            <a:ext cx="515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19</a:t>
            </a:r>
            <a:endParaRPr lang="en-GB" sz="2400" dirty="0"/>
          </a:p>
        </p:txBody>
      </p:sp>
      <p:sp>
        <p:nvSpPr>
          <p:cNvPr id="34" name="TextBox 33"/>
          <p:cNvSpPr txBox="1"/>
          <p:nvPr/>
        </p:nvSpPr>
        <p:spPr>
          <a:xfrm>
            <a:off x="4134344" y="4371386"/>
            <a:ext cx="515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22</a:t>
            </a:r>
            <a:endParaRPr lang="en-GB" sz="2400" dirty="0"/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7774" y="4615865"/>
            <a:ext cx="1389408" cy="1760737"/>
          </a:xfrm>
          <a:prstGeom prst="rect">
            <a:avLst/>
          </a:prstGeom>
        </p:spPr>
      </p:pic>
      <p:grpSp>
        <p:nvGrpSpPr>
          <p:cNvPr id="38" name="Group 37"/>
          <p:cNvGrpSpPr/>
          <p:nvPr/>
        </p:nvGrpSpPr>
        <p:grpSpPr>
          <a:xfrm>
            <a:off x="3618411" y="5012768"/>
            <a:ext cx="3185206" cy="893339"/>
            <a:chOff x="3523360" y="2193062"/>
            <a:chExt cx="3135654" cy="846829"/>
          </a:xfrm>
        </p:grpSpPr>
        <p:sp>
          <p:nvSpPr>
            <p:cNvPr id="39" name="Rounded Rectangular Callout 38"/>
            <p:cNvSpPr/>
            <p:nvPr/>
          </p:nvSpPr>
          <p:spPr>
            <a:xfrm>
              <a:off x="3523360" y="2193062"/>
              <a:ext cx="3135654" cy="846829"/>
            </a:xfrm>
            <a:prstGeom prst="wedgeRoundRectCallout">
              <a:avLst>
                <a:gd name="adj1" fmla="val 60530"/>
                <a:gd name="adj2" fmla="val 5144"/>
                <a:gd name="adj3" fmla="val 16667"/>
              </a:avLst>
            </a:prstGeom>
            <a:noFill/>
            <a:ln w="381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631474" y="2200977"/>
              <a:ext cx="2994751" cy="7877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 smtClean="0"/>
                <a:t>I am shorter than Eva but my feet are longer.</a:t>
              </a:r>
              <a:endParaRPr lang="en-GB" sz="2400" dirty="0"/>
            </a:p>
          </p:txBody>
        </p:sp>
      </p:grpSp>
      <p:pic>
        <p:nvPicPr>
          <p:cNvPr id="42" name="Picture 4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7023" y="1875797"/>
            <a:ext cx="1313653" cy="1571640"/>
          </a:xfrm>
          <a:prstGeom prst="rect">
            <a:avLst/>
          </a:prstGeom>
        </p:spPr>
      </p:pic>
      <p:grpSp>
        <p:nvGrpSpPr>
          <p:cNvPr id="44" name="Group 43"/>
          <p:cNvGrpSpPr/>
          <p:nvPr/>
        </p:nvGrpSpPr>
        <p:grpSpPr>
          <a:xfrm>
            <a:off x="5390302" y="2395241"/>
            <a:ext cx="1706721" cy="1578010"/>
            <a:chOff x="3523360" y="2193062"/>
            <a:chExt cx="3135654" cy="1495853"/>
          </a:xfrm>
        </p:grpSpPr>
        <p:sp>
          <p:nvSpPr>
            <p:cNvPr id="45" name="Rounded Rectangular Callout 44"/>
            <p:cNvSpPr/>
            <p:nvPr/>
          </p:nvSpPr>
          <p:spPr>
            <a:xfrm>
              <a:off x="3523360" y="2193062"/>
              <a:ext cx="3135654" cy="1495853"/>
            </a:xfrm>
            <a:prstGeom prst="wedgeRoundRectCallout">
              <a:avLst>
                <a:gd name="adj1" fmla="val 73687"/>
                <a:gd name="adj2" fmla="val -27388"/>
                <a:gd name="adj3" fmla="val 16667"/>
              </a:avLst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631474" y="2200977"/>
              <a:ext cx="2994750" cy="148793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 smtClean="0"/>
                <a:t>I am tallest and I have the longest feet!</a:t>
              </a:r>
              <a:endParaRPr lang="en-GB" sz="2400" dirty="0"/>
            </a:p>
          </p:txBody>
        </p:sp>
      </p:grpSp>
      <p:sp>
        <p:nvSpPr>
          <p:cNvPr id="47" name="Rounded Rectangle 46"/>
          <p:cNvSpPr/>
          <p:nvPr/>
        </p:nvSpPr>
        <p:spPr>
          <a:xfrm>
            <a:off x="667512" y="4371386"/>
            <a:ext cx="4628605" cy="461665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ounded Rectangle 47"/>
          <p:cNvSpPr/>
          <p:nvPr/>
        </p:nvSpPr>
        <p:spPr>
          <a:xfrm>
            <a:off x="666264" y="3006851"/>
            <a:ext cx="4628605" cy="461665"/>
          </a:xfrm>
          <a:prstGeom prst="roundRect">
            <a:avLst/>
          </a:prstGeom>
          <a:noFill/>
          <a:ln w="38100">
            <a:solidFill>
              <a:srgbClr val="334B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ounded Rectangle 48"/>
          <p:cNvSpPr/>
          <p:nvPr/>
        </p:nvSpPr>
        <p:spPr>
          <a:xfrm>
            <a:off x="649086" y="3472495"/>
            <a:ext cx="4628605" cy="885828"/>
          </a:xfrm>
          <a:prstGeom prst="round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04927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32" grpId="0"/>
      <p:bldP spid="33" grpId="0"/>
      <p:bldP spid="34" grpId="0"/>
      <p:bldP spid="47" grpId="0" animBg="1"/>
      <p:bldP spid="47" grpId="1" animBg="1"/>
      <p:bldP spid="48" grpId="0" animBg="1"/>
      <p:bldP spid="48" grpId="1" animBg="1"/>
      <p:bldP spid="4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Have a go at the rest of the questions on the worksheet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878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57861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What is the length of the fish?</a:t>
                </a: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40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Give your answer in mm.                  ______ mm</a:t>
                </a:r>
              </a:p>
              <a:p>
                <a:endParaRPr lang="en-GB" sz="2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)   Complete the statement below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1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	 1 m and 80 cm 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____ cm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3"/>
                </a:pP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Use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&lt;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&gt;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or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to complete the comparison.</a:t>
                </a:r>
              </a:p>
              <a:p>
                <a:endParaRPr lang="en-GB" sz="12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   120 cm            2 m 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5786199"/>
              </a:xfrm>
              <a:prstGeom prst="rect">
                <a:avLst/>
              </a:prstGeom>
              <a:blipFill>
                <a:blip r:embed="rId4"/>
                <a:stretch>
                  <a:fillRect l="-1707" t="-11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41540" y="1315018"/>
            <a:ext cx="6005493" cy="11801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671" y="529862"/>
            <a:ext cx="1926966" cy="1200150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1645481" y="796834"/>
            <a:ext cx="0" cy="76429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877744" y="796834"/>
            <a:ext cx="0" cy="640079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2560319" y="5342707"/>
            <a:ext cx="692332" cy="644366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57861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What is the length of the fish?</a:t>
                </a: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40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Give your answer in mm.                  ______ mm</a:t>
                </a:r>
              </a:p>
              <a:p>
                <a:endParaRPr lang="en-GB" sz="2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)   Complete the statement below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1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	 1 m and 80 cm 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____ cm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3"/>
                </a:pP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Use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&lt;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&gt;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or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to complete the comparison.</a:t>
                </a:r>
              </a:p>
              <a:p>
                <a:endParaRPr lang="en-GB" sz="12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   120 cm            2 m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5786199"/>
              </a:xfrm>
              <a:prstGeom prst="rect">
                <a:avLst/>
              </a:prstGeom>
              <a:blipFill>
                <a:blip r:embed="rId5"/>
                <a:stretch>
                  <a:fillRect l="-1707" t="-11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41540" y="1315018"/>
            <a:ext cx="6005493" cy="11801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671" y="529862"/>
            <a:ext cx="1926966" cy="1200150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1645481" y="796834"/>
            <a:ext cx="0" cy="76429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877744" y="796834"/>
            <a:ext cx="0" cy="640079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2560319" y="5342707"/>
            <a:ext cx="692332" cy="644366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6455664" y="2644236"/>
            <a:ext cx="5982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35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43237" y="4038269"/>
            <a:ext cx="772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180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560319" y="5405763"/>
                <a:ext cx="7101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en-GB" sz="28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0319" y="5405763"/>
                <a:ext cx="710183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4238024" y="5429381"/>
            <a:ext cx="1457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200 cm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15779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9233" y="5206539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52077" y="5349228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1514" y="313988"/>
            <a:ext cx="70656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Circle the longest measurement in each pair.</a:t>
            </a:r>
          </a:p>
          <a:p>
            <a:endParaRPr lang="en-GB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510969" y="1926303"/>
            <a:ext cx="283985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1 m</a:t>
            </a:r>
          </a:p>
          <a:p>
            <a:pPr algn="ctr"/>
            <a:endParaRPr lang="en-GB" sz="1600" dirty="0" smtClean="0"/>
          </a:p>
          <a:p>
            <a:pPr algn="ctr"/>
            <a:r>
              <a:rPr lang="en-GB" sz="2800" dirty="0" smtClean="0"/>
              <a:t>100 mm</a:t>
            </a:r>
          </a:p>
          <a:p>
            <a:endParaRPr lang="en-GB" sz="2800" dirty="0"/>
          </a:p>
        </p:txBody>
      </p:sp>
      <p:sp>
        <p:nvSpPr>
          <p:cNvPr id="2" name="Rounded Rectangle 1"/>
          <p:cNvSpPr/>
          <p:nvPr/>
        </p:nvSpPr>
        <p:spPr>
          <a:xfrm>
            <a:off x="901337" y="1894114"/>
            <a:ext cx="2952206" cy="1325594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4795007" y="1894114"/>
            <a:ext cx="2952206" cy="1325594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901337" y="3590059"/>
            <a:ext cx="2952206" cy="1325594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>
            <a:off x="4795007" y="3614097"/>
            <a:ext cx="2952206" cy="1325594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4509379" y="1939365"/>
            <a:ext cx="283985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1 m 3 cm</a:t>
            </a:r>
          </a:p>
          <a:p>
            <a:pPr algn="ctr"/>
            <a:endParaRPr lang="en-GB" sz="1600" dirty="0" smtClean="0"/>
          </a:p>
          <a:p>
            <a:pPr algn="ctr"/>
            <a:r>
              <a:rPr lang="en-GB" sz="2800" dirty="0" smtClean="0"/>
              <a:t>130 </a:t>
            </a:r>
            <a:r>
              <a:rPr lang="en-GB" sz="2800" dirty="0"/>
              <a:t>c</a:t>
            </a:r>
            <a:r>
              <a:rPr lang="en-GB" sz="2800" dirty="0" smtClean="0"/>
              <a:t>m</a:t>
            </a:r>
          </a:p>
          <a:p>
            <a:endParaRPr lang="en-GB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499730" y="3671406"/>
            <a:ext cx="283985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185 cm</a:t>
            </a:r>
          </a:p>
          <a:p>
            <a:pPr algn="ctr"/>
            <a:endParaRPr lang="en-GB" sz="1600" dirty="0" smtClean="0"/>
          </a:p>
          <a:p>
            <a:pPr algn="ctr"/>
            <a:r>
              <a:rPr lang="en-GB" sz="2800" dirty="0" smtClean="0"/>
              <a:t>2 m</a:t>
            </a:r>
          </a:p>
          <a:p>
            <a:endParaRPr lang="en-GB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4366565" y="3632879"/>
            <a:ext cx="283985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20 cm</a:t>
            </a:r>
          </a:p>
          <a:p>
            <a:pPr algn="ctr"/>
            <a:endParaRPr lang="en-GB" sz="1600" dirty="0" smtClean="0"/>
          </a:p>
          <a:p>
            <a:pPr algn="ctr"/>
            <a:r>
              <a:rPr lang="en-GB" sz="2800" dirty="0" smtClean="0"/>
              <a:t>250 mm</a:t>
            </a:r>
          </a:p>
          <a:p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567542" y="946882"/>
                <a:ext cx="235557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solidFill>
                      <a:srgbClr val="FF3399"/>
                    </a:solidFill>
                  </a:rPr>
                  <a:t>10 mm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rgbClr val="FF3399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solidFill>
                      <a:srgbClr val="FF3399"/>
                    </a:solidFill>
                  </a:rPr>
                  <a:t> 1 cm</a:t>
                </a:r>
                <a:endParaRPr lang="en-GB" sz="2800" dirty="0">
                  <a:solidFill>
                    <a:srgbClr val="FF3399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7542" y="946882"/>
                <a:ext cx="2355577" cy="523220"/>
              </a:xfrm>
              <a:prstGeom prst="rect">
                <a:avLst/>
              </a:prstGeom>
              <a:blipFill>
                <a:blip r:embed="rId6"/>
                <a:stretch>
                  <a:fillRect l="-5168" t="-10465" r="-3359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662578" y="946882"/>
                <a:ext cx="235557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solidFill>
                      <a:srgbClr val="FF3399"/>
                    </a:solidFill>
                  </a:rPr>
                  <a:t>100 </a:t>
                </a:r>
                <a:r>
                  <a:rPr lang="en-GB" sz="2800" dirty="0">
                    <a:solidFill>
                      <a:srgbClr val="FF3399"/>
                    </a:solidFill>
                  </a:rPr>
                  <a:t>c</a:t>
                </a:r>
                <a:r>
                  <a:rPr lang="en-GB" sz="2800" dirty="0" smtClean="0">
                    <a:solidFill>
                      <a:srgbClr val="FF3399"/>
                    </a:solidFill>
                  </a:rPr>
                  <a:t>m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rgbClr val="FF3399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solidFill>
                      <a:srgbClr val="FF3399"/>
                    </a:solidFill>
                  </a:rPr>
                  <a:t> 1 m</a:t>
                </a:r>
                <a:endParaRPr lang="en-GB" sz="2800" dirty="0">
                  <a:solidFill>
                    <a:srgbClr val="FF3399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2578" y="946882"/>
                <a:ext cx="2355577" cy="523220"/>
              </a:xfrm>
              <a:prstGeom prst="rect">
                <a:avLst/>
              </a:prstGeom>
              <a:blipFill>
                <a:blip r:embed="rId7"/>
                <a:stretch>
                  <a:fillRect l="-5440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2590786" y="1980508"/>
            <a:ext cx="13017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FF3399"/>
                </a:solidFill>
              </a:rPr>
              <a:t>100 cm</a:t>
            </a:r>
            <a:endParaRPr lang="en-GB" sz="2400" dirty="0">
              <a:solidFill>
                <a:srgbClr val="FF3399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680630" y="2628789"/>
            <a:ext cx="13017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FF3399"/>
                </a:solidFill>
              </a:rPr>
              <a:t>10 cm</a:t>
            </a:r>
            <a:endParaRPr lang="en-GB" sz="2400" dirty="0">
              <a:solidFill>
                <a:srgbClr val="FF3399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1469531" y="1937313"/>
            <a:ext cx="881783" cy="61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6654192" y="1980507"/>
            <a:ext cx="13017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FF3399"/>
                </a:solidFill>
              </a:rPr>
              <a:t>103 cm</a:t>
            </a:r>
            <a:endParaRPr lang="en-GB" sz="2400" dirty="0">
              <a:solidFill>
                <a:srgbClr val="FF3399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5092976" y="2564927"/>
            <a:ext cx="1606669" cy="61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2446439" y="4379358"/>
            <a:ext cx="13017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3399"/>
                </a:solidFill>
              </a:rPr>
              <a:t>2</a:t>
            </a:r>
            <a:r>
              <a:rPr lang="en-GB" sz="2400" dirty="0" smtClean="0">
                <a:solidFill>
                  <a:srgbClr val="FF3399"/>
                </a:solidFill>
              </a:rPr>
              <a:t>00 cm</a:t>
            </a:r>
            <a:endParaRPr lang="en-GB" sz="2400" dirty="0">
              <a:solidFill>
                <a:srgbClr val="FF3399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1447743" y="4279072"/>
            <a:ext cx="881783" cy="61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>
            <a:off x="6723320" y="4354239"/>
            <a:ext cx="13017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FF3399"/>
                </a:solidFill>
              </a:rPr>
              <a:t>25 cm</a:t>
            </a:r>
            <a:endParaRPr lang="en-GB" sz="2400" dirty="0">
              <a:solidFill>
                <a:srgbClr val="FF3399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5047523" y="4266257"/>
            <a:ext cx="1397929" cy="61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17" grpId="0"/>
      <p:bldP spid="18" grpId="0"/>
      <p:bldP spid="19" grpId="0"/>
      <p:bldP spid="20" grpId="0"/>
      <p:bldP spid="21" grpId="0" animBg="1"/>
      <p:bldP spid="22" grpId="0"/>
      <p:bldP spid="23" grpId="0" animBg="1"/>
      <p:bldP spid="24" grpId="0"/>
      <p:bldP spid="25" grpId="0" animBg="1"/>
      <p:bldP spid="26" grpId="0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77044" y="334776"/>
            <a:ext cx="1423545" cy="1703113"/>
          </a:xfrm>
          <a:prstGeom prst="rect">
            <a:avLst/>
          </a:prstGeom>
        </p:spPr>
      </p:pic>
      <p:grpSp>
        <p:nvGrpSpPr>
          <p:cNvPr id="26" name="Group 25"/>
          <p:cNvGrpSpPr/>
          <p:nvPr/>
        </p:nvGrpSpPr>
        <p:grpSpPr>
          <a:xfrm>
            <a:off x="2584352" y="516789"/>
            <a:ext cx="4325900" cy="947409"/>
            <a:chOff x="3523360" y="2193062"/>
            <a:chExt cx="3135654" cy="846829"/>
          </a:xfrm>
        </p:grpSpPr>
        <p:sp>
          <p:nvSpPr>
            <p:cNvPr id="27" name="Rounded Rectangular Callout 26"/>
            <p:cNvSpPr/>
            <p:nvPr/>
          </p:nvSpPr>
          <p:spPr>
            <a:xfrm>
              <a:off x="3523360" y="2193062"/>
              <a:ext cx="3135654" cy="846829"/>
            </a:xfrm>
            <a:prstGeom prst="wedgeRoundRectCallout">
              <a:avLst>
                <a:gd name="adj1" fmla="val -63957"/>
                <a:gd name="adj2" fmla="val 25743"/>
                <a:gd name="adj3" fmla="val 16667"/>
              </a:avLst>
            </a:prstGeom>
            <a:noFill/>
            <a:ln w="38100">
              <a:solidFill>
                <a:srgbClr val="EB589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631474" y="2200977"/>
              <a:ext cx="299475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 smtClean="0"/>
                <a:t>I wonder how many millimetres there are in one metre.</a:t>
              </a:r>
              <a:endParaRPr lang="en-GB" sz="2400" dirty="0"/>
            </a:p>
          </p:txBody>
        </p:sp>
      </p:grpSp>
      <p:pic>
        <p:nvPicPr>
          <p:cNvPr id="29" name="Picture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9233" y="5206539"/>
            <a:ext cx="747045" cy="747045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5652077" y="5349228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9610" y="1510532"/>
            <a:ext cx="1341543" cy="1473892"/>
          </a:xfrm>
          <a:prstGeom prst="rect">
            <a:avLst/>
          </a:prstGeom>
        </p:spPr>
      </p:pic>
      <p:grpSp>
        <p:nvGrpSpPr>
          <p:cNvPr id="33" name="Group 32"/>
          <p:cNvGrpSpPr/>
          <p:nvPr/>
        </p:nvGrpSpPr>
        <p:grpSpPr>
          <a:xfrm>
            <a:off x="4257493" y="1753204"/>
            <a:ext cx="2442153" cy="869179"/>
            <a:chOff x="3300581" y="2214172"/>
            <a:chExt cx="3135654" cy="746921"/>
          </a:xfrm>
        </p:grpSpPr>
        <p:sp>
          <p:nvSpPr>
            <p:cNvPr id="34" name="Rounded Rectangular Callout 33"/>
            <p:cNvSpPr/>
            <p:nvPr/>
          </p:nvSpPr>
          <p:spPr>
            <a:xfrm>
              <a:off x="3300581" y="2214172"/>
              <a:ext cx="3135654" cy="746921"/>
            </a:xfrm>
            <a:prstGeom prst="wedgeRoundRectCallout">
              <a:avLst>
                <a:gd name="adj1" fmla="val 65156"/>
                <a:gd name="adj2" fmla="val 10629"/>
                <a:gd name="adj3" fmla="val 16667"/>
              </a:avLst>
            </a:prstGeom>
            <a:noFill/>
            <a:ln w="38100">
              <a:solidFill>
                <a:srgbClr val="334B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300581" y="2236370"/>
              <a:ext cx="2994751" cy="3967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 smtClean="0"/>
                <a:t>There are 100 cm in one metre</a:t>
              </a:r>
              <a:endParaRPr lang="en-GB" sz="2400" dirty="0"/>
            </a:p>
          </p:txBody>
        </p:sp>
      </p:grpSp>
      <p:pic>
        <p:nvPicPr>
          <p:cNvPr id="36" name="Picture 3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531" y="2502921"/>
            <a:ext cx="1356229" cy="949360"/>
          </a:xfrm>
          <a:prstGeom prst="rect">
            <a:avLst/>
          </a:prstGeom>
        </p:spPr>
      </p:pic>
      <p:sp>
        <p:nvSpPr>
          <p:cNvPr id="37" name="Rounded Rectangular Callout 36"/>
          <p:cNvSpPr/>
          <p:nvPr/>
        </p:nvSpPr>
        <p:spPr>
          <a:xfrm>
            <a:off x="2254800" y="2373449"/>
            <a:ext cx="1735796" cy="846829"/>
          </a:xfrm>
          <a:prstGeom prst="wedgeRoundRectCallout">
            <a:avLst>
              <a:gd name="adj1" fmla="val -74977"/>
              <a:gd name="adj2" fmla="val 23814"/>
              <a:gd name="adj3" fmla="val 16667"/>
            </a:avLst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TextBox 37"/>
          <p:cNvSpPr txBox="1"/>
          <p:nvPr/>
        </p:nvSpPr>
        <p:spPr>
          <a:xfrm>
            <a:off x="2264065" y="2325712"/>
            <a:ext cx="17357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Each cm has 10 mm</a:t>
            </a:r>
            <a:endParaRPr lang="en-GB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38756" y="4159990"/>
                <a:ext cx="711239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/>
                  <a:t>10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 smtClean="0"/>
                  <a:t> 100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/>
                  <a:t> 1,000</a:t>
                </a:r>
                <a:endParaRPr lang="en-GB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8756" y="4159990"/>
                <a:ext cx="7112397" cy="523220"/>
              </a:xfrm>
              <a:prstGeom prst="rect">
                <a:avLst/>
              </a:prstGeom>
              <a:blipFill>
                <a:blip r:embed="rId9"/>
                <a:stretch>
                  <a:fillRect l="-1714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Box 39"/>
          <p:cNvSpPr txBox="1"/>
          <p:nvPr/>
        </p:nvSpPr>
        <p:spPr>
          <a:xfrm>
            <a:off x="1038755" y="4805867"/>
            <a:ext cx="71123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There are 1,000 millimetres in 1 metre.</a:t>
            </a:r>
            <a:endParaRPr lang="en-GB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92029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0" grpId="1"/>
      <p:bldP spid="37" grpId="0" animBg="1"/>
      <p:bldP spid="38" grpId="0"/>
      <p:bldP spid="8" grpId="0"/>
      <p:bldP spid="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9233" y="5206539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52077" y="5349228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1514" y="313988"/>
            <a:ext cx="70656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Sort the measurements into the table below.</a:t>
            </a:r>
          </a:p>
          <a:p>
            <a:endParaRPr lang="en-GB" sz="28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786157"/>
              </p:ext>
            </p:extLst>
          </p:nvPr>
        </p:nvGraphicFramePr>
        <p:xfrm>
          <a:off x="1382268" y="1083492"/>
          <a:ext cx="6096000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893862532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3088259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Shorter than 1 m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Longer than 1 m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7931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6485536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525959" y="4494287"/>
            <a:ext cx="1086612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140 cm</a:t>
            </a:r>
            <a:endParaRPr lang="en-GB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3335927" y="4490597"/>
            <a:ext cx="1236074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850 </a:t>
            </a:r>
            <a:r>
              <a:rPr lang="en-GB" sz="2400" dirty="0"/>
              <a:t>m</a:t>
            </a:r>
            <a:r>
              <a:rPr lang="en-GB" sz="2400" dirty="0" smtClean="0"/>
              <a:t>m</a:t>
            </a:r>
            <a:endParaRPr lang="en-GB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5433059" y="4486907"/>
            <a:ext cx="1529444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 m 11 cm</a:t>
            </a:r>
            <a:endParaRPr lang="en-GB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1821070" y="5349228"/>
            <a:ext cx="141852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1050 mm</a:t>
            </a:r>
            <a:endParaRPr lang="en-GB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4293975" y="5341847"/>
            <a:ext cx="1009037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97 cm</a:t>
            </a:r>
            <a:endParaRPr lang="en-GB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99551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11111E-6 L 0.33854 -0.39491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27" y="-197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0 L -0.28472 -0.51852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36" y="-25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48148E-6 L 0.03073 -0.30301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8" y="-15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07407E-6 L -0.06788 -0.3018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03" y="-15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59259E-6 L 0.30659 -0.31644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30" y="-15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10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1 – 4 on the worksheet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2|8.5|28.4|1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|4.4|26.7|6.4|5.6|2.9|15|7.6|3.6|7.9|3.9|4.6|5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|9|4.5|1.8|12.3|25.6|5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9|5.3|11.2|5.5|8.2|12.3|4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3.7|3.6|4.7|3.7|1.1|5.7|11.6|11.5|16|9.6|2.7|1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5.2|17.5|3.3|7.9|4.6|11.1|7.2|7.9|1.6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522d4c35-b548-4432-90ae-af4376e1c4b4"/>
    <ds:schemaRef ds:uri="http://purl.org/dc/terms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9643</TotalTime>
  <Words>278</Words>
  <Application>Microsoft Office PowerPoint</Application>
  <PresentationFormat>On-screen Show (4:3)</PresentationFormat>
  <Paragraphs>108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– 4 on the worksheet</vt:lpstr>
      <vt:lpstr>PowerPoint Presentation</vt:lpstr>
      <vt:lpstr>PowerPoint Presentation</vt:lpstr>
      <vt:lpstr>Have a go at the rest of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Smurthwaite, Andrew</cp:lastModifiedBy>
  <cp:revision>229</cp:revision>
  <dcterms:created xsi:type="dcterms:W3CDTF">2019-07-05T11:02:13Z</dcterms:created>
  <dcterms:modified xsi:type="dcterms:W3CDTF">2021-02-26T08:49:59Z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