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4"/>
    <p:sldMasterId id="2147483657" r:id="rId5"/>
    <p:sldMasterId id="2147483659" r:id="rId6"/>
    <p:sldMasterId id="2147483661" r:id="rId7"/>
    <p:sldMasterId id="2147483663" r:id="rId8"/>
    <p:sldMasterId id="2147483665" r:id="rId9"/>
    <p:sldMasterId id="2147483668" r:id="rId10"/>
    <p:sldMasterId id="2147483650" r:id="rId11"/>
    <p:sldMasterId id="2147483652" r:id="rId12"/>
  </p:sldMasterIdLst>
  <p:notesMasterIdLst>
    <p:notesMasterId r:id="rId26"/>
  </p:notesMasterIdLst>
  <p:sldIdLst>
    <p:sldId id="270" r:id="rId13"/>
    <p:sldId id="271" r:id="rId14"/>
    <p:sldId id="272" r:id="rId15"/>
    <p:sldId id="276" r:id="rId16"/>
    <p:sldId id="273" r:id="rId17"/>
    <p:sldId id="258" r:id="rId18"/>
    <p:sldId id="257" r:id="rId19"/>
    <p:sldId id="259" r:id="rId20"/>
    <p:sldId id="263" r:id="rId21"/>
    <p:sldId id="260" r:id="rId22"/>
    <p:sldId id="261" r:id="rId23"/>
    <p:sldId id="267" r:id="rId24"/>
    <p:sldId id="275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25" autoAdjust="0"/>
    <p:restoredTop sz="94694"/>
  </p:normalViewPr>
  <p:slideViewPr>
    <p:cSldViewPr snapToGrid="0" snapToObjects="1">
      <p:cViewPr varScale="1">
        <p:scale>
          <a:sx n="69" d="100"/>
          <a:sy n="69" d="100"/>
        </p:scale>
        <p:origin x="13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2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6AA71-502A-4458-93BE-06EF0981A4BA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93DBDD-48FF-4B3A-870C-CA63D520D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694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93DBDD-48FF-4B3A-870C-CA63D520D937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815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93DBDD-48FF-4B3A-870C-CA63D520D93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022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we simplify?</a:t>
            </a:r>
          </a:p>
          <a:p>
            <a:endParaRPr lang="en-GB" dirty="0"/>
          </a:p>
          <a:p>
            <a:r>
              <a:rPr lang="en-GB" dirty="0"/>
              <a:t>Discuss</a:t>
            </a:r>
            <a:r>
              <a:rPr lang="en-GB" baseline="0" dirty="0"/>
              <a:t> r</a:t>
            </a:r>
            <a:r>
              <a:rPr lang="en-GB" dirty="0"/>
              <a:t>eduction structure – take away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93DBDD-48FF-4B3A-870C-CA63D520D937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732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we simplify?</a:t>
            </a:r>
          </a:p>
          <a:p>
            <a:endParaRPr lang="en-GB" dirty="0"/>
          </a:p>
          <a:p>
            <a:r>
              <a:rPr lang="en-GB" dirty="0"/>
              <a:t>Discuss</a:t>
            </a:r>
            <a:r>
              <a:rPr lang="en-GB" baseline="0" dirty="0"/>
              <a:t> r</a:t>
            </a:r>
            <a:r>
              <a:rPr lang="en-GB" dirty="0"/>
              <a:t>eduction structure – take away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93DBDD-48FF-4B3A-870C-CA63D520D937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972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2045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570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0687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29/01/2021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878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9887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1469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8578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2475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947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4159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0665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124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135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972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044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703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792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425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Y3_SP_B5_PP12.jpg">
            <a:extLst>
              <a:ext uri="{FF2B5EF4-FFF2-40B4-BE49-F238E27FC236}">
                <a16:creationId xmlns:a16="http://schemas.microsoft.com/office/drawing/2014/main" id="{02C4704A-7459-1947-800F-A84DF74E38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pic>
        <p:nvPicPr>
          <p:cNvPr id="7" name="Picture 6" descr="Y3_SP_B5_PP12.jpg">
            <a:extLst>
              <a:ext uri="{FF2B5EF4-FFF2-40B4-BE49-F238E27FC236}">
                <a16:creationId xmlns:a16="http://schemas.microsoft.com/office/drawing/2014/main" id="{2994B4EE-78B1-6B46-A7FD-5445984440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867"/>
          <a:stretch/>
        </p:blipFill>
        <p:spPr>
          <a:xfrm>
            <a:off x="0" y="4651513"/>
            <a:ext cx="9144000" cy="220648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Y3_SP_B5_PP12.jpg">
            <a:extLst>
              <a:ext uri="{FF2B5EF4-FFF2-40B4-BE49-F238E27FC236}">
                <a16:creationId xmlns:a16="http://schemas.microsoft.com/office/drawing/2014/main" id="{02C4704A-7459-1947-800F-A84DF74E38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pic>
        <p:nvPicPr>
          <p:cNvPr id="7" name="Picture 6" descr="Y3_SP_B5_PP12.jpg">
            <a:extLst>
              <a:ext uri="{FF2B5EF4-FFF2-40B4-BE49-F238E27FC236}">
                <a16:creationId xmlns:a16="http://schemas.microsoft.com/office/drawing/2014/main" id="{2994B4EE-78B1-6B46-A7FD-54459844402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867"/>
          <a:stretch/>
        </p:blipFill>
        <p:spPr>
          <a:xfrm>
            <a:off x="0" y="4651513"/>
            <a:ext cx="9144000" cy="220648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 rot="16200000">
            <a:off x="4067703" y="-3185203"/>
            <a:ext cx="45719" cy="81811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7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5" Type="http://schemas.openxmlformats.org/officeDocument/2006/relationships/image" Target="../media/image11.png"/><Relationship Id="rId10" Type="http://schemas.openxmlformats.org/officeDocument/2006/relationships/image" Target="../media/image180.png"/><Relationship Id="rId4" Type="http://schemas.openxmlformats.org/officeDocument/2006/relationships/image" Target="../media/image26.png"/><Relationship Id="rId9" Type="http://schemas.openxmlformats.org/officeDocument/2006/relationships/image" Target="../media/image17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2.png"/><Relationship Id="rId5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9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E8DADC-240D-4684-97F7-78BC498113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74893"/>
            <a:ext cx="5950212" cy="19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076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D67633-EEDD-42BD-BB66-34B4A8D54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082" y="1989208"/>
            <a:ext cx="5703912" cy="3005873"/>
          </a:xfrm>
        </p:spPr>
        <p:txBody>
          <a:bodyPr/>
          <a:lstStyle/>
          <a:p>
            <a:r>
              <a:rPr lang="en-GB" dirty="0"/>
              <a:t>Have a go at questions 1 –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153940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/>
          <p:cNvSpPr txBox="1"/>
          <p:nvPr/>
        </p:nvSpPr>
        <p:spPr>
          <a:xfrm>
            <a:off x="692556" y="600494"/>
            <a:ext cx="66432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A mat is 45 cm long.</a:t>
            </a:r>
          </a:p>
          <a:p>
            <a:endParaRPr lang="en-GB" sz="2800" dirty="0">
              <a:latin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</a:rPr>
              <a:t>A rug is 63 cm long.</a:t>
            </a:r>
          </a:p>
          <a:p>
            <a:endParaRPr lang="en-GB" sz="2800" dirty="0">
              <a:latin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</a:rPr>
              <a:t>How long are they altogether?</a:t>
            </a:r>
          </a:p>
        </p:txBody>
      </p:sp>
      <p:sp>
        <p:nvSpPr>
          <p:cNvPr id="3" name="Rectangle 8"/>
          <p:cNvSpPr/>
          <p:nvPr/>
        </p:nvSpPr>
        <p:spPr>
          <a:xfrm>
            <a:off x="3601329" y="4266830"/>
            <a:ext cx="3976255" cy="11861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4" name="Rectangle 8"/>
          <p:cNvSpPr/>
          <p:nvPr/>
        </p:nvSpPr>
        <p:spPr>
          <a:xfrm>
            <a:off x="1220079" y="4266830"/>
            <a:ext cx="2381250" cy="11861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5" name="TextBox 7"/>
          <p:cNvSpPr txBox="1"/>
          <p:nvPr/>
        </p:nvSpPr>
        <p:spPr>
          <a:xfrm>
            <a:off x="5225774" y="4536735"/>
            <a:ext cx="1411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Rug</a:t>
            </a:r>
          </a:p>
        </p:txBody>
      </p:sp>
      <p:sp>
        <p:nvSpPr>
          <p:cNvPr id="6" name="TextBox 7"/>
          <p:cNvSpPr txBox="1"/>
          <p:nvPr/>
        </p:nvSpPr>
        <p:spPr>
          <a:xfrm>
            <a:off x="1985540" y="4536731"/>
            <a:ext cx="14114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Mat</a:t>
            </a:r>
          </a:p>
        </p:txBody>
      </p:sp>
      <p:cxnSp>
        <p:nvCxnSpPr>
          <p:cNvPr id="7" name="Straight Arrow Connector 18"/>
          <p:cNvCxnSpPr/>
          <p:nvPr/>
        </p:nvCxnSpPr>
        <p:spPr>
          <a:xfrm>
            <a:off x="1220079" y="5583338"/>
            <a:ext cx="2360878" cy="14204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19"/>
          <p:cNvSpPr/>
          <p:nvPr/>
        </p:nvSpPr>
        <p:spPr>
          <a:xfrm>
            <a:off x="1722147" y="5601278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45 cm</a:t>
            </a:r>
            <a:endParaRPr lang="en-GB" sz="2800" dirty="0"/>
          </a:p>
        </p:txBody>
      </p:sp>
      <p:cxnSp>
        <p:nvCxnSpPr>
          <p:cNvPr id="10" name="Straight Arrow Connector 18"/>
          <p:cNvCxnSpPr/>
          <p:nvPr/>
        </p:nvCxnSpPr>
        <p:spPr>
          <a:xfrm>
            <a:off x="3649358" y="5598086"/>
            <a:ext cx="3928226" cy="1794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9"/>
          <p:cNvSpPr/>
          <p:nvPr/>
        </p:nvSpPr>
        <p:spPr>
          <a:xfrm>
            <a:off x="4911085" y="5601278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63 cm</a:t>
            </a:r>
            <a:endParaRPr lang="en-GB" sz="28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488809"/>
              </p:ext>
            </p:extLst>
          </p:nvPr>
        </p:nvGraphicFramePr>
        <p:xfrm>
          <a:off x="5930036" y="565526"/>
          <a:ext cx="1728996" cy="2757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332">
                  <a:extLst>
                    <a:ext uri="{9D8B030D-6E8A-4147-A177-3AD203B41FA5}">
                      <a16:colId xmlns:a16="http://schemas.microsoft.com/office/drawing/2014/main" val="70042895"/>
                    </a:ext>
                  </a:extLst>
                </a:gridCol>
                <a:gridCol w="576332">
                  <a:extLst>
                    <a:ext uri="{9D8B030D-6E8A-4147-A177-3AD203B41FA5}">
                      <a16:colId xmlns:a16="http://schemas.microsoft.com/office/drawing/2014/main" val="3654639686"/>
                    </a:ext>
                  </a:extLst>
                </a:gridCol>
                <a:gridCol w="576332">
                  <a:extLst>
                    <a:ext uri="{9D8B030D-6E8A-4147-A177-3AD203B41FA5}">
                      <a16:colId xmlns:a16="http://schemas.microsoft.com/office/drawing/2014/main" val="699825816"/>
                    </a:ext>
                  </a:extLst>
                </a:gridCol>
              </a:tblGrid>
              <a:tr h="689279"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565384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5399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Calibri" panose="020F0502020204030204" pitchFamily="34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501321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94511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5467319" y="2020957"/>
                <a:ext cx="53091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8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7319" y="2020957"/>
                <a:ext cx="530915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6807527" y="2668324"/>
            <a:ext cx="105656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300" dirty="0">
                <a:latin typeface="Calibri" panose="020F0502020204030204" pitchFamily="34" charset="0"/>
              </a:rPr>
              <a:t>8</a:t>
            </a:r>
            <a:endParaRPr lang="en-GB" sz="3300" dirty="0"/>
          </a:p>
        </p:txBody>
      </p:sp>
      <p:sp>
        <p:nvSpPr>
          <p:cNvPr id="17" name="Rectangle 16"/>
          <p:cNvSpPr/>
          <p:nvPr/>
        </p:nvSpPr>
        <p:spPr>
          <a:xfrm>
            <a:off x="5744123" y="3250920"/>
            <a:ext cx="10565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1</a:t>
            </a:r>
            <a:endParaRPr lang="en-GB" sz="2800" dirty="0"/>
          </a:p>
        </p:txBody>
      </p:sp>
      <p:sp>
        <p:nvSpPr>
          <p:cNvPr id="18" name="Rectangle 17"/>
          <p:cNvSpPr/>
          <p:nvPr/>
        </p:nvSpPr>
        <p:spPr>
          <a:xfrm>
            <a:off x="6266250" y="2668324"/>
            <a:ext cx="105656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300" dirty="0">
                <a:latin typeface="Calibri" panose="020F0502020204030204" pitchFamily="34" charset="0"/>
              </a:rPr>
              <a:t>0</a:t>
            </a:r>
            <a:endParaRPr lang="en-GB" sz="3300" dirty="0"/>
          </a:p>
        </p:txBody>
      </p:sp>
      <p:sp>
        <p:nvSpPr>
          <p:cNvPr id="19" name="Rectangle 18"/>
          <p:cNvSpPr/>
          <p:nvPr/>
        </p:nvSpPr>
        <p:spPr>
          <a:xfrm>
            <a:off x="5724973" y="2668324"/>
            <a:ext cx="105656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300" dirty="0">
                <a:latin typeface="Calibri" panose="020F0502020204030204" pitchFamily="34" charset="0"/>
              </a:rPr>
              <a:t>1</a:t>
            </a:r>
            <a:endParaRPr lang="en-GB" sz="3300" dirty="0"/>
          </a:p>
        </p:txBody>
      </p:sp>
      <p:sp>
        <p:nvSpPr>
          <p:cNvPr id="20" name="Rectangle 35"/>
          <p:cNvSpPr/>
          <p:nvPr/>
        </p:nvSpPr>
        <p:spPr>
          <a:xfrm>
            <a:off x="350151" y="2965394"/>
            <a:ext cx="19264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</a:rPr>
              <a:t>108 cm</a:t>
            </a:r>
            <a:endParaRPr lang="en-GB" sz="2800" dirty="0">
              <a:solidFill>
                <a:schemeClr val="accent1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5101984" y="670921"/>
            <a:ext cx="3070446" cy="3109347"/>
            <a:chOff x="268171" y="249049"/>
            <a:chExt cx="2498576" cy="2448272"/>
          </a:xfrm>
        </p:grpSpPr>
        <p:sp>
          <p:nvSpPr>
            <p:cNvPr id="22" name="Oval 21"/>
            <p:cNvSpPr/>
            <p:nvPr/>
          </p:nvSpPr>
          <p:spPr>
            <a:xfrm>
              <a:off x="1081963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23" name="Oval 22"/>
            <p:cNvSpPr/>
            <p:nvPr/>
          </p:nvSpPr>
          <p:spPr>
            <a:xfrm>
              <a:off x="268171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24" name="Oval 23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cxnSp>
          <p:nvCxnSpPr>
            <p:cNvPr id="25" name="Straight Connector 24"/>
            <p:cNvCxnSpPr>
              <a:stCxn id="22" idx="3"/>
            </p:cNvCxnSpPr>
            <p:nvPr/>
          </p:nvCxnSpPr>
          <p:spPr>
            <a:xfrm flipH="1">
              <a:off x="844235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22" idx="5"/>
            </p:cNvCxnSpPr>
            <p:nvPr/>
          </p:nvCxnSpPr>
          <p:spPr>
            <a:xfrm>
              <a:off x="1862452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ectangle 35"/>
          <p:cNvSpPr/>
          <p:nvPr/>
        </p:nvSpPr>
        <p:spPr>
          <a:xfrm>
            <a:off x="5701890" y="951491"/>
            <a:ext cx="19264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</a:rPr>
              <a:t>108 cm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28" name="Rectangle 35"/>
          <p:cNvSpPr/>
          <p:nvPr/>
        </p:nvSpPr>
        <p:spPr>
          <a:xfrm>
            <a:off x="4710768" y="2887113"/>
            <a:ext cx="19264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</a:rPr>
              <a:t>1 m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29" name="Rectangle 35"/>
          <p:cNvSpPr/>
          <p:nvPr/>
        </p:nvSpPr>
        <p:spPr>
          <a:xfrm>
            <a:off x="6706161" y="2899320"/>
            <a:ext cx="19264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</a:rPr>
              <a:t>8 cm</a:t>
            </a:r>
            <a:endParaRPr lang="en-GB" sz="2800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35"/>
              <p:cNvSpPr/>
              <p:nvPr/>
            </p:nvSpPr>
            <p:spPr>
              <a:xfrm>
                <a:off x="1690649" y="2965394"/>
                <a:ext cx="2761805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1 m and 8 cm</a:t>
                </a:r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0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0649" y="2965394"/>
                <a:ext cx="2761805" cy="523220"/>
              </a:xfrm>
              <a:prstGeom prst="rect">
                <a:avLst/>
              </a:prstGeom>
              <a:blipFill>
                <a:blip r:embed="rId6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ight Brace 31"/>
          <p:cNvSpPr/>
          <p:nvPr/>
        </p:nvSpPr>
        <p:spPr>
          <a:xfrm rot="16200000">
            <a:off x="4292588" y="915841"/>
            <a:ext cx="212490" cy="6357506"/>
          </a:xfrm>
          <a:prstGeom prst="rightBrac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4232357" y="3412749"/>
            <a:ext cx="1162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?</a:t>
            </a:r>
          </a:p>
        </p:txBody>
      </p:sp>
      <p:sp>
        <p:nvSpPr>
          <p:cNvPr id="34" name="Rectangle 35"/>
          <p:cNvSpPr/>
          <p:nvPr/>
        </p:nvSpPr>
        <p:spPr>
          <a:xfrm>
            <a:off x="3478705" y="3408947"/>
            <a:ext cx="19264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108 cm</a:t>
            </a:r>
            <a:endParaRPr lang="en-GB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58502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8" grpId="0"/>
      <p:bldP spid="11" grpId="0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7" grpId="0"/>
      <p:bldP spid="28" grpId="0"/>
      <p:bldP spid="29" grpId="0"/>
      <p:bldP spid="30" grpId="0"/>
      <p:bldP spid="32" grpId="0" animBg="1"/>
      <p:bldP spid="33" grpId="0"/>
      <p:bldP spid="33" grpId="1"/>
      <p:bldP spid="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7"/>
          <p:cNvSpPr txBox="1"/>
          <p:nvPr/>
        </p:nvSpPr>
        <p:spPr>
          <a:xfrm>
            <a:off x="641233" y="275177"/>
            <a:ext cx="707574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A paperclip is 30 </a:t>
            </a:r>
            <a:r>
              <a:rPr lang="en-GB" sz="2800">
                <a:latin typeface="Calibri" panose="020F0502020204030204" pitchFamily="34" charset="0"/>
              </a:rPr>
              <a:t>mm long.</a:t>
            </a:r>
            <a:endParaRPr lang="en-GB" sz="2800" dirty="0">
              <a:latin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</a:rPr>
              <a:t>A crayon is 9 cm long.</a:t>
            </a:r>
          </a:p>
          <a:p>
            <a:r>
              <a:rPr lang="en-GB" sz="2800" dirty="0">
                <a:latin typeface="Calibri" panose="020F0502020204030204" pitchFamily="34" charset="0"/>
              </a:rPr>
              <a:t>Dexter arranges some paperclips </a:t>
            </a:r>
          </a:p>
          <a:p>
            <a:r>
              <a:rPr lang="en-GB" sz="2800" dirty="0">
                <a:latin typeface="Calibri" panose="020F0502020204030204" pitchFamily="34" charset="0"/>
              </a:rPr>
              <a:t>and crayons like this:</a:t>
            </a:r>
          </a:p>
          <a:p>
            <a:endParaRPr lang="en-GB" sz="2800" dirty="0">
              <a:latin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</a:rPr>
              <a:t>Does his pattern fit onto a 30 cm long piece of paper?</a:t>
            </a:r>
          </a:p>
        </p:txBody>
      </p:sp>
      <p:pic>
        <p:nvPicPr>
          <p:cNvPr id="2050" name="Picture 2" descr="100+ Free Crayons &amp; Pencil Illustrations - Pixab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7458" y="3394032"/>
            <a:ext cx="2486960" cy="622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aperclip | Free SV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41233" y="3259145"/>
            <a:ext cx="891907" cy="891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38281" y="405551"/>
            <a:ext cx="695617" cy="6956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00269" y="531269"/>
            <a:ext cx="17993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</a:rPr>
              <a:t>Have a think</a:t>
            </a:r>
          </a:p>
        </p:txBody>
      </p:sp>
      <p:pic>
        <p:nvPicPr>
          <p:cNvPr id="7" name="Picture 4" descr="Paperclip | Free SV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965238" y="3233679"/>
            <a:ext cx="891907" cy="891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Paperclip | Free SV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857145" y="3233679"/>
            <a:ext cx="891907" cy="891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100+ Free Crayons &amp; Pencil Illustrations - Pixab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9499" y="3407889"/>
            <a:ext cx="2486960" cy="622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9"/>
          <p:cNvSpPr/>
          <p:nvPr/>
        </p:nvSpPr>
        <p:spPr>
          <a:xfrm>
            <a:off x="493474" y="3924201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3 cm</a:t>
            </a:r>
            <a:endParaRPr lang="en-GB" sz="2800" dirty="0"/>
          </a:p>
        </p:txBody>
      </p:sp>
      <p:sp>
        <p:nvSpPr>
          <p:cNvPr id="13" name="Rectangle 19"/>
          <p:cNvSpPr/>
          <p:nvPr/>
        </p:nvSpPr>
        <p:spPr>
          <a:xfrm>
            <a:off x="6653930" y="3940881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9 cm</a:t>
            </a:r>
            <a:endParaRPr lang="en-GB" sz="2800" dirty="0"/>
          </a:p>
        </p:txBody>
      </p:sp>
      <p:sp>
        <p:nvSpPr>
          <p:cNvPr id="14" name="Rectangle 19"/>
          <p:cNvSpPr/>
          <p:nvPr/>
        </p:nvSpPr>
        <p:spPr>
          <a:xfrm>
            <a:off x="2198968" y="3940881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9 cm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9"/>
              <p:cNvSpPr/>
              <p:nvPr/>
            </p:nvSpPr>
            <p:spPr>
              <a:xfrm>
                <a:off x="1206488" y="5509280"/>
                <a:ext cx="2227794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chemeClr val="accent5"/>
                    </a:solidFill>
                    <a:latin typeface="Calibri" panose="020F0502020204030204" pitchFamily="34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GB" sz="2800" i="1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 smtClean="0">
                    <a:solidFill>
                      <a:schemeClr val="accent5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GB" sz="2800" dirty="0">
                    <a:solidFill>
                      <a:schemeClr val="accent5"/>
                    </a:solidFill>
                    <a:latin typeface="Calibri" panose="020F0502020204030204" pitchFamily="34" charset="0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accent5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5"/>
                    </a:solidFill>
                  </a:rPr>
                  <a:t> 27</a:t>
                </a:r>
              </a:p>
            </p:txBody>
          </p:sp>
        </mc:Choice>
        <mc:Fallback xmlns="">
          <p:sp>
            <p:nvSpPr>
              <p:cNvPr id="16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6488" y="5509280"/>
                <a:ext cx="2227794" cy="523220"/>
              </a:xfrm>
              <a:prstGeom prst="rect">
                <a:avLst/>
              </a:prstGeom>
              <a:blipFill>
                <a:blip r:embed="rId8"/>
                <a:stretch>
                  <a:fillRect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/>
          <p:cNvSpPr/>
          <p:nvPr/>
        </p:nvSpPr>
        <p:spPr>
          <a:xfrm>
            <a:off x="1295275" y="2825070"/>
            <a:ext cx="22042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</a:rPr>
              <a:t>Yes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37579" y="3924201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30 mm</a:t>
            </a:r>
            <a:endParaRPr lang="en-GB" sz="2800" dirty="0"/>
          </a:p>
        </p:txBody>
      </p:sp>
      <p:sp>
        <p:nvSpPr>
          <p:cNvPr id="21" name="Rectangle 20"/>
          <p:cNvSpPr/>
          <p:nvPr/>
        </p:nvSpPr>
        <p:spPr>
          <a:xfrm>
            <a:off x="3708492" y="3937036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30 mm</a:t>
            </a:r>
            <a:endParaRPr lang="en-GB" sz="2800" dirty="0"/>
          </a:p>
        </p:txBody>
      </p:sp>
      <p:sp>
        <p:nvSpPr>
          <p:cNvPr id="22" name="Rectangle 21"/>
          <p:cNvSpPr/>
          <p:nvPr/>
        </p:nvSpPr>
        <p:spPr>
          <a:xfrm>
            <a:off x="4778473" y="3940881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30 mm</a:t>
            </a:r>
            <a:endParaRPr lang="en-GB" sz="2800" dirty="0"/>
          </a:p>
        </p:txBody>
      </p:sp>
      <p:sp>
        <p:nvSpPr>
          <p:cNvPr id="23" name="Rectangle 19"/>
          <p:cNvSpPr/>
          <p:nvPr/>
        </p:nvSpPr>
        <p:spPr>
          <a:xfrm>
            <a:off x="3673075" y="3937036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3 cm</a:t>
            </a:r>
            <a:endParaRPr lang="en-GB" sz="2800" dirty="0"/>
          </a:p>
        </p:txBody>
      </p:sp>
      <p:sp>
        <p:nvSpPr>
          <p:cNvPr id="24" name="Rectangle 19"/>
          <p:cNvSpPr/>
          <p:nvPr/>
        </p:nvSpPr>
        <p:spPr>
          <a:xfrm>
            <a:off x="4756243" y="3940881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3 cm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19"/>
              <p:cNvSpPr/>
              <p:nvPr/>
            </p:nvSpPr>
            <p:spPr>
              <a:xfrm>
                <a:off x="667512" y="4689691"/>
                <a:ext cx="373329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chemeClr val="accent2"/>
                    </a:solidFill>
                    <a:latin typeface="Calibri" panose="020F0502020204030204" pitchFamily="34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2"/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2"/>
                    </a:solidFill>
                  </a:rPr>
                  <a:t> 3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2"/>
                    </a:solidFill>
                  </a:rPr>
                  <a:t> 3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+ </m:t>
                    </m:r>
                  </m:oMath>
                </a14:m>
                <a:r>
                  <a:rPr lang="en-GB" sz="2800" dirty="0">
                    <a:solidFill>
                      <a:schemeClr val="accent2"/>
                    </a:solidFill>
                  </a:rPr>
                  <a:t>9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2"/>
                    </a:solidFill>
                  </a:rPr>
                  <a:t> 27 </a:t>
                </a:r>
              </a:p>
            </p:txBody>
          </p:sp>
        </mc:Choice>
        <mc:Fallback xmlns="">
          <p:sp>
            <p:nvSpPr>
              <p:cNvPr id="26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4689691"/>
                <a:ext cx="3733291" cy="523220"/>
              </a:xfrm>
              <a:prstGeom prst="rect">
                <a:avLst/>
              </a:prstGeom>
              <a:blipFill>
                <a:blip r:embed="rId9"/>
                <a:stretch>
                  <a:fillRect l="-1144" t="-10465" r="-3431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19"/>
              <p:cNvSpPr/>
              <p:nvPr/>
            </p:nvSpPr>
            <p:spPr>
              <a:xfrm>
                <a:off x="4660291" y="4697605"/>
                <a:ext cx="3733291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2800" dirty="0">
                    <a:solidFill>
                      <a:schemeClr val="accent6"/>
                    </a:solidFill>
                    <a:latin typeface="Calibri" panose="020F0502020204030204" pitchFamily="34" charset="0"/>
                  </a:rPr>
                  <a:t>3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6"/>
                    </a:solidFill>
                  </a:rPr>
                  <a:t> 9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6"/>
                    </a:solidFill>
                  </a:rPr>
                  <a:t> 12</a:t>
                </a:r>
              </a:p>
              <a:p>
                <a:pPr algn="ctr"/>
                <a:r>
                  <a:rPr lang="en-GB" sz="2800" dirty="0">
                    <a:solidFill>
                      <a:schemeClr val="accent6"/>
                    </a:solidFill>
                  </a:rPr>
                  <a:t>12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6"/>
                    </a:solidFill>
                  </a:rPr>
                  <a:t> 12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6"/>
                    </a:solidFill>
                  </a:rPr>
                  <a:t> 24</a:t>
                </a:r>
              </a:p>
              <a:p>
                <a:pPr algn="ctr"/>
                <a:r>
                  <a:rPr lang="en-GB" sz="2800" dirty="0">
                    <a:solidFill>
                      <a:schemeClr val="accent6"/>
                    </a:solidFill>
                  </a:rPr>
                  <a:t>24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6"/>
                    </a:solidFill>
                  </a:rPr>
                  <a:t> 3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accent6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schemeClr val="accent6"/>
                    </a:solidFill>
                  </a:rPr>
                  <a:t> 27</a:t>
                </a:r>
              </a:p>
            </p:txBody>
          </p:sp>
        </mc:Choice>
        <mc:Fallback xmlns="">
          <p:sp>
            <p:nvSpPr>
              <p:cNvPr id="27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0291" y="4697605"/>
                <a:ext cx="3733291" cy="1384995"/>
              </a:xfrm>
              <a:prstGeom prst="rect">
                <a:avLst/>
              </a:prstGeom>
              <a:blipFill>
                <a:blip r:embed="rId10"/>
                <a:stretch>
                  <a:fillRect t="-4405" b="-118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859707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10" grpId="0"/>
      <p:bldP spid="13" grpId="0"/>
      <p:bldP spid="14" grpId="0"/>
      <p:bldP spid="16" grpId="0"/>
      <p:bldP spid="19" grpId="0"/>
      <p:bldP spid="20" grpId="0"/>
      <p:bldP spid="20" grpId="1"/>
      <p:bldP spid="21" grpId="0"/>
      <p:bldP spid="21" grpId="1"/>
      <p:bldP spid="22" grpId="0"/>
      <p:bldP spid="22" grpId="1"/>
      <p:bldP spid="23" grpId="0"/>
      <p:bldP spid="24" grpId="0"/>
      <p:bldP spid="26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D67633-EEDD-42BD-BB66-34B4A8D54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the rest of the worksheet</a:t>
            </a:r>
          </a:p>
        </p:txBody>
      </p:sp>
    </p:spTree>
    <p:extLst>
      <p:ext uri="{BB962C8B-B14F-4D97-AF65-F5344CB8AC3E}">
        <p14:creationId xmlns:p14="http://schemas.microsoft.com/office/powerpoint/2010/main" val="2344076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83797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AA09265-2B68-446B-84AC-EDF70E13F2F4}"/>
                  </a:ext>
                </a:extLst>
              </p:cNvPr>
              <p:cNvSpPr txBox="1"/>
              <p:nvPr/>
            </p:nvSpPr>
            <p:spPr>
              <a:xfrm>
                <a:off x="821026" y="473321"/>
                <a:ext cx="7497474" cy="3970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US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Convert </a:t>
                </a:r>
                <a:r>
                  <a:rPr lang="en-US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the measurements.</a:t>
                </a:r>
              </a:p>
              <a:p>
                <a:r>
                  <a:rPr lang="en-US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1 cm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______ mm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1 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______ cm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  47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25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13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128 cm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 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____ cm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AA09265-2B68-446B-84AC-EDF70E13F2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026" y="473321"/>
                <a:ext cx="7497474" cy="3970318"/>
              </a:xfrm>
              <a:prstGeom prst="rect">
                <a:avLst/>
              </a:prstGeom>
              <a:blipFill>
                <a:blip r:embed="rId4"/>
                <a:stretch>
                  <a:fillRect l="-1707" t="-16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72898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AA09265-2B68-446B-84AC-EDF70E13F2F4}"/>
                  </a:ext>
                </a:extLst>
              </p:cNvPr>
              <p:cNvSpPr txBox="1"/>
              <p:nvPr/>
            </p:nvSpPr>
            <p:spPr>
              <a:xfrm>
                <a:off x="821026" y="473321"/>
                <a:ext cx="7497474" cy="3970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US" sz="28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Convert </a:t>
                </a:r>
                <a:r>
                  <a:rPr lang="en-US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the measurements.</a:t>
                </a:r>
              </a:p>
              <a:p>
                <a:r>
                  <a:rPr lang="en-US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1 cm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______ mm</a:t>
                </a: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         1 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______ cm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2)  47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25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13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3) 128 cm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1 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____ cm</a:t>
                </a:r>
              </a:p>
              <a:p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AA09265-2B68-446B-84AC-EDF70E13F2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026" y="473321"/>
                <a:ext cx="7497474" cy="3970318"/>
              </a:xfrm>
              <a:prstGeom prst="rect">
                <a:avLst/>
              </a:prstGeom>
              <a:blipFill>
                <a:blip r:embed="rId5"/>
                <a:stretch>
                  <a:fillRect l="-1707" t="-16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3100227" y="861183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00227" y="1323567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</a:rPr>
              <a:t>100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633627" y="2159609"/>
                <a:ext cx="279488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1"/>
                    </a:solidFill>
                  </a:rPr>
                  <a:t>60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1"/>
                    </a:solidFill>
                  </a:rPr>
                  <a:t> 25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endParaRPr lang="en-GB" sz="28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3627" y="2159609"/>
                <a:ext cx="2794882" cy="523220"/>
              </a:xfrm>
              <a:prstGeom prst="rect">
                <a:avLst/>
              </a:prstGeom>
              <a:blipFill>
                <a:blip r:embed="rId6"/>
                <a:stretch>
                  <a:fillRect l="-4357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230862" y="2159609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85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86028" y="3411189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28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6921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2925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/>
          <p:cNvSpPr/>
          <p:nvPr/>
        </p:nvSpPr>
        <p:spPr>
          <a:xfrm>
            <a:off x="6325905" y="1643034"/>
            <a:ext cx="19264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53 cm</a:t>
            </a:r>
            <a:endParaRPr lang="en-GB" sz="2800" dirty="0"/>
          </a:p>
        </p:txBody>
      </p:sp>
      <p:sp>
        <p:nvSpPr>
          <p:cNvPr id="16" name="TextBox 7"/>
          <p:cNvSpPr txBox="1"/>
          <p:nvPr/>
        </p:nvSpPr>
        <p:spPr>
          <a:xfrm>
            <a:off x="750633" y="519930"/>
            <a:ext cx="362410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Tommy uses toy bricks to make a tower.</a:t>
            </a:r>
          </a:p>
          <a:p>
            <a:endParaRPr lang="en-GB" sz="2800" dirty="0" smtClean="0">
              <a:latin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</a:rPr>
              <a:t>What </a:t>
            </a:r>
            <a:r>
              <a:rPr lang="en-GB" sz="2800" dirty="0">
                <a:latin typeface="Calibri" panose="020F0502020204030204" pitchFamily="34" charset="0"/>
              </a:rPr>
              <a:t>is the height of the tower?</a:t>
            </a:r>
          </a:p>
        </p:txBody>
      </p:sp>
      <p:sp>
        <p:nvSpPr>
          <p:cNvPr id="17" name="Rectangle 8"/>
          <p:cNvSpPr/>
          <p:nvPr/>
        </p:nvSpPr>
        <p:spPr>
          <a:xfrm>
            <a:off x="4584323" y="517275"/>
            <a:ext cx="1933145" cy="317831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9" name="Rectangle 9"/>
          <p:cNvSpPr/>
          <p:nvPr/>
        </p:nvSpPr>
        <p:spPr>
          <a:xfrm>
            <a:off x="5564925" y="3695586"/>
            <a:ext cx="1108364" cy="118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2" name="Rectangle 10"/>
          <p:cNvSpPr/>
          <p:nvPr/>
        </p:nvSpPr>
        <p:spPr>
          <a:xfrm>
            <a:off x="4456387" y="3695586"/>
            <a:ext cx="1108364" cy="118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3" name="Rectangle 11"/>
          <p:cNvSpPr/>
          <p:nvPr/>
        </p:nvSpPr>
        <p:spPr>
          <a:xfrm>
            <a:off x="6673462" y="3695586"/>
            <a:ext cx="1300829" cy="11861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4" name="Rectangle 12"/>
          <p:cNvSpPr/>
          <p:nvPr/>
        </p:nvSpPr>
        <p:spPr>
          <a:xfrm>
            <a:off x="2516926" y="3695586"/>
            <a:ext cx="1939287" cy="11861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cxnSp>
        <p:nvCxnSpPr>
          <p:cNvPr id="25" name="Straight Arrow Connector 14"/>
          <p:cNvCxnSpPr/>
          <p:nvPr/>
        </p:nvCxnSpPr>
        <p:spPr>
          <a:xfrm>
            <a:off x="6680961" y="568230"/>
            <a:ext cx="0" cy="3025447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17"/>
          <p:cNvCxnSpPr/>
          <p:nvPr/>
        </p:nvCxnSpPr>
        <p:spPr>
          <a:xfrm>
            <a:off x="2356040" y="3695586"/>
            <a:ext cx="0" cy="1186139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19"/>
          <p:cNvSpPr/>
          <p:nvPr/>
        </p:nvSpPr>
        <p:spPr>
          <a:xfrm>
            <a:off x="1122614" y="3965489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18 cm</a:t>
            </a:r>
            <a:endParaRPr lang="en-GB" sz="2800" dirty="0"/>
          </a:p>
        </p:txBody>
      </p:sp>
      <p:cxnSp>
        <p:nvCxnSpPr>
          <p:cNvPr id="34" name="Straight Arrow Connector 20"/>
          <p:cNvCxnSpPr/>
          <p:nvPr/>
        </p:nvCxnSpPr>
        <p:spPr>
          <a:xfrm>
            <a:off x="2472834" y="5036459"/>
            <a:ext cx="1901900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25"/>
          <p:cNvSpPr/>
          <p:nvPr/>
        </p:nvSpPr>
        <p:spPr>
          <a:xfrm>
            <a:off x="2780488" y="5003578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23 cm</a:t>
            </a:r>
            <a:endParaRPr lang="en-GB" sz="2800" dirty="0"/>
          </a:p>
        </p:txBody>
      </p:sp>
      <p:cxnSp>
        <p:nvCxnSpPr>
          <p:cNvPr id="37" name="Straight Arrow Connector 26"/>
          <p:cNvCxnSpPr/>
          <p:nvPr/>
        </p:nvCxnSpPr>
        <p:spPr>
          <a:xfrm>
            <a:off x="4442532" y="5039061"/>
            <a:ext cx="1108364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29"/>
          <p:cNvSpPr/>
          <p:nvPr/>
        </p:nvSpPr>
        <p:spPr>
          <a:xfrm>
            <a:off x="4387700" y="5042239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12 cm</a:t>
            </a:r>
            <a:endParaRPr lang="en-GB" sz="2800" dirty="0"/>
          </a:p>
        </p:txBody>
      </p:sp>
      <p:cxnSp>
        <p:nvCxnSpPr>
          <p:cNvPr id="39" name="Straight Arrow Connector 30"/>
          <p:cNvCxnSpPr/>
          <p:nvPr/>
        </p:nvCxnSpPr>
        <p:spPr>
          <a:xfrm>
            <a:off x="5575513" y="5041488"/>
            <a:ext cx="1108364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1"/>
          <p:cNvSpPr/>
          <p:nvPr/>
        </p:nvSpPr>
        <p:spPr>
          <a:xfrm>
            <a:off x="5564925" y="5044666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12 cm</a:t>
            </a:r>
            <a:endParaRPr lang="en-GB" sz="2800" dirty="0"/>
          </a:p>
        </p:txBody>
      </p:sp>
      <p:cxnSp>
        <p:nvCxnSpPr>
          <p:cNvPr id="41" name="Straight Arrow Connector 32"/>
          <p:cNvCxnSpPr/>
          <p:nvPr/>
        </p:nvCxnSpPr>
        <p:spPr>
          <a:xfrm>
            <a:off x="6728121" y="5041488"/>
            <a:ext cx="1260025" cy="751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34"/>
          <p:cNvSpPr/>
          <p:nvPr/>
        </p:nvSpPr>
        <p:spPr>
          <a:xfrm>
            <a:off x="6707749" y="5066177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17 cm</a:t>
            </a:r>
            <a:endParaRPr lang="en-GB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2925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561137"/>
              </p:ext>
            </p:extLst>
          </p:nvPr>
        </p:nvGraphicFramePr>
        <p:xfrm>
          <a:off x="1816187" y="345259"/>
          <a:ext cx="1728996" cy="2757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332">
                  <a:extLst>
                    <a:ext uri="{9D8B030D-6E8A-4147-A177-3AD203B41FA5}">
                      <a16:colId xmlns:a16="http://schemas.microsoft.com/office/drawing/2014/main" val="70042895"/>
                    </a:ext>
                  </a:extLst>
                </a:gridCol>
                <a:gridCol w="576332">
                  <a:extLst>
                    <a:ext uri="{9D8B030D-6E8A-4147-A177-3AD203B41FA5}">
                      <a16:colId xmlns:a16="http://schemas.microsoft.com/office/drawing/2014/main" val="3654639686"/>
                    </a:ext>
                  </a:extLst>
                </a:gridCol>
                <a:gridCol w="576332">
                  <a:extLst>
                    <a:ext uri="{9D8B030D-6E8A-4147-A177-3AD203B41FA5}">
                      <a16:colId xmlns:a16="http://schemas.microsoft.com/office/drawing/2014/main" val="699825816"/>
                    </a:ext>
                  </a:extLst>
                </a:gridCol>
              </a:tblGrid>
              <a:tr h="689279">
                <a:tc>
                  <a:txBody>
                    <a:bodyPr/>
                    <a:lstStyle/>
                    <a:p>
                      <a:pPr algn="ctr"/>
                      <a:endParaRPr lang="en-GB" sz="26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565384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5399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3300" dirty="0">
                        <a:latin typeface="Calibri" panose="020F0502020204030204" pitchFamily="34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501321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94511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197754" y="1688436"/>
                <a:ext cx="63030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3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754" y="1688436"/>
                <a:ext cx="630301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ectangle 21"/>
          <p:cNvSpPr/>
          <p:nvPr/>
        </p:nvSpPr>
        <p:spPr>
          <a:xfrm>
            <a:off x="2714547" y="2442371"/>
            <a:ext cx="1056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latin typeface="Calibri" panose="020F0502020204030204" pitchFamily="34" charset="0"/>
              </a:rPr>
              <a:t>1</a:t>
            </a:r>
            <a:endParaRPr lang="en-GB" sz="3600" dirty="0"/>
          </a:p>
        </p:txBody>
      </p:sp>
      <p:sp>
        <p:nvSpPr>
          <p:cNvPr id="23" name="Rectangle 22"/>
          <p:cNvSpPr/>
          <p:nvPr/>
        </p:nvSpPr>
        <p:spPr>
          <a:xfrm>
            <a:off x="2165678" y="3100169"/>
            <a:ext cx="10565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Calibri" panose="020F0502020204030204" pitchFamily="34" charset="0"/>
              </a:rPr>
              <a:t>1</a:t>
            </a:r>
            <a:endParaRPr lang="en-GB" sz="2400" dirty="0"/>
          </a:p>
        </p:txBody>
      </p:sp>
      <p:sp>
        <p:nvSpPr>
          <p:cNvPr id="24" name="Rectangle 23"/>
          <p:cNvSpPr/>
          <p:nvPr/>
        </p:nvSpPr>
        <p:spPr>
          <a:xfrm>
            <a:off x="2173270" y="2460832"/>
            <a:ext cx="1056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latin typeface="Calibri" panose="020F0502020204030204" pitchFamily="34" charset="0"/>
              </a:rPr>
              <a:t>7</a:t>
            </a:r>
            <a:endParaRPr lang="en-GB" sz="3600" dirty="0"/>
          </a:p>
        </p:txBody>
      </p:sp>
      <p:sp>
        <p:nvSpPr>
          <p:cNvPr id="25" name="Rectangle 24"/>
          <p:cNvSpPr/>
          <p:nvPr/>
        </p:nvSpPr>
        <p:spPr>
          <a:xfrm>
            <a:off x="1955706" y="5610915"/>
            <a:ext cx="52325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</a:rPr>
              <a:t>The</a:t>
            </a:r>
            <a:r>
              <a:rPr lang="en-GB" sz="2800" dirty="0">
                <a:solidFill>
                  <a:srgbClr val="0070C0"/>
                </a:solidFill>
                <a:latin typeface="Calibri" panose="020F0502020204030204" pitchFamily="34" charset="0"/>
              </a:rPr>
              <a:t> height of the tower is 71 cm.</a:t>
            </a:r>
            <a:endParaRPr lang="en-GB" sz="2800" dirty="0">
              <a:solidFill>
                <a:srgbClr val="0070C0"/>
              </a:solidFill>
            </a:endParaRPr>
          </a:p>
        </p:txBody>
      </p:sp>
      <p:sp>
        <p:nvSpPr>
          <p:cNvPr id="27" name="Rectangle 5">
            <a:extLst>
              <a:ext uri="{FF2B5EF4-FFF2-40B4-BE49-F238E27FC236}">
                <a16:creationId xmlns:a16="http://schemas.microsoft.com/office/drawing/2014/main" id="{17300CDB-D881-4F6A-87BA-E175FE1EAD6B}"/>
              </a:ext>
            </a:extLst>
          </p:cNvPr>
          <p:cNvSpPr/>
          <p:nvPr/>
        </p:nvSpPr>
        <p:spPr>
          <a:xfrm>
            <a:off x="6421811" y="1919151"/>
            <a:ext cx="19264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53 cm</a:t>
            </a:r>
            <a:endParaRPr lang="en-GB" sz="2800" dirty="0"/>
          </a:p>
        </p:txBody>
      </p:sp>
      <p:sp>
        <p:nvSpPr>
          <p:cNvPr id="28" name="Rectangle 8">
            <a:extLst>
              <a:ext uri="{FF2B5EF4-FFF2-40B4-BE49-F238E27FC236}">
                <a16:creationId xmlns:a16="http://schemas.microsoft.com/office/drawing/2014/main" id="{BA274269-2065-48D3-857E-480EA21513AC}"/>
              </a:ext>
            </a:extLst>
          </p:cNvPr>
          <p:cNvSpPr/>
          <p:nvPr/>
        </p:nvSpPr>
        <p:spPr>
          <a:xfrm>
            <a:off x="4611609" y="789709"/>
            <a:ext cx="1933145" cy="290588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9" name="Rectangle 9">
            <a:extLst>
              <a:ext uri="{FF2B5EF4-FFF2-40B4-BE49-F238E27FC236}">
                <a16:creationId xmlns:a16="http://schemas.microsoft.com/office/drawing/2014/main" id="{89C6BC9F-135E-4343-B1E7-7AF0816681B4}"/>
              </a:ext>
            </a:extLst>
          </p:cNvPr>
          <p:cNvSpPr/>
          <p:nvPr/>
        </p:nvSpPr>
        <p:spPr>
          <a:xfrm>
            <a:off x="5551070" y="3695593"/>
            <a:ext cx="1108364" cy="118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0" name="Rectangle 10">
            <a:extLst>
              <a:ext uri="{FF2B5EF4-FFF2-40B4-BE49-F238E27FC236}">
                <a16:creationId xmlns:a16="http://schemas.microsoft.com/office/drawing/2014/main" id="{CEAFF88C-93EC-4BC4-A027-AB9F89BB3F20}"/>
              </a:ext>
            </a:extLst>
          </p:cNvPr>
          <p:cNvSpPr/>
          <p:nvPr/>
        </p:nvSpPr>
        <p:spPr>
          <a:xfrm>
            <a:off x="4442532" y="3695593"/>
            <a:ext cx="1108364" cy="118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1" name="Rectangle 11">
            <a:extLst>
              <a:ext uri="{FF2B5EF4-FFF2-40B4-BE49-F238E27FC236}">
                <a16:creationId xmlns:a16="http://schemas.microsoft.com/office/drawing/2014/main" id="{8DEE524A-4007-4B97-85C3-36979603B1BF}"/>
              </a:ext>
            </a:extLst>
          </p:cNvPr>
          <p:cNvSpPr/>
          <p:nvPr/>
        </p:nvSpPr>
        <p:spPr>
          <a:xfrm>
            <a:off x="6659607" y="3695593"/>
            <a:ext cx="1300829" cy="11861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2" name="Rectangle 12">
            <a:extLst>
              <a:ext uri="{FF2B5EF4-FFF2-40B4-BE49-F238E27FC236}">
                <a16:creationId xmlns:a16="http://schemas.microsoft.com/office/drawing/2014/main" id="{0E3609D0-5286-405A-A6E5-13BF12E9189A}"/>
              </a:ext>
            </a:extLst>
          </p:cNvPr>
          <p:cNvSpPr/>
          <p:nvPr/>
        </p:nvSpPr>
        <p:spPr>
          <a:xfrm>
            <a:off x="2503071" y="3695593"/>
            <a:ext cx="1939287" cy="11861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cxnSp>
        <p:nvCxnSpPr>
          <p:cNvPr id="33" name="Straight Arrow Connector 14">
            <a:extLst>
              <a:ext uri="{FF2B5EF4-FFF2-40B4-BE49-F238E27FC236}">
                <a16:creationId xmlns:a16="http://schemas.microsoft.com/office/drawing/2014/main" id="{08826762-C503-4404-9D46-C5DF44884515}"/>
              </a:ext>
            </a:extLst>
          </p:cNvPr>
          <p:cNvCxnSpPr/>
          <p:nvPr/>
        </p:nvCxnSpPr>
        <p:spPr>
          <a:xfrm>
            <a:off x="6741555" y="789709"/>
            <a:ext cx="0" cy="2873111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17">
            <a:extLst>
              <a:ext uri="{FF2B5EF4-FFF2-40B4-BE49-F238E27FC236}">
                <a16:creationId xmlns:a16="http://schemas.microsoft.com/office/drawing/2014/main" id="{8C5C9AF2-9819-4E04-8744-F3D5C92DC793}"/>
              </a:ext>
            </a:extLst>
          </p:cNvPr>
          <p:cNvCxnSpPr/>
          <p:nvPr/>
        </p:nvCxnSpPr>
        <p:spPr>
          <a:xfrm>
            <a:off x="2328331" y="3695593"/>
            <a:ext cx="0" cy="1186139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19">
            <a:extLst>
              <a:ext uri="{FF2B5EF4-FFF2-40B4-BE49-F238E27FC236}">
                <a16:creationId xmlns:a16="http://schemas.microsoft.com/office/drawing/2014/main" id="{F2CFD023-4CC8-4BF2-953B-BC04196C458B}"/>
              </a:ext>
            </a:extLst>
          </p:cNvPr>
          <p:cNvSpPr/>
          <p:nvPr/>
        </p:nvSpPr>
        <p:spPr>
          <a:xfrm>
            <a:off x="1122614" y="3965496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18 cm</a:t>
            </a:r>
            <a:endParaRPr lang="en-GB" sz="2800" dirty="0"/>
          </a:p>
        </p:txBody>
      </p:sp>
      <p:cxnSp>
        <p:nvCxnSpPr>
          <p:cNvPr id="36" name="Straight Arrow Connector 20">
            <a:extLst>
              <a:ext uri="{FF2B5EF4-FFF2-40B4-BE49-F238E27FC236}">
                <a16:creationId xmlns:a16="http://schemas.microsoft.com/office/drawing/2014/main" id="{3FD6271A-D41B-4557-9384-CB8BC891188D}"/>
              </a:ext>
            </a:extLst>
          </p:cNvPr>
          <p:cNvCxnSpPr/>
          <p:nvPr/>
        </p:nvCxnSpPr>
        <p:spPr>
          <a:xfrm>
            <a:off x="2472834" y="5036466"/>
            <a:ext cx="1901900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25">
            <a:extLst>
              <a:ext uri="{FF2B5EF4-FFF2-40B4-BE49-F238E27FC236}">
                <a16:creationId xmlns:a16="http://schemas.microsoft.com/office/drawing/2014/main" id="{BBB46E47-C1E0-4E50-AFE3-EBDF5E9AB978}"/>
              </a:ext>
            </a:extLst>
          </p:cNvPr>
          <p:cNvSpPr/>
          <p:nvPr/>
        </p:nvSpPr>
        <p:spPr>
          <a:xfrm>
            <a:off x="2780488" y="5066184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23 cm</a:t>
            </a:r>
            <a:endParaRPr lang="en-GB" sz="2800" dirty="0"/>
          </a:p>
        </p:txBody>
      </p:sp>
      <p:cxnSp>
        <p:nvCxnSpPr>
          <p:cNvPr id="38" name="Straight Arrow Connector 26">
            <a:extLst>
              <a:ext uri="{FF2B5EF4-FFF2-40B4-BE49-F238E27FC236}">
                <a16:creationId xmlns:a16="http://schemas.microsoft.com/office/drawing/2014/main" id="{B6E5AAD1-EEFF-4B81-A440-E5E3A108F59E}"/>
              </a:ext>
            </a:extLst>
          </p:cNvPr>
          <p:cNvCxnSpPr/>
          <p:nvPr/>
        </p:nvCxnSpPr>
        <p:spPr>
          <a:xfrm>
            <a:off x="4442532" y="5039068"/>
            <a:ext cx="1108364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29">
            <a:extLst>
              <a:ext uri="{FF2B5EF4-FFF2-40B4-BE49-F238E27FC236}">
                <a16:creationId xmlns:a16="http://schemas.microsoft.com/office/drawing/2014/main" id="{BC4A1411-E0EC-4EE6-B6ED-045680463984}"/>
              </a:ext>
            </a:extLst>
          </p:cNvPr>
          <p:cNvSpPr/>
          <p:nvPr/>
        </p:nvSpPr>
        <p:spPr>
          <a:xfrm>
            <a:off x="4387700" y="5066184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12 cm</a:t>
            </a:r>
            <a:endParaRPr lang="en-GB" sz="2800" dirty="0"/>
          </a:p>
        </p:txBody>
      </p:sp>
      <p:cxnSp>
        <p:nvCxnSpPr>
          <p:cNvPr id="40" name="Straight Arrow Connector 30">
            <a:extLst>
              <a:ext uri="{FF2B5EF4-FFF2-40B4-BE49-F238E27FC236}">
                <a16:creationId xmlns:a16="http://schemas.microsoft.com/office/drawing/2014/main" id="{324DC8C6-1D4B-482D-B882-EFC4CEBC1693}"/>
              </a:ext>
            </a:extLst>
          </p:cNvPr>
          <p:cNvCxnSpPr/>
          <p:nvPr/>
        </p:nvCxnSpPr>
        <p:spPr>
          <a:xfrm>
            <a:off x="5575513" y="5041495"/>
            <a:ext cx="1108364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31">
            <a:extLst>
              <a:ext uri="{FF2B5EF4-FFF2-40B4-BE49-F238E27FC236}">
                <a16:creationId xmlns:a16="http://schemas.microsoft.com/office/drawing/2014/main" id="{857ECE97-DCFF-4917-8DFD-7A7362106816}"/>
              </a:ext>
            </a:extLst>
          </p:cNvPr>
          <p:cNvSpPr/>
          <p:nvPr/>
        </p:nvSpPr>
        <p:spPr>
          <a:xfrm>
            <a:off x="5564925" y="5066184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12 cm</a:t>
            </a:r>
            <a:endParaRPr lang="en-GB" sz="2800" dirty="0"/>
          </a:p>
        </p:txBody>
      </p:sp>
      <p:cxnSp>
        <p:nvCxnSpPr>
          <p:cNvPr id="42" name="Straight Arrow Connector 32">
            <a:extLst>
              <a:ext uri="{FF2B5EF4-FFF2-40B4-BE49-F238E27FC236}">
                <a16:creationId xmlns:a16="http://schemas.microsoft.com/office/drawing/2014/main" id="{1E626A0A-3FC0-4F0B-B11A-0D504161F44C}"/>
              </a:ext>
            </a:extLst>
          </p:cNvPr>
          <p:cNvCxnSpPr/>
          <p:nvPr/>
        </p:nvCxnSpPr>
        <p:spPr>
          <a:xfrm>
            <a:off x="6728121" y="5041495"/>
            <a:ext cx="1260025" cy="751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34">
            <a:extLst>
              <a:ext uri="{FF2B5EF4-FFF2-40B4-BE49-F238E27FC236}">
                <a16:creationId xmlns:a16="http://schemas.microsoft.com/office/drawing/2014/main" id="{AD7F3D39-1DD4-44A5-88EC-2AA29BD79F43}"/>
              </a:ext>
            </a:extLst>
          </p:cNvPr>
          <p:cNvSpPr/>
          <p:nvPr/>
        </p:nvSpPr>
        <p:spPr>
          <a:xfrm>
            <a:off x="6707749" y="5066184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17 cm</a:t>
            </a:r>
            <a:endParaRPr lang="en-GB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47806" y="380657"/>
            <a:ext cx="681462" cy="68146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97396" y="328771"/>
            <a:ext cx="2006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</a:rPr>
              <a:t>Have a think</a:t>
            </a:r>
          </a:p>
        </p:txBody>
      </p:sp>
      <p:sp>
        <p:nvSpPr>
          <p:cNvPr id="21" name="Rectangle 3"/>
          <p:cNvSpPr/>
          <p:nvPr/>
        </p:nvSpPr>
        <p:spPr>
          <a:xfrm>
            <a:off x="6394271" y="2062996"/>
            <a:ext cx="19264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53 cm</a:t>
            </a:r>
            <a:endParaRPr lang="en-GB" sz="2800" dirty="0"/>
          </a:p>
        </p:txBody>
      </p:sp>
      <p:sp>
        <p:nvSpPr>
          <p:cNvPr id="22" name="Rectangle 4"/>
          <p:cNvSpPr/>
          <p:nvPr/>
        </p:nvSpPr>
        <p:spPr>
          <a:xfrm>
            <a:off x="4607765" y="858982"/>
            <a:ext cx="1933145" cy="283564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3" name="Rectangle 5"/>
          <p:cNvSpPr/>
          <p:nvPr/>
        </p:nvSpPr>
        <p:spPr>
          <a:xfrm>
            <a:off x="5561081" y="3694622"/>
            <a:ext cx="1108364" cy="118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24" name="Rectangle 6"/>
          <p:cNvSpPr/>
          <p:nvPr/>
        </p:nvSpPr>
        <p:spPr>
          <a:xfrm>
            <a:off x="4452543" y="3694622"/>
            <a:ext cx="1108364" cy="118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7" name="Rectangle 7"/>
          <p:cNvSpPr/>
          <p:nvPr/>
        </p:nvSpPr>
        <p:spPr>
          <a:xfrm>
            <a:off x="6669618" y="3694622"/>
            <a:ext cx="1300829" cy="11861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8" name="Rectangle 8"/>
          <p:cNvSpPr/>
          <p:nvPr/>
        </p:nvSpPr>
        <p:spPr>
          <a:xfrm>
            <a:off x="2513082" y="3694622"/>
            <a:ext cx="1939287" cy="11861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cxnSp>
        <p:nvCxnSpPr>
          <p:cNvPr id="39" name="Straight Arrow Connector 9"/>
          <p:cNvCxnSpPr/>
          <p:nvPr/>
        </p:nvCxnSpPr>
        <p:spPr>
          <a:xfrm>
            <a:off x="6760242" y="858982"/>
            <a:ext cx="0" cy="2816861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10"/>
          <p:cNvCxnSpPr/>
          <p:nvPr/>
        </p:nvCxnSpPr>
        <p:spPr>
          <a:xfrm>
            <a:off x="2282922" y="3694622"/>
            <a:ext cx="0" cy="1186139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11"/>
          <p:cNvSpPr/>
          <p:nvPr/>
        </p:nvSpPr>
        <p:spPr>
          <a:xfrm>
            <a:off x="1132625" y="3947164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18 cm</a:t>
            </a:r>
            <a:endParaRPr lang="en-GB" sz="2800" dirty="0"/>
          </a:p>
        </p:txBody>
      </p:sp>
      <p:cxnSp>
        <p:nvCxnSpPr>
          <p:cNvPr id="42" name="Straight Arrow Connector 12"/>
          <p:cNvCxnSpPr/>
          <p:nvPr/>
        </p:nvCxnSpPr>
        <p:spPr>
          <a:xfrm>
            <a:off x="2482845" y="5035495"/>
            <a:ext cx="1901900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13"/>
          <p:cNvSpPr/>
          <p:nvPr/>
        </p:nvSpPr>
        <p:spPr>
          <a:xfrm>
            <a:off x="2790499" y="5065213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23 cm</a:t>
            </a:r>
            <a:endParaRPr lang="en-GB" sz="2800" dirty="0"/>
          </a:p>
        </p:txBody>
      </p:sp>
      <p:cxnSp>
        <p:nvCxnSpPr>
          <p:cNvPr id="44" name="Straight Arrow Connector 14"/>
          <p:cNvCxnSpPr/>
          <p:nvPr/>
        </p:nvCxnSpPr>
        <p:spPr>
          <a:xfrm>
            <a:off x="4452543" y="5038097"/>
            <a:ext cx="1108364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15"/>
          <p:cNvSpPr/>
          <p:nvPr/>
        </p:nvSpPr>
        <p:spPr>
          <a:xfrm>
            <a:off x="4397711" y="5065213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12 cm</a:t>
            </a:r>
            <a:endParaRPr lang="en-GB" sz="2800" dirty="0"/>
          </a:p>
        </p:txBody>
      </p:sp>
      <p:cxnSp>
        <p:nvCxnSpPr>
          <p:cNvPr id="46" name="Straight Arrow Connector 16"/>
          <p:cNvCxnSpPr/>
          <p:nvPr/>
        </p:nvCxnSpPr>
        <p:spPr>
          <a:xfrm>
            <a:off x="5583472" y="5040524"/>
            <a:ext cx="1108364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17"/>
          <p:cNvSpPr/>
          <p:nvPr/>
        </p:nvSpPr>
        <p:spPr>
          <a:xfrm>
            <a:off x="5574936" y="5065213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12 cm</a:t>
            </a:r>
            <a:endParaRPr lang="en-GB" sz="2800" dirty="0"/>
          </a:p>
        </p:txBody>
      </p:sp>
      <p:cxnSp>
        <p:nvCxnSpPr>
          <p:cNvPr id="48" name="Straight Arrow Connector 18"/>
          <p:cNvCxnSpPr/>
          <p:nvPr/>
        </p:nvCxnSpPr>
        <p:spPr>
          <a:xfrm>
            <a:off x="6738132" y="5040524"/>
            <a:ext cx="1260025" cy="751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19"/>
          <p:cNvSpPr/>
          <p:nvPr/>
        </p:nvSpPr>
        <p:spPr>
          <a:xfrm>
            <a:off x="6717760" y="5065213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17 cm</a:t>
            </a:r>
            <a:endParaRPr lang="en-GB" sz="2800" dirty="0"/>
          </a:p>
        </p:txBody>
      </p:sp>
      <p:sp>
        <p:nvSpPr>
          <p:cNvPr id="50" name="TextBox 7"/>
          <p:cNvSpPr txBox="1"/>
          <p:nvPr/>
        </p:nvSpPr>
        <p:spPr>
          <a:xfrm>
            <a:off x="667512" y="401950"/>
            <a:ext cx="54284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alibri" panose="020F0502020204030204" pitchFamily="34" charset="0"/>
              </a:rPr>
              <a:t>What is the length of the tower?</a:t>
            </a:r>
          </a:p>
        </p:txBody>
      </p:sp>
      <p:sp>
        <p:nvSpPr>
          <p:cNvPr id="51" name="Left Brace 25"/>
          <p:cNvSpPr/>
          <p:nvPr/>
        </p:nvSpPr>
        <p:spPr>
          <a:xfrm rot="16200000">
            <a:off x="5506236" y="4615745"/>
            <a:ext cx="193853" cy="1899927"/>
          </a:xfrm>
          <a:prstGeom prst="lef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52" name="Rectangle 26"/>
          <p:cNvSpPr/>
          <p:nvPr/>
        </p:nvSpPr>
        <p:spPr>
          <a:xfrm>
            <a:off x="4948607" y="5714521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24 cm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28"/>
              <p:cNvSpPr/>
              <p:nvPr/>
            </p:nvSpPr>
            <p:spPr>
              <a:xfrm>
                <a:off x="1516241" y="1227185"/>
                <a:ext cx="2630999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3200" dirty="0" smtClean="0">
                    <a:latin typeface="Calibri" panose="020F0502020204030204" pitchFamily="34" charset="0"/>
                  </a:rPr>
                  <a:t>23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3200" dirty="0" smtClean="0">
                    <a:latin typeface="Calibri" panose="020F0502020204030204" pitchFamily="34" charset="0"/>
                  </a:rPr>
                  <a:t> </a:t>
                </a:r>
                <a:r>
                  <a:rPr lang="en-GB" sz="3200" dirty="0">
                    <a:latin typeface="Calibri" panose="020F0502020204030204" pitchFamily="34" charset="0"/>
                  </a:rPr>
                  <a:t>17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 smtClean="0">
                    <a:latin typeface="Calibri" panose="020F0502020204030204" pitchFamily="34" charset="0"/>
                  </a:rPr>
                  <a:t> </a:t>
                </a:r>
                <a:r>
                  <a:rPr lang="en-GB" sz="3200" dirty="0">
                    <a:latin typeface="Calibri" panose="020F0502020204030204" pitchFamily="34" charset="0"/>
                  </a:rPr>
                  <a:t>40</a:t>
                </a:r>
                <a:endParaRPr lang="en-GB" sz="3200" dirty="0"/>
              </a:p>
            </p:txBody>
          </p:sp>
        </mc:Choice>
        <mc:Fallback xmlns="">
          <p:sp>
            <p:nvSpPr>
              <p:cNvPr id="54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6241" y="1227185"/>
                <a:ext cx="2630999" cy="584775"/>
              </a:xfrm>
              <a:prstGeom prst="rect">
                <a:avLst/>
              </a:prstGeom>
              <a:blipFill>
                <a:blip r:embed="rId7"/>
                <a:stretch>
                  <a:fillRect l="-1624" t="-12500" r="-1624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Rectangle 35"/>
          <p:cNvSpPr/>
          <p:nvPr/>
        </p:nvSpPr>
        <p:spPr>
          <a:xfrm>
            <a:off x="2282922" y="2722868"/>
            <a:ext cx="19264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dirty="0">
                <a:solidFill>
                  <a:schemeClr val="accent1"/>
                </a:solidFill>
                <a:latin typeface="Calibri" panose="020F0502020204030204" pitchFamily="34" charset="0"/>
              </a:rPr>
              <a:t>64 cm</a:t>
            </a:r>
            <a:endParaRPr lang="en-GB" sz="3200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28"/>
              <p:cNvSpPr/>
              <p:nvPr/>
            </p:nvSpPr>
            <p:spPr>
              <a:xfrm>
                <a:off x="1506337" y="1836078"/>
                <a:ext cx="2630999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GB" sz="3200" dirty="0" smtClean="0">
                    <a:latin typeface="Calibri" panose="020F0502020204030204" pitchFamily="34" charset="0"/>
                  </a:rPr>
                  <a:t>40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3200" dirty="0" smtClean="0">
                    <a:latin typeface="Calibri" panose="020F0502020204030204" pitchFamily="34" charset="0"/>
                  </a:rPr>
                  <a:t> </a:t>
                </a:r>
                <a:r>
                  <a:rPr lang="en-GB" sz="3200" dirty="0">
                    <a:latin typeface="Calibri" panose="020F0502020204030204" pitchFamily="34" charset="0"/>
                  </a:rPr>
                  <a:t>24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3200" dirty="0" smtClean="0">
                    <a:latin typeface="Calibri" panose="020F0502020204030204" pitchFamily="34" charset="0"/>
                  </a:rPr>
                  <a:t> </a:t>
                </a:r>
                <a:r>
                  <a:rPr lang="en-GB" sz="3200" dirty="0">
                    <a:latin typeface="Calibri" panose="020F0502020204030204" pitchFamily="34" charset="0"/>
                  </a:rPr>
                  <a:t>64</a:t>
                </a:r>
                <a:endParaRPr lang="en-GB" sz="3200" dirty="0"/>
              </a:p>
            </p:txBody>
          </p:sp>
        </mc:Choice>
        <mc:Fallback xmlns="">
          <p:sp>
            <p:nvSpPr>
              <p:cNvPr id="62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6337" y="1836078"/>
                <a:ext cx="2630999" cy="584775"/>
              </a:xfrm>
              <a:prstGeom prst="rect">
                <a:avLst/>
              </a:prstGeom>
              <a:blipFill>
                <a:blip r:embed="rId8"/>
                <a:stretch>
                  <a:fillRect l="-1389" t="-12500" r="-1620" b="-343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538618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4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4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4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4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5" grpId="0"/>
      <p:bldP spid="47" grpId="0"/>
      <p:bldP spid="49" grpId="0"/>
      <p:bldP spid="51" grpId="0" animBg="1"/>
      <p:bldP spid="52" grpId="0"/>
      <p:bldP spid="54" grpId="0"/>
      <p:bldP spid="61" grpId="0"/>
      <p:bldP spid="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7"/>
              <p:cNvSpPr txBox="1"/>
              <p:nvPr/>
            </p:nvSpPr>
            <p:spPr>
              <a:xfrm>
                <a:off x="667512" y="703332"/>
                <a:ext cx="66432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latin typeface="Calibri" panose="020F0502020204030204" pitchFamily="34" charset="0"/>
                  </a:rPr>
                  <a:t>20 mm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</a:t>
                </a:r>
                <a:r>
                  <a:rPr lang="en-GB" sz="2800" dirty="0">
                    <a:latin typeface="Calibri" panose="020F0502020204030204" pitchFamily="34" charset="0"/>
                  </a:rPr>
                  <a:t>10 cm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</a:t>
                </a:r>
                <a:endParaRPr lang="en-GB" sz="28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703332"/>
                <a:ext cx="6643255" cy="523220"/>
              </a:xfrm>
              <a:prstGeom prst="rect">
                <a:avLst/>
              </a:prstGeom>
              <a:blipFill>
                <a:blip r:embed="rId5"/>
                <a:stretch>
                  <a:fillRect l="-1928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19"/>
          <p:cNvSpPr/>
          <p:nvPr/>
        </p:nvSpPr>
        <p:spPr>
          <a:xfrm>
            <a:off x="4140783" y="703010"/>
            <a:ext cx="13567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alibri" panose="020F0502020204030204" pitchFamily="34" charset="0"/>
              </a:rPr>
              <a:t> cm</a:t>
            </a:r>
            <a:endParaRPr lang="en-GB" sz="2800" dirty="0"/>
          </a:p>
        </p:txBody>
      </p:sp>
      <p:sp>
        <p:nvSpPr>
          <p:cNvPr id="4" name="Rectangle 3"/>
          <p:cNvSpPr/>
          <p:nvPr/>
        </p:nvSpPr>
        <p:spPr>
          <a:xfrm>
            <a:off x="1162730" y="741786"/>
            <a:ext cx="653142" cy="51775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7"/>
              <p:cNvSpPr txBox="1"/>
              <p:nvPr/>
            </p:nvSpPr>
            <p:spPr>
              <a:xfrm>
                <a:off x="5820692" y="1599366"/>
                <a:ext cx="26020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latin typeface="Calibri" panose="020F0502020204030204" pitchFamily="34" charset="0"/>
                  </a:rPr>
                  <a:t>10 mm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latin typeface="Calibri" panose="020F0502020204030204" pitchFamily="34" charset="0"/>
                  </a:rPr>
                  <a:t>1 cm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latin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0692" y="1599366"/>
                <a:ext cx="2602063" cy="523220"/>
              </a:xfrm>
              <a:prstGeom prst="rect">
                <a:avLst/>
              </a:prstGeom>
              <a:blipFill>
                <a:blip r:embed="rId6"/>
                <a:stretch>
                  <a:fillRect l="-4918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7"/>
          <p:cNvSpPr txBox="1"/>
          <p:nvPr/>
        </p:nvSpPr>
        <p:spPr>
          <a:xfrm>
            <a:off x="3800656" y="717371"/>
            <a:ext cx="8009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alibri" panose="020F0502020204030204" pitchFamily="34" charset="0"/>
              </a:rPr>
              <a:t>30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7"/>
              <p:cNvSpPr txBox="1"/>
              <p:nvPr/>
            </p:nvSpPr>
            <p:spPr>
              <a:xfrm>
                <a:off x="667512" y="1815496"/>
                <a:ext cx="664325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latin typeface="Calibri" panose="020F0502020204030204" pitchFamily="34" charset="0"/>
                  </a:rPr>
                  <a:t>2 cm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</a:t>
                </a:r>
                <a:r>
                  <a:rPr lang="en-GB" sz="2800" dirty="0">
                    <a:latin typeface="Calibri" panose="020F0502020204030204" pitchFamily="34" charset="0"/>
                  </a:rPr>
                  <a:t>10 cm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libri" panose="020F0502020204030204" pitchFamily="34" charset="0"/>
                  </a:rPr>
                  <a:t> </a:t>
                </a:r>
                <a:endParaRPr lang="en-GB" sz="2800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7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1815496"/>
                <a:ext cx="6643255" cy="523220"/>
              </a:xfrm>
              <a:prstGeom prst="rect">
                <a:avLst/>
              </a:prstGeom>
              <a:blipFill>
                <a:blip r:embed="rId7"/>
                <a:stretch>
                  <a:fillRect l="-1928" t="-11628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3654138" y="625216"/>
            <a:ext cx="894607" cy="689723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0" name="TextBox 7"/>
          <p:cNvSpPr txBox="1"/>
          <p:nvPr/>
        </p:nvSpPr>
        <p:spPr>
          <a:xfrm>
            <a:off x="3207216" y="1814211"/>
            <a:ext cx="15638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</a:rPr>
              <a:t>12 cm</a:t>
            </a:r>
          </a:p>
        </p:txBody>
      </p:sp>
      <p:sp>
        <p:nvSpPr>
          <p:cNvPr id="11" name="TextBox 7"/>
          <p:cNvSpPr txBox="1"/>
          <p:nvPr/>
        </p:nvSpPr>
        <p:spPr>
          <a:xfrm>
            <a:off x="3802368" y="714472"/>
            <a:ext cx="710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</a:rPr>
              <a:t>12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7"/>
              <p:cNvSpPr txBox="1"/>
              <p:nvPr/>
            </p:nvSpPr>
            <p:spPr>
              <a:xfrm>
                <a:off x="667512" y="3464185"/>
                <a:ext cx="840640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latin typeface="Calibri" panose="020F0502020204030204" pitchFamily="34" charset="0"/>
                  </a:rPr>
                  <a:t>1 m 80 cm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</a:t>
                </a:r>
                <a:r>
                  <a:rPr lang="en-GB" sz="2800" dirty="0">
                    <a:latin typeface="Calibri" panose="020F0502020204030204" pitchFamily="34" charset="0"/>
                    <a:ea typeface="Cambria Math" panose="02040503050406030204" pitchFamily="18" charset="0"/>
                  </a:rPr>
                  <a:t>cm</a:t>
                </a:r>
                <a:r>
                  <a:rPr lang="en-GB" sz="2800" dirty="0">
                    <a:latin typeface="Calibri" panose="020F0502020204030204" pitchFamily="34" charset="0"/>
                  </a:rPr>
                  <a:t>          </a:t>
                </a:r>
              </a:p>
            </p:txBody>
          </p:sp>
        </mc:Choice>
        <mc:Fallback xmlns="">
          <p:sp>
            <p:nvSpPr>
              <p:cNvPr id="12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3464185"/>
                <a:ext cx="8406406" cy="523220"/>
              </a:xfrm>
              <a:prstGeom prst="rect">
                <a:avLst/>
              </a:prstGeom>
              <a:blipFill>
                <a:blip r:embed="rId8"/>
                <a:stretch>
                  <a:fillRect l="-1523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2759912" y="3415337"/>
            <a:ext cx="894607" cy="689723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7"/>
              <p:cNvSpPr txBox="1"/>
              <p:nvPr/>
            </p:nvSpPr>
            <p:spPr>
              <a:xfrm>
                <a:off x="4238721" y="3475647"/>
                <a:ext cx="26020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latin typeface="Calibri" panose="020F0502020204030204" pitchFamily="34" charset="0"/>
                    <a:ea typeface="Cambria Math" panose="02040503050406030204" pitchFamily="18" charset="0"/>
                  </a:rPr>
                  <a:t>2</a:t>
                </a:r>
                <a:r>
                  <a:rPr lang="en-GB" sz="2800" dirty="0">
                    <a:latin typeface="Calibri" panose="020F0502020204030204" pitchFamily="34" charset="0"/>
                  </a:rPr>
                  <a:t> m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latin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4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8721" y="3475647"/>
                <a:ext cx="2602063" cy="523220"/>
              </a:xfrm>
              <a:prstGeom prst="rect">
                <a:avLst/>
              </a:prstGeom>
              <a:blipFill>
                <a:blip r:embed="rId9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/>
          <p:cNvGrpSpPr/>
          <p:nvPr/>
        </p:nvGrpSpPr>
        <p:grpSpPr>
          <a:xfrm>
            <a:off x="5365260" y="2520506"/>
            <a:ext cx="2801797" cy="2837294"/>
            <a:chOff x="268171" y="249049"/>
            <a:chExt cx="2498576" cy="2448272"/>
          </a:xfrm>
        </p:grpSpPr>
        <p:sp>
          <p:nvSpPr>
            <p:cNvPr id="16" name="Oval 15"/>
            <p:cNvSpPr/>
            <p:nvPr/>
          </p:nvSpPr>
          <p:spPr>
            <a:xfrm>
              <a:off x="1081963" y="249049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7" name="Oval 16"/>
            <p:cNvSpPr/>
            <p:nvPr/>
          </p:nvSpPr>
          <p:spPr>
            <a:xfrm>
              <a:off x="268171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sp>
          <p:nvSpPr>
            <p:cNvPr id="18" name="Oval 17"/>
            <p:cNvSpPr/>
            <p:nvPr/>
          </p:nvSpPr>
          <p:spPr>
            <a:xfrm>
              <a:off x="1852347" y="1782921"/>
              <a:ext cx="914400" cy="9144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800"/>
            </a:p>
          </p:txBody>
        </p:sp>
        <p:cxnSp>
          <p:nvCxnSpPr>
            <p:cNvPr id="19" name="Straight Connector 18"/>
            <p:cNvCxnSpPr>
              <a:stCxn id="16" idx="3"/>
            </p:cNvCxnSpPr>
            <p:nvPr/>
          </p:nvCxnSpPr>
          <p:spPr>
            <a:xfrm flipH="1">
              <a:off x="844235" y="1029538"/>
              <a:ext cx="371639" cy="75338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16" idx="5"/>
            </p:cNvCxnSpPr>
            <p:nvPr/>
          </p:nvCxnSpPr>
          <p:spPr>
            <a:xfrm>
              <a:off x="1862452" y="1029537"/>
              <a:ext cx="349935" cy="756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20"/>
          <p:cNvSpPr/>
          <p:nvPr/>
        </p:nvSpPr>
        <p:spPr>
          <a:xfrm>
            <a:off x="5539753" y="4559310"/>
            <a:ext cx="69442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>
                <a:latin typeface="Calibri" panose="020F0502020204030204" pitchFamily="34" charset="0"/>
              </a:rPr>
              <a:t>1 m</a:t>
            </a:r>
            <a:endParaRPr lang="en-GB" sz="2600" dirty="0"/>
          </a:p>
        </p:txBody>
      </p:sp>
      <p:sp>
        <p:nvSpPr>
          <p:cNvPr id="22" name="Rectangle 21"/>
          <p:cNvSpPr/>
          <p:nvPr/>
        </p:nvSpPr>
        <p:spPr>
          <a:xfrm>
            <a:off x="7173077" y="4587079"/>
            <a:ext cx="107914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>
                <a:latin typeface="Calibri" panose="020F0502020204030204" pitchFamily="34" charset="0"/>
              </a:rPr>
              <a:t>80 cm </a:t>
            </a:r>
            <a:endParaRPr lang="en-GB" sz="2600" dirty="0"/>
          </a:p>
        </p:txBody>
      </p:sp>
      <p:sp>
        <p:nvSpPr>
          <p:cNvPr id="24" name="Rectangle 23"/>
          <p:cNvSpPr/>
          <p:nvPr/>
        </p:nvSpPr>
        <p:spPr>
          <a:xfrm>
            <a:off x="6215299" y="2779632"/>
            <a:ext cx="146824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dirty="0">
                <a:latin typeface="Calibri" panose="020F0502020204030204" pitchFamily="34" charset="0"/>
              </a:rPr>
              <a:t>180 cm</a:t>
            </a:r>
            <a:endParaRPr lang="en-GB" sz="2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7"/>
              <p:cNvSpPr txBox="1"/>
              <p:nvPr/>
            </p:nvSpPr>
            <p:spPr>
              <a:xfrm>
                <a:off x="667512" y="4420498"/>
                <a:ext cx="414649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latin typeface="Calibri" panose="020F0502020204030204" pitchFamily="34" charset="0"/>
                  </a:rPr>
                  <a:t>180 cm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</a:t>
                </a:r>
                <a:r>
                  <a:rPr lang="en-GB" sz="2800" dirty="0">
                    <a:latin typeface="Calibri" panose="020F0502020204030204" pitchFamily="34" charset="0"/>
                    <a:ea typeface="Cambria Math" panose="02040503050406030204" pitchFamily="18" charset="0"/>
                  </a:rPr>
                  <a:t>cm</a:t>
                </a:r>
                <a:r>
                  <a:rPr lang="en-GB" sz="2800" dirty="0">
                    <a:latin typeface="Calibri" panose="020F0502020204030204" pitchFamily="34" charset="0"/>
                  </a:rPr>
                  <a:t>       </a:t>
                </a:r>
              </a:p>
            </p:txBody>
          </p:sp>
        </mc:Choice>
        <mc:Fallback xmlns="">
          <p:sp>
            <p:nvSpPr>
              <p:cNvPr id="25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2" y="4420498"/>
                <a:ext cx="4146490" cy="523220"/>
              </a:xfrm>
              <a:prstGeom prst="rect">
                <a:avLst/>
              </a:prstGeom>
              <a:blipFill>
                <a:blip r:embed="rId10"/>
                <a:stretch>
                  <a:fillRect l="-3088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Rectangle 26"/>
          <p:cNvSpPr/>
          <p:nvPr/>
        </p:nvSpPr>
        <p:spPr>
          <a:xfrm>
            <a:off x="5300906" y="4561214"/>
            <a:ext cx="117211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600" dirty="0">
                <a:latin typeface="Calibri" panose="020F0502020204030204" pitchFamily="34" charset="0"/>
              </a:rPr>
              <a:t>100 cm</a:t>
            </a:r>
            <a:endParaRPr lang="en-GB" sz="2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7"/>
              <p:cNvSpPr txBox="1"/>
              <p:nvPr/>
            </p:nvSpPr>
            <p:spPr>
              <a:xfrm>
                <a:off x="3779152" y="4403239"/>
                <a:ext cx="260206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latin typeface="Calibri" panose="020F0502020204030204" pitchFamily="34" charset="0"/>
                    <a:ea typeface="Cambria Math" panose="02040503050406030204" pitchFamily="18" charset="0"/>
                  </a:rPr>
                  <a:t>200</a:t>
                </a:r>
                <a:r>
                  <a:rPr lang="en-GB" sz="2800" dirty="0">
                    <a:latin typeface="Calibri" panose="020F0502020204030204" pitchFamily="34" charset="0"/>
                  </a:rPr>
                  <a:t> cm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latin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2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152" y="4403239"/>
                <a:ext cx="2602063" cy="523220"/>
              </a:xfrm>
              <a:prstGeom prst="rect">
                <a:avLst/>
              </a:prstGeom>
              <a:blipFill>
                <a:blip r:embed="rId11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ctangle 28"/>
          <p:cNvSpPr/>
          <p:nvPr/>
        </p:nvSpPr>
        <p:spPr>
          <a:xfrm>
            <a:off x="2312609" y="4407261"/>
            <a:ext cx="894607" cy="689723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0" name="TextBox 7"/>
          <p:cNvSpPr txBox="1"/>
          <p:nvPr/>
        </p:nvSpPr>
        <p:spPr>
          <a:xfrm>
            <a:off x="2486948" y="4467258"/>
            <a:ext cx="709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</a:rPr>
              <a:t>20</a:t>
            </a:r>
          </a:p>
        </p:txBody>
      </p:sp>
      <p:sp>
        <p:nvSpPr>
          <p:cNvPr id="31" name="TextBox 7"/>
          <p:cNvSpPr txBox="1"/>
          <p:nvPr/>
        </p:nvSpPr>
        <p:spPr>
          <a:xfrm>
            <a:off x="2945201" y="3492906"/>
            <a:ext cx="7093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  <a:latin typeface="Calibri" panose="020F0502020204030204" pitchFamily="34" charset="0"/>
              </a:rPr>
              <a:t>20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1368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  <p:bldP spid="5" grpId="1"/>
      <p:bldP spid="6" grpId="0"/>
      <p:bldP spid="6" grpId="1" build="allAtOnce"/>
      <p:bldP spid="7" grpId="0"/>
      <p:bldP spid="7" grpId="1"/>
      <p:bldP spid="10" grpId="0"/>
      <p:bldP spid="10" grpId="1"/>
      <p:bldP spid="11" grpId="0"/>
      <p:bldP spid="12" grpId="0"/>
      <p:bldP spid="13" grpId="0" animBg="1"/>
      <p:bldP spid="14" grpId="0"/>
      <p:bldP spid="21" grpId="0"/>
      <p:bldP spid="21" grpId="1"/>
      <p:bldP spid="22" grpId="0"/>
      <p:bldP spid="22" grpId="1"/>
      <p:bldP spid="24" grpId="0"/>
      <p:bldP spid="24" grpId="1"/>
      <p:bldP spid="25" grpId="0"/>
      <p:bldP spid="27" grpId="0"/>
      <p:bldP spid="27" grpId="1"/>
      <p:bldP spid="28" grpId="0"/>
      <p:bldP spid="29" grpId="0" animBg="1"/>
      <p:bldP spid="30" grpId="0"/>
      <p:bldP spid="3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4.6|22.5|7.2|2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4|2.2|13.4|3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5|10.4|14.8|0.8|13.4|1.2|8.1|6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2|10.9|21.5|0.8|6|1.3|7.8|8.1|3.3|1|16.9|2.5|0.9|4.7|10.5|7.6|5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2|14.2|6.3|1.1|5.3|1.1|7|9.4|4.1|4.2|5.6|7.8|7.5|4.9|5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|17.5|7.7|6.5|17.6|22|33.2|1.2|1.2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D2F9859A692143A7D8C5546DD2C295" ma:contentTypeVersion="12" ma:contentTypeDescription="Create a new document." ma:contentTypeScope="" ma:versionID="5759f949f5abe836cbbd3be85c2a693a">
  <xsd:schema xmlns:xsd="http://www.w3.org/2001/XMLSchema" xmlns:xs="http://www.w3.org/2001/XMLSchema" xmlns:p="http://schemas.microsoft.com/office/2006/metadata/properties" xmlns:ns2="8fba47cf-d4c2-4342-84d4-550bc2b4b2fe" xmlns:ns3="94a41c2b-c9a4-4155-9cd3-2586bd5a7cc7" targetNamespace="http://schemas.microsoft.com/office/2006/metadata/properties" ma:root="true" ma:fieldsID="1229355e79bea266eb72080ab80bee0d" ns2:_="" ns3:_="">
    <xsd:import namespace="8fba47cf-d4c2-4342-84d4-550bc2b4b2fe"/>
    <xsd:import namespace="94a41c2b-c9a4-4155-9cd3-2586bd5a7c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a47cf-d4c2-4342-84d4-550bc2b4b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41c2b-c9a4-4155-9cd3-2586bd5a7cc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9F79F5-BF2F-4F82-B9E5-9DC9CBBE1F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ba47cf-d4c2-4342-84d4-550bc2b4b2fe"/>
    <ds:schemaRef ds:uri="94a41c2b-c9a4-4155-9cd3-2586bd5a7c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67711CD-1AE6-475E-827E-CD32B5B2A836}">
  <ds:schemaRefs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purl.org/dc/terms/"/>
    <ds:schemaRef ds:uri="94a41c2b-c9a4-4155-9cd3-2586bd5a7cc7"/>
    <ds:schemaRef ds:uri="8fba47cf-d4c2-4342-84d4-550bc2b4b2f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D2A2878-286F-4603-BF06-A2BD54E6382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5063</TotalTime>
  <Words>408</Words>
  <Application>Microsoft Office PowerPoint</Application>
  <PresentationFormat>On-screen Show (4:3)</PresentationFormat>
  <Paragraphs>137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13</vt:i4>
      </vt:variant>
    </vt:vector>
  </HeadingPairs>
  <TitlesOfParts>
    <vt:vector size="26" baseType="lpstr">
      <vt:lpstr>Arial</vt:lpstr>
      <vt:lpstr>Calibri</vt:lpstr>
      <vt:lpstr>Cambria Math</vt:lpstr>
      <vt:lpstr>Comic Sans MS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Custom Design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– 3 on the worksheet</vt:lpstr>
      <vt:lpstr>PowerPoint Presentation</vt:lpstr>
      <vt:lpstr>PowerPoint Presentation</vt:lpstr>
      <vt:lpstr>Have a go at the rest of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Louise Collinson</cp:lastModifiedBy>
  <cp:revision>116</cp:revision>
  <dcterms:created xsi:type="dcterms:W3CDTF">2019-07-05T11:02:13Z</dcterms:created>
  <dcterms:modified xsi:type="dcterms:W3CDTF">2021-01-29T10:41:17Z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0x010100E0D2F9859A692143A7D8C5546DD2C295</vt:lpwstr>
  </property>
</Properties>
</file>