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6"/>
  </p:notesMasterIdLst>
  <p:sldIdLst>
    <p:sldId id="296" r:id="rId11"/>
    <p:sldId id="297" r:id="rId12"/>
    <p:sldId id="314" r:id="rId13"/>
    <p:sldId id="298" r:id="rId14"/>
    <p:sldId id="299" r:id="rId15"/>
    <p:sldId id="300" r:id="rId16"/>
    <p:sldId id="306" r:id="rId17"/>
    <p:sldId id="307" r:id="rId18"/>
    <p:sldId id="308" r:id="rId19"/>
    <p:sldId id="304" r:id="rId20"/>
    <p:sldId id="310" r:id="rId21"/>
    <p:sldId id="311" r:id="rId22"/>
    <p:sldId id="305" r:id="rId23"/>
    <p:sldId id="312" r:id="rId24"/>
    <p:sldId id="31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C84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9.png"/><Relationship Id="rId5" Type="http://schemas.openxmlformats.org/officeDocument/2006/relationships/image" Target="../media/image20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5597" y="2202182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547" y="943998"/>
            <a:ext cx="1349655" cy="1533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3547" y="420778"/>
            <a:ext cx="7349053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Annie has a 3 cm by 2 cm rectangular tile. 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3600" dirty="0"/>
          </a:p>
          <a:p>
            <a:r>
              <a:rPr lang="en-GB" sz="2800" dirty="0" smtClean="0"/>
              <a:t>What is the perimeter of Annie’s tile? 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93547" y="5397613"/>
                <a:ext cx="62643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3 cm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 cm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3 cm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 cm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547" y="5397613"/>
                <a:ext cx="6264322" cy="523220"/>
              </a:xfrm>
              <a:prstGeom prst="rect">
                <a:avLst/>
              </a:prstGeom>
              <a:blipFill>
                <a:blip r:embed="rId6"/>
                <a:stretch>
                  <a:fillRect l="-2045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928890" y="5404607"/>
                <a:ext cx="150233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10 cm </a:t>
                </a:r>
                <a:endParaRPr lang="en-GB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890" y="5404607"/>
                <a:ext cx="1502334" cy="523220"/>
              </a:xfrm>
              <a:prstGeom prst="rect">
                <a:avLst/>
              </a:prstGeom>
              <a:blipFill>
                <a:blip r:embed="rId7"/>
                <a:stretch>
                  <a:fillRect t="-11765" r="-7317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435350"/>
              </p:ext>
            </p:extLst>
          </p:nvPr>
        </p:nvGraphicFramePr>
        <p:xfrm>
          <a:off x="2658841" y="1400127"/>
          <a:ext cx="5148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/>
          <p:nvPr/>
        </p:nvCxnSpPr>
        <p:spPr>
          <a:xfrm>
            <a:off x="2541993" y="1427004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877791" y="1427004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653019" y="1320957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87869" y="93209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2214" y="1875451"/>
            <a:ext cx="1404000" cy="9223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547" y="943998"/>
            <a:ext cx="1349655" cy="1533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3547" y="420778"/>
            <a:ext cx="73490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Annie joins 2 tiles together 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3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85678"/>
              </p:ext>
            </p:extLst>
          </p:nvPr>
        </p:nvGraphicFramePr>
        <p:xfrm>
          <a:off x="2658841" y="1400127"/>
          <a:ext cx="5148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/>
          <p:nvPr/>
        </p:nvCxnSpPr>
        <p:spPr>
          <a:xfrm>
            <a:off x="2541993" y="1427004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877791" y="1427004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2653019" y="1320957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587869" y="93209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18566" y="1861803"/>
            <a:ext cx="1404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522566" y="1861803"/>
            <a:ext cx="1404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547" y="4204231"/>
            <a:ext cx="1729014" cy="121031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2681564" y="3890200"/>
            <a:ext cx="4069016" cy="1216617"/>
            <a:chOff x="3523360" y="2193062"/>
            <a:chExt cx="3135654" cy="846829"/>
          </a:xfrm>
        </p:grpSpPr>
        <p:sp>
          <p:nvSpPr>
            <p:cNvPr id="16" name="Rounded Rectangular Callout 15"/>
            <p:cNvSpPr/>
            <p:nvPr/>
          </p:nvSpPr>
          <p:spPr>
            <a:xfrm>
              <a:off x="3523360" y="2193062"/>
              <a:ext cx="3135654" cy="846829"/>
            </a:xfrm>
            <a:prstGeom prst="wedgeRoundRectCallout">
              <a:avLst>
                <a:gd name="adj1" fmla="val -61486"/>
                <a:gd name="adj2" fmla="val 32639"/>
                <a:gd name="adj3" fmla="val 16667"/>
              </a:avLst>
            </a:prstGeom>
            <a:solidFill>
              <a:schemeClr val="bg1"/>
            </a:solidFill>
            <a:ln w="38100">
              <a:solidFill>
                <a:srgbClr val="94C8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31474" y="2200977"/>
              <a:ext cx="299475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If one tile has a perimeter of 10 cm, two tiles must have a perimeter of 20 cm.</a:t>
              </a:r>
              <a:endParaRPr lang="en-GB" sz="2400" dirty="0"/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flipH="1">
            <a:off x="3118566" y="1770733"/>
            <a:ext cx="280800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254186" y="1381868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6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6012003" y="1875451"/>
            <a:ext cx="0" cy="93600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20172" y="2005211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3119757" y="2915784"/>
            <a:ext cx="280800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255377" y="293708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6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3046084" y="1879619"/>
            <a:ext cx="0" cy="93600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350947" y="2115641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833757" y="5529950"/>
                <a:ext cx="697308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6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2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6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2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16 cm </a:t>
                </a:r>
                <a:endParaRPr lang="en-GB" sz="2800" dirty="0">
                  <a:solidFill>
                    <a:srgbClr val="4472C4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57" y="5529950"/>
                <a:ext cx="6973084" cy="523220"/>
              </a:xfrm>
              <a:prstGeom prst="rect">
                <a:avLst/>
              </a:prstGeom>
              <a:blipFill>
                <a:blip r:embed="rId7"/>
                <a:stretch>
                  <a:fillRect l="-183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3159433" y="1865971"/>
            <a:ext cx="2767133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891261" y="1865971"/>
            <a:ext cx="0" cy="931832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160624" y="2796305"/>
            <a:ext cx="2767133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157136" y="1883787"/>
            <a:ext cx="0" cy="931832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00682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15659 0.0002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87" y="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66 0.00023 L -4.16667E-6 -3.33333E-6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3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26" grpId="0"/>
      <p:bldP spid="26" grpId="1"/>
      <p:bldP spid="28" grpId="0"/>
      <p:bldP spid="28" grpId="1"/>
      <p:bldP spid="30" grpId="0"/>
      <p:bldP spid="30" grpId="1"/>
      <p:bldP spid="32" grpId="0"/>
      <p:bldP spid="32" grpId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76357" y="986558"/>
            <a:ext cx="1349655" cy="1533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93547" y="420778"/>
            <a:ext cx="73490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Annie joins 2 tiles together 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3600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64881"/>
              </p:ext>
            </p:extLst>
          </p:nvPr>
        </p:nvGraphicFramePr>
        <p:xfrm>
          <a:off x="3515287" y="1357113"/>
          <a:ext cx="4212000" cy="28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4955397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/>
          <p:nvPr/>
        </p:nvCxnSpPr>
        <p:spPr>
          <a:xfrm>
            <a:off x="3398439" y="1383990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34237" y="1383990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509465" y="1277943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44315" y="889078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7" name="Rectangle 6"/>
          <p:cNvSpPr/>
          <p:nvPr/>
        </p:nvSpPr>
        <p:spPr>
          <a:xfrm>
            <a:off x="3975012" y="1818789"/>
            <a:ext cx="1404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975012" y="2748754"/>
            <a:ext cx="1404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63343" y="4209738"/>
            <a:ext cx="1729014" cy="1210310"/>
          </a:xfrm>
          <a:prstGeom prst="rect">
            <a:avLst/>
          </a:prstGeom>
        </p:spPr>
      </p:pic>
      <p:cxnSp>
        <p:nvCxnSpPr>
          <p:cNvPr id="25" name="Straight Arrow Connector 24"/>
          <p:cNvCxnSpPr/>
          <p:nvPr/>
        </p:nvCxnSpPr>
        <p:spPr>
          <a:xfrm flipH="1">
            <a:off x="3975012" y="1727719"/>
            <a:ext cx="1404000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73111" y="1397987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5490025" y="1812754"/>
            <a:ext cx="0" cy="187200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01039" y="246609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3902530" y="3786827"/>
            <a:ext cx="1476482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40900" y="3776608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3902530" y="1836606"/>
            <a:ext cx="0" cy="1848148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221152" y="2441959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432853" y="4655979"/>
                <a:ext cx="697308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3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4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3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4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 cm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</a:t>
                </a:r>
                <a:r>
                  <a:rPr lang="en-GB" sz="2800" dirty="0" smtClean="0">
                    <a:solidFill>
                      <a:srgbClr val="4472C4">
                        <a:lumMod val="75000"/>
                      </a:srgbClr>
                    </a:solidFill>
                  </a:rPr>
                  <a:t>14 cm </a:t>
                </a:r>
                <a:endParaRPr lang="en-GB" sz="2800" dirty="0">
                  <a:solidFill>
                    <a:srgbClr val="4472C4">
                      <a:lumMod val="75000"/>
                    </a:srgbClr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2853" y="4655979"/>
                <a:ext cx="6973084" cy="523220"/>
              </a:xfrm>
              <a:prstGeom prst="rect">
                <a:avLst/>
              </a:prstGeom>
              <a:blipFill>
                <a:blip r:embed="rId7"/>
                <a:stretch>
                  <a:fillRect l="-174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5-Point Star 11"/>
          <p:cNvSpPr/>
          <p:nvPr/>
        </p:nvSpPr>
        <p:spPr>
          <a:xfrm>
            <a:off x="1654363" y="4694305"/>
            <a:ext cx="518993" cy="446567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8174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0" grpId="0"/>
      <p:bldP spid="32" grpId="0"/>
      <p:bldP spid="9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93547" y="420778"/>
            <a:ext cx="7349053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How many different perimeters can you make using 3 of Annie’s tiles?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r>
              <a:rPr lang="en-GB" sz="2800" dirty="0" smtClean="0"/>
              <a:t>What is the longest possible perimeter?</a:t>
            </a:r>
          </a:p>
          <a:p>
            <a:endParaRPr lang="en-GB" sz="2800" dirty="0"/>
          </a:p>
          <a:p>
            <a:r>
              <a:rPr lang="en-GB" sz="2800" dirty="0" smtClean="0"/>
              <a:t>What is the shortest?</a:t>
            </a:r>
          </a:p>
          <a:p>
            <a:endParaRPr lang="en-GB" sz="2800" dirty="0"/>
          </a:p>
          <a:p>
            <a:r>
              <a:rPr lang="en-GB" sz="2800" dirty="0" smtClean="0"/>
              <a:t>What if you used 4 tiles?</a:t>
            </a:r>
            <a:endParaRPr lang="en-GB" sz="2800" dirty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5556" y="5032043"/>
            <a:ext cx="747045" cy="7470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598400" y="517473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9" name="Rectangle 8"/>
          <p:cNvSpPr/>
          <p:nvPr/>
        </p:nvSpPr>
        <p:spPr>
          <a:xfrm>
            <a:off x="4711297" y="1356834"/>
            <a:ext cx="1404000" cy="9223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635393" y="1384130"/>
            <a:ext cx="0" cy="895044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65369" y="1652431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4746419" y="1278083"/>
            <a:ext cx="1368878" cy="6195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112501" y="927204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</p:spTree>
    <p:extLst>
      <p:ext uri="{BB962C8B-B14F-4D97-AF65-F5344CB8AC3E}">
        <p14:creationId xmlns:p14="http://schemas.microsoft.com/office/powerpoint/2010/main" val="1543574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591235"/>
              </p:ext>
            </p:extLst>
          </p:nvPr>
        </p:nvGraphicFramePr>
        <p:xfrm>
          <a:off x="1478782" y="1057143"/>
          <a:ext cx="6641640" cy="46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776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3843012183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446854154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3273863622"/>
                    </a:ext>
                  </a:extLst>
                </a:gridCol>
                <a:gridCol w="442776">
                  <a:extLst>
                    <a:ext uri="{9D8B030D-6E8A-4147-A177-3AD203B41FA5}">
                      <a16:colId xmlns:a16="http://schemas.microsoft.com/office/drawing/2014/main" val="3745202303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70059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1689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855058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18151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810264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910692" y="1521129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515126" y="334776"/>
            <a:ext cx="653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Using 3 tiles</a:t>
            </a:r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3242692" y="1521129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574692" y="1521129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350079" y="1510365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350079" y="2447495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350079" y="3383495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907251" y="2929143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3239251" y="2929143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907251" y="3861129"/>
            <a:ext cx="1332000" cy="936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1391958" y="1054495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27756" y="1054495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1452742" y="968847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344919" y="598191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9515" y="1716755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22 cm</a:t>
            </a:r>
            <a:endParaRPr lang="en-GB" sz="2800" dirty="0"/>
          </a:p>
        </p:txBody>
      </p:sp>
      <p:sp>
        <p:nvSpPr>
          <p:cNvPr id="27" name="TextBox 26"/>
          <p:cNvSpPr txBox="1"/>
          <p:nvPr/>
        </p:nvSpPr>
        <p:spPr>
          <a:xfrm>
            <a:off x="6466303" y="2566914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18 cm</a:t>
            </a:r>
            <a:endParaRPr lang="en-GB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2754371" y="3121885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20 cm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88236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045512"/>
              </p:ext>
            </p:extLst>
          </p:nvPr>
        </p:nvGraphicFramePr>
        <p:xfrm>
          <a:off x="946520" y="934311"/>
          <a:ext cx="7119294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14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4216787827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651186881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1335371657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843012183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446854154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970402450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1405625645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2164243542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273863622"/>
                    </a:ext>
                  </a:extLst>
                </a:gridCol>
                <a:gridCol w="339014">
                  <a:extLst>
                    <a:ext uri="{9D8B030D-6E8A-4147-A177-3AD203B41FA5}">
                      <a16:colId xmlns:a16="http://schemas.microsoft.com/office/drawing/2014/main" val="3745202303"/>
                    </a:ext>
                  </a:extLst>
                </a:gridCol>
              </a:tblGrid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842469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700594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0168933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855058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181510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810264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810054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9192914"/>
                  </a:ext>
                </a:extLst>
              </a:tr>
              <a:tr h="35341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277474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01478" y="328358"/>
            <a:ext cx="653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Using 4 tiles</a:t>
            </a:r>
            <a:endParaRPr lang="en-GB" sz="2800" dirty="0"/>
          </a:p>
        </p:txBody>
      </p:sp>
      <p:sp>
        <p:nvSpPr>
          <p:cNvPr id="30" name="Rectangle 29"/>
          <p:cNvSpPr/>
          <p:nvPr/>
        </p:nvSpPr>
        <p:spPr>
          <a:xfrm>
            <a:off x="1274826" y="1291794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1274826" y="2019868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274826" y="2747942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274826" y="347601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2634778" y="1289308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3652322" y="1289308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4669866" y="1289308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687410" y="1289308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2634324" y="2387964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3651868" y="2387964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2634324" y="3108935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651868" y="3108935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4329274" y="4218503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346818" y="4218503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5338594" y="4957737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6356138" y="4957737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936839" y="460207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1954383" y="460207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971927" y="460207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2972381" y="5330150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5687864" y="2397547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5687864" y="312193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6697637" y="3121936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6706316" y="3846325"/>
            <a:ext cx="1017998" cy="7280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1218187" y="2160286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22 cm</a:t>
            </a:r>
            <a:endParaRPr lang="en-GB" sz="2800" dirty="0"/>
          </a:p>
        </p:txBody>
      </p:sp>
      <p:sp>
        <p:nvSpPr>
          <p:cNvPr id="63" name="TextBox 62"/>
          <p:cNvSpPr txBox="1"/>
          <p:nvPr/>
        </p:nvSpPr>
        <p:spPr>
          <a:xfrm>
            <a:off x="4190464" y="1361287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28 cm</a:t>
            </a:r>
            <a:endParaRPr lang="en-GB" sz="2800" dirty="0"/>
          </a:p>
        </p:txBody>
      </p:sp>
      <p:sp>
        <p:nvSpPr>
          <p:cNvPr id="64" name="TextBox 63"/>
          <p:cNvSpPr txBox="1"/>
          <p:nvPr/>
        </p:nvSpPr>
        <p:spPr>
          <a:xfrm>
            <a:off x="3143323" y="2714473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20 cm</a:t>
            </a:r>
            <a:endParaRPr lang="en-GB" sz="2800" dirty="0"/>
          </a:p>
        </p:txBody>
      </p:sp>
      <p:sp>
        <p:nvSpPr>
          <p:cNvPr id="65" name="TextBox 64"/>
          <p:cNvSpPr txBox="1"/>
          <p:nvPr/>
        </p:nvSpPr>
        <p:spPr>
          <a:xfrm>
            <a:off x="6214076" y="3208354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24 cm</a:t>
            </a:r>
            <a:endParaRPr lang="en-GB" sz="2800" dirty="0"/>
          </a:p>
        </p:txBody>
      </p:sp>
      <p:sp>
        <p:nvSpPr>
          <p:cNvPr id="66" name="TextBox 65"/>
          <p:cNvSpPr txBox="1"/>
          <p:nvPr/>
        </p:nvSpPr>
        <p:spPr>
          <a:xfrm>
            <a:off x="4863921" y="4442893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26 cm</a:t>
            </a:r>
            <a:endParaRPr lang="en-GB" sz="2800" dirty="0"/>
          </a:p>
        </p:txBody>
      </p:sp>
      <p:sp>
        <p:nvSpPr>
          <p:cNvPr id="67" name="TextBox 66"/>
          <p:cNvSpPr txBox="1"/>
          <p:nvPr/>
        </p:nvSpPr>
        <p:spPr>
          <a:xfrm>
            <a:off x="1445838" y="4696127"/>
            <a:ext cx="2320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26 cm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5466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Calculate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What is double 100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double 50?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How would you work out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4"/>
                <a:stretch>
                  <a:fillRect l="-1707" t="-13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3093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Calculate 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GB" sz="2800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15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20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What is double 100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double 50?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)	 How would you calculate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5?</a:t>
                </a: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832092"/>
              </a:xfrm>
              <a:prstGeom prst="rect">
                <a:avLst/>
              </a:prstGeom>
              <a:blipFill>
                <a:blip r:embed="rId5"/>
                <a:stretch>
                  <a:fillRect l="-1707" t="-138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444288" y="1203306"/>
            <a:ext cx="550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65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0897" y="2051742"/>
            <a:ext cx="1012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300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18214" y="4635313"/>
                <a:ext cx="2565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double 12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24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214" y="4635313"/>
                <a:ext cx="2565225" cy="523220"/>
              </a:xfrm>
              <a:prstGeom prst="rect">
                <a:avLst/>
              </a:prstGeom>
              <a:blipFill>
                <a:blip r:embed="rId6"/>
                <a:stretch>
                  <a:fillRect l="-4751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ight Brace 6"/>
          <p:cNvSpPr/>
          <p:nvPr/>
        </p:nvSpPr>
        <p:spPr>
          <a:xfrm rot="5400000">
            <a:off x="5288785" y="3513689"/>
            <a:ext cx="218364" cy="7245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122891" y="399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4472C4">
                    <a:lumMod val="75000"/>
                  </a:srgbClr>
                </a:solidFill>
              </a:rPr>
              <a:t>12</a:t>
            </a:r>
            <a:endParaRPr lang="en-GB" dirty="0"/>
          </a:p>
        </p:txBody>
      </p:sp>
      <p:sp>
        <p:nvSpPr>
          <p:cNvPr id="9" name="Right Brace 8"/>
          <p:cNvSpPr/>
          <p:nvPr/>
        </p:nvSpPr>
        <p:spPr>
          <a:xfrm rot="5400000">
            <a:off x="6528455" y="3513689"/>
            <a:ext cx="218364" cy="7245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362561" y="399990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4472C4">
                    <a:lumMod val="75000"/>
                  </a:srgbClr>
                </a:solidFill>
              </a:rPr>
              <a:t>12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261035" y="4112093"/>
                <a:ext cx="2565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double 7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14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035" y="4112093"/>
                <a:ext cx="2565225" cy="523220"/>
              </a:xfrm>
              <a:prstGeom prst="rect">
                <a:avLst/>
              </a:prstGeom>
              <a:blipFill>
                <a:blip r:embed="rId7"/>
                <a:stretch>
                  <a:fillRect l="-4988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61035" y="4630793"/>
                <a:ext cx="2565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double 5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10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035" y="4630793"/>
                <a:ext cx="2565225" cy="523220"/>
              </a:xfrm>
              <a:prstGeom prst="rect">
                <a:avLst/>
              </a:prstGeom>
              <a:blipFill>
                <a:blip r:embed="rId8"/>
                <a:stretch>
                  <a:fillRect l="-4988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261035" y="5166868"/>
                <a:ext cx="2565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10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24</a:t>
                </a:r>
                <a:endParaRPr lang="en-GB" sz="28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035" y="5166868"/>
                <a:ext cx="2565225" cy="523220"/>
              </a:xfrm>
              <a:prstGeom prst="rect">
                <a:avLst/>
              </a:prstGeom>
              <a:blipFill>
                <a:blip r:embed="rId9"/>
                <a:stretch>
                  <a:fillRect l="-4988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/>
      <p:bldP spid="9" grpId="0" animBg="1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7512" y="334776"/>
                <a:ext cx="7525512" cy="59400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/>
                  <a:t>Mr Rose wants to put up a new fence around the perimeter of his garden.</a:t>
                </a:r>
              </a:p>
              <a:p>
                <a:endParaRPr lang="en-GB" sz="2800" dirty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4400" dirty="0"/>
              </a:p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10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20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15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20 m</a:t>
                </a:r>
              </a:p>
              <a:p>
                <a:endParaRPr lang="en-GB" sz="1600" dirty="0" smtClean="0"/>
              </a:p>
              <a:p>
                <a:r>
                  <a:rPr lang="en-GB" sz="2800" dirty="0" smtClean="0"/>
                  <a:t>How many metres of fencing does he need to buy?</a:t>
                </a:r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7525512" cy="5940088"/>
              </a:xfrm>
              <a:prstGeom prst="rect">
                <a:avLst/>
              </a:prstGeom>
              <a:blipFill>
                <a:blip r:embed="rId5"/>
                <a:stretch>
                  <a:fillRect l="-1702" t="-1027" r="-12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rapezoid 5"/>
          <p:cNvSpPr/>
          <p:nvPr/>
        </p:nvSpPr>
        <p:spPr>
          <a:xfrm>
            <a:off x="4187952" y="1489166"/>
            <a:ext cx="3056709" cy="2586445"/>
          </a:xfrm>
          <a:prstGeom prst="trapezoid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604" y="1700551"/>
            <a:ext cx="1421403" cy="1534704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4828032" y="1502229"/>
            <a:ext cx="1789612" cy="0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584987" y="1489166"/>
            <a:ext cx="659674" cy="2586445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187952" y="4075611"/>
            <a:ext cx="3056709" cy="0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187952" y="1489165"/>
            <a:ext cx="659672" cy="2591787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256884" y="889808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31867" y="2076641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847624" y="1343097"/>
            <a:ext cx="1737363" cy="13063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722092" y="1469372"/>
            <a:ext cx="680549" cy="261158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340246" y="4234389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15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4187952" y="4273932"/>
            <a:ext cx="3214689" cy="642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501893" y="2013062"/>
            <a:ext cx="91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4075133" y="1452571"/>
            <a:ext cx="644164" cy="261913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74301" y="5508861"/>
            <a:ext cx="8107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Mr Rose will need to buy 65 metres of fencing.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033333" y="4848642"/>
                <a:ext cx="14318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 65 m </a:t>
                </a:r>
                <a:endParaRPr lang="en-GB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333" y="4848642"/>
                <a:ext cx="1431802" cy="523220"/>
              </a:xfrm>
              <a:prstGeom prst="rect">
                <a:avLst/>
              </a:prstGeom>
              <a:blipFill>
                <a:blip r:embed="rId7"/>
                <a:stretch>
                  <a:fillRect t="-10465" r="-7234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43" y="1108820"/>
            <a:ext cx="1425060" cy="18084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9" grpId="0"/>
      <p:bldP spid="33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67512" y="334776"/>
                <a:ext cx="7525512" cy="5970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T</a:t>
                </a:r>
                <a:r>
                  <a:rPr lang="en-GB" sz="2800" dirty="0" smtClean="0"/>
                  <a:t>he children are running around the perimeter of the playground.</a:t>
                </a:r>
              </a:p>
              <a:p>
                <a:endParaRPr lang="en-GB" sz="2800" dirty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2800" dirty="0"/>
              </a:p>
              <a:p>
                <a:endParaRPr lang="en-GB" sz="2800" dirty="0" smtClean="0"/>
              </a:p>
              <a:p>
                <a:endParaRPr lang="en-GB" sz="6000" dirty="0"/>
              </a:p>
              <a:p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100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50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100 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 50 m</a:t>
                </a:r>
                <a:endParaRPr lang="en-GB" sz="900" dirty="0" smtClean="0"/>
              </a:p>
              <a:p>
                <a:r>
                  <a:rPr lang="en-GB" sz="2800" dirty="0" smtClean="0"/>
                  <a:t>How far do they run on each lap?</a:t>
                </a:r>
                <a:endParaRPr lang="en-GB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34776"/>
                <a:ext cx="7525512" cy="5970865"/>
              </a:xfrm>
              <a:prstGeom prst="rect">
                <a:avLst/>
              </a:prstGeom>
              <a:blipFill>
                <a:blip r:embed="rId5"/>
                <a:stretch>
                  <a:fillRect l="-1702" t="-10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rapezoid 5"/>
          <p:cNvSpPr/>
          <p:nvPr/>
        </p:nvSpPr>
        <p:spPr>
          <a:xfrm>
            <a:off x="1509094" y="1775797"/>
            <a:ext cx="6138224" cy="2586445"/>
          </a:xfrm>
          <a:prstGeom prst="trapezoid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>
            <a:off x="2156346" y="1788860"/>
            <a:ext cx="4863954" cy="0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987643" y="1775797"/>
            <a:ext cx="659674" cy="2586445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09094" y="4353909"/>
            <a:ext cx="6138223" cy="8333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543879" y="1747551"/>
            <a:ext cx="631081" cy="2606358"/>
          </a:xfrm>
          <a:prstGeom prst="line">
            <a:avLst/>
          </a:prstGeom>
          <a:ln w="762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44899" y="1218717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34523" y="2363272"/>
            <a:ext cx="918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156346" y="1629729"/>
            <a:ext cx="4831297" cy="13062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124748" y="1756003"/>
            <a:ext cx="680549" cy="261158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044899" y="4493704"/>
            <a:ext cx="1101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100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1509094" y="4560563"/>
            <a:ext cx="6296203" cy="7704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3339" y="2351712"/>
            <a:ext cx="918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50 m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1393086" y="1755284"/>
            <a:ext cx="644164" cy="261913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67512" y="5630993"/>
            <a:ext cx="8107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Each lap is 300 metres.</a:t>
            </a:r>
            <a:endParaRPr lang="en-GB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335" y="3348830"/>
            <a:ext cx="974350" cy="119718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240" y="3386066"/>
            <a:ext cx="1101626" cy="132886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80" y="1844861"/>
            <a:ext cx="939254" cy="11582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77669" y="5105711"/>
                <a:ext cx="161133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srgbClr val="4472C4">
                            <a:lumMod val="75000"/>
                          </a:srgbClr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GB" sz="2800" dirty="0">
                    <a:solidFill>
                      <a:srgbClr val="4472C4">
                        <a:lumMod val="75000"/>
                      </a:srgbClr>
                    </a:solidFill>
                  </a:rPr>
                  <a:t> 300 m 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669" y="5105711"/>
                <a:ext cx="1611339" cy="523220"/>
              </a:xfrm>
              <a:prstGeom prst="rect">
                <a:avLst/>
              </a:prstGeom>
              <a:blipFill>
                <a:blip r:embed="rId9"/>
                <a:stretch>
                  <a:fillRect t="-11765" r="-7197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00137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9" grpId="0"/>
      <p:bldP spid="33" grpId="0"/>
      <p:bldP spid="37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5541" y="491750"/>
            <a:ext cx="5945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What is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perimeter of the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rectangle?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1856268" y="1581708"/>
          <a:ext cx="5148000" cy="32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70059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181510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739420" y="1608585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75218" y="1608585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50446" y="1502538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785296" y="1113673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5" name="Rectangle 4"/>
          <p:cNvSpPr/>
          <p:nvPr/>
        </p:nvSpPr>
        <p:spPr>
          <a:xfrm>
            <a:off x="2343004" y="2535382"/>
            <a:ext cx="4170459" cy="1385454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2576945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020291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491345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948545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430268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918363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47855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18910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276110" y="2244955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>
            <a:off x="6541344" y="2536909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>
            <a:off x="6541344" y="2994109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>
            <a:off x="6541344" y="343745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0800000">
            <a:off x="6276110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591381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020291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491345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48545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430268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918363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347855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818910" y="3696763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6200000">
            <a:off x="2327200" y="2564546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>
            <a:off x="2327200" y="3021746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6200000">
            <a:off x="2327200" y="3453060"/>
            <a:ext cx="0" cy="46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948545" y="5147427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24 cm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2325618" y="4176291"/>
            <a:ext cx="4209300" cy="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cxnSpLocks/>
          </p:cNvCxnSpPr>
          <p:nvPr/>
        </p:nvCxnSpPr>
        <p:spPr>
          <a:xfrm>
            <a:off x="6774345" y="2519701"/>
            <a:ext cx="0" cy="140113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>
            <a:off x="2325618" y="2248459"/>
            <a:ext cx="4209300" cy="1270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103652" y="2519701"/>
            <a:ext cx="0" cy="1400013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25794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0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1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0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3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400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600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700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9000"/>
                            </p:stCondLst>
                            <p:childTnLst>
                              <p:par>
                                <p:cTn id="10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0"/>
                            </p:stCondLst>
                            <p:childTnLst>
                              <p:par>
                                <p:cTn id="10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10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20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5541" y="491750"/>
            <a:ext cx="5919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</a:rPr>
              <a:t>What is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the perimeter 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these shapes?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1856268" y="1581708"/>
          <a:ext cx="5148000" cy="32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11501982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4615836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69379684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51135676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6803111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397541852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362929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25427548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838861658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510221597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408331118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36723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98875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6684789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629313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56907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970059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181510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739420" y="1608585"/>
            <a:ext cx="0" cy="44844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75218" y="1608585"/>
            <a:ext cx="781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1850446" y="1502538"/>
            <a:ext cx="506414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785296" y="1113673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cm</a:t>
            </a:r>
          </a:p>
        </p:txBody>
      </p:sp>
      <p:sp>
        <p:nvSpPr>
          <p:cNvPr id="2" name="Rectangle 1"/>
          <p:cNvSpPr/>
          <p:nvPr/>
        </p:nvSpPr>
        <p:spPr>
          <a:xfrm>
            <a:off x="2315915" y="2049743"/>
            <a:ext cx="936000" cy="23375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4192089" y="2042122"/>
            <a:ext cx="1404000" cy="14244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3726161" y="3913296"/>
            <a:ext cx="2803860" cy="46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9089" y="4999585"/>
            <a:ext cx="747045" cy="747045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5581933" y="514227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51447" y="2388190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alibri" panose="020F0502020204030204" pitchFamily="34" charset="0"/>
              </a:rPr>
              <a:t>1</a:t>
            </a:r>
            <a:r>
              <a:rPr lang="en-GB" sz="2800" dirty="0">
                <a:latin typeface="Calibri" panose="020F0502020204030204" pitchFamily="34" charset="0"/>
              </a:rPr>
              <a:t>2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cm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248351" y="3063810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Calibri" panose="020F0502020204030204" pitchFamily="34" charset="0"/>
              </a:rPr>
              <a:t>1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10806" y="3905014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 smtClean="0">
                <a:latin typeface="Calibri" panose="020F0502020204030204" pitchFamily="34" charset="0"/>
              </a:rPr>
              <a:t>14</a:t>
            </a: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8623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2" grpId="1"/>
      <p:bldP spid="58" grpId="0"/>
      <p:bldP spid="63" grpId="0"/>
      <p:bldP spid="6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8|6.6|11.2|3.9|3.7|6.4|3.8|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17.8|0.9|1.3|1.8|17.8|3.6|3.4|3.4|10.1|21.6|16.4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3.8|1.1|1.1|1.3|8.5|0.9|2.6|1.7|5.4|13.7|5.9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0.9|1.8|0.7|0.9|11.1|1.2|2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5.7|4.5|4.3|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5.7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.9|16.5|5.3|2.4|2.6|2.6|12.9|1.1|6.4|6.4|1.4|0.5|0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4.7|2.7|2.9|2.2|4.6|22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522d4c35-b548-4432-90ae-af4376e1c4b4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10906</TotalTime>
  <Words>356</Words>
  <Application>Microsoft Office PowerPoint</Application>
  <PresentationFormat>On-screen Show (4:3)</PresentationFormat>
  <Paragraphs>151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233</cp:revision>
  <dcterms:created xsi:type="dcterms:W3CDTF">2019-07-05T11:02:13Z</dcterms:created>
  <dcterms:modified xsi:type="dcterms:W3CDTF">2021-01-31T19:46:43Z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