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68" r:id="rId4"/>
    <p:sldId id="269" r:id="rId5"/>
    <p:sldId id="270" r:id="rId6"/>
    <p:sldId id="271" r:id="rId7"/>
    <p:sldId id="272" r:id="rId8"/>
    <p:sldId id="273" r:id="rId9"/>
    <p:sldId id="274" r:id="rId10"/>
    <p:sldId id="275" r:id="rId11"/>
    <p:sldId id="267" r:id="rId12"/>
  </p:sldIdLst>
  <p:sldSz cx="9144000" cy="6858000" type="screen4x3"/>
  <p:notesSz cx="6858000" cy="9144000"/>
  <p:embeddedFontLst>
    <p:embeddedFont>
      <p:font typeface="Twinkl" panose="020B0604020202020204" charset="0"/>
      <p:regular r:id="rId15"/>
      <p:bold r:id="rId16"/>
    </p:embeddedFont>
    <p:embeddedFont>
      <p:font typeface="Roboto"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0"/>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3" autoAdjust="0"/>
    <p:restoredTop sz="94660"/>
  </p:normalViewPr>
  <p:slideViewPr>
    <p:cSldViewPr snapToGrid="0" showGuides="1">
      <p:cViewPr varScale="1">
        <p:scale>
          <a:sx n="57" d="100"/>
          <a:sy n="57" d="100"/>
        </p:scale>
        <p:origin x="1066"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31/01/2021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31/01/2021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twinkl-originals/twinkl-educational-publishing-fiction-stories-english-key-stage-2/a-place-for-plastic-fiction-ks2-twinkl-original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picpedia.org/cleaning/cleaning02.html" TargetMode="External"/><Relationship Id="rId1" Type="http://schemas.openxmlformats.org/officeDocument/2006/relationships/slideLayout" Target="../slideLayouts/slideLayout3.xml"/><Relationship Id="rId5" Type="http://schemas.openxmlformats.org/officeDocument/2006/relationships/hyperlink" Target="https://www.twinkl.co.uk/resources/ks2-twinkl-originals/twinkl-educational-publishing-fiction-stories-english-key-stage-2/a-place-for-plastic-fiction-ks2-twinkl-originals"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ks2-twinkl-originals/twinkl-educational-publishing-fiction-stories-english-key-stage-2/a-place-for-plastic-fiction-ks2-twinkl-original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ks2-twinkl-originals/twinkl-educational-publishing-fiction-stories-english-key-stage-2/a-place-for-plastic-fiction-ks2-twinkl-origina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 Id="rId4" Type="http://schemas.openxmlformats.org/officeDocument/2006/relationships/hyperlink" Target="https://www.twinkl.co.uk/resources/ks2-twinkl-originals/twinkl-educational-publishing-fiction-stories-english-key-stage-2/a-place-for-plastic-fiction-ks2-twinkl-origina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 Id="rId4" Type="http://schemas.openxmlformats.org/officeDocument/2006/relationships/hyperlink" Target="https://www.twinkl.co.uk/resources/ks2-twinkl-originals/twinkl-educational-publishing-fiction-stories-english-key-stage-2/a-place-for-plastic-fiction-ks2-twinkl-origina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 Id="rId4" Type="http://schemas.openxmlformats.org/officeDocument/2006/relationships/hyperlink" Target="https://www.twinkl.co.uk/resources/ks2-twinkl-originals/twinkl-educational-publishing-fiction-stories-english-key-stage-2/a-place-for-plastic-fiction-ks2-twinkl-original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 Id="rId4" Type="http://schemas.openxmlformats.org/officeDocument/2006/relationships/hyperlink" Target="https://www.twinkl.co.uk/resources/ks2-twinkl-originals/twinkl-educational-publishing-fiction-stories-english-key-stage-2/a-place-for-plastic-fiction-ks2-twinkl-original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winkl.co.uk/resources/ks2-twinkl-originals/twinkl-educational-publishing-fiction-stories-english-key-stage-2/a-place-for-plastic-fiction-ks2-twinkl-originals"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ks2-twinkl-originals/twinkl-educational-publishing-fiction-stories-english-key-stage-2/a-place-for-plastic-fiction-ks2-twinkl-originals" TargetMode="External"/><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 Id="rId4" Type="http://schemas.openxmlformats.org/officeDocument/2006/relationships/hyperlink" Target="https://www.twinkl.co.uk/resources/ks2-twinkl-originals/twinkl-educational-publishing-fiction-stories-english-key-stage-2/a-place-for-plastic-fiction-ks2-twinkl-origina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F343491E-7FB9-4BF0-892F-33371F9D0A48}"/>
              </a:ext>
            </a:extLst>
          </p:cNvPr>
          <p:cNvSpPr/>
          <p:nvPr/>
        </p:nvSpPr>
        <p:spPr>
          <a:xfrm>
            <a:off x="3875714" y="5402510"/>
            <a:ext cx="1392572" cy="796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More to Come?</a:t>
            </a:r>
          </a:p>
        </p:txBody>
      </p:sp>
      <p:sp>
        <p:nvSpPr>
          <p:cNvPr id="5" name="Rectangle 4"/>
          <p:cNvSpPr/>
          <p:nvPr/>
        </p:nvSpPr>
        <p:spPr>
          <a:xfrm>
            <a:off x="750885" y="1473201"/>
            <a:ext cx="4433511" cy="2769989"/>
          </a:xfrm>
          <a:prstGeom prst="rect">
            <a:avLst/>
          </a:prstGeom>
        </p:spPr>
        <p:txBody>
          <a:bodyPr wrap="square" lIns="0" tIns="0" rIns="0" bIns="0">
            <a:spAutoFit/>
          </a:bodyPr>
          <a:lstStyle/>
          <a:p>
            <a:r>
              <a:rPr lang="en-GB" dirty="0"/>
              <a:t>The population around the world is currently making a bigger effort to reduce the amount of plastic waste that we generate.</a:t>
            </a:r>
          </a:p>
          <a:p>
            <a:endParaRPr lang="en-GB" dirty="0"/>
          </a:p>
          <a:p>
            <a:r>
              <a:rPr lang="en-GB" dirty="0"/>
              <a:t>More and more companies and organisations are trying to come up with new solutions to use the plastic waste for other purposes or to reduce the amount that is created in the first place.</a:t>
            </a:r>
          </a:p>
        </p:txBody>
      </p:sp>
      <p:sp>
        <p:nvSpPr>
          <p:cNvPr id="6" name="TextBox 21">
            <a:extLst>
              <a:ext uri="{FF2B5EF4-FFF2-40B4-BE49-F238E27FC236}">
                <a16:creationId xmlns:a16="http://schemas.microsoft.com/office/drawing/2014/main" id="{70D29B8B-DB2F-4BC9-B124-E7925FC81D46}"/>
              </a:ext>
            </a:extLst>
          </p:cNvPr>
          <p:cNvSpPr txBox="1">
            <a:spLocks noChangeArrowheads="1"/>
          </p:cNvSpPr>
          <p:nvPr/>
        </p:nvSpPr>
        <p:spPr bwMode="auto">
          <a:xfrm>
            <a:off x="5184396" y="3654491"/>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Cleaning supplies in a grey bucket on a white background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Nick </a:t>
            </a:r>
            <a:r>
              <a:rPr lang="en-GB" altLang="en-US" sz="500" b="1" dirty="0" err="1">
                <a:latin typeface="Roboto" panose="02000000000000000000" pitchFamily="2" charset="0"/>
                <a:ea typeface="Roboto" panose="02000000000000000000" pitchFamily="2" charset="0"/>
                <a:cs typeface="Arial" panose="020B0604020202020204" pitchFamily="34" charset="0"/>
              </a:rPr>
              <a:t>Youngson</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3.0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pic>
        <p:nvPicPr>
          <p:cNvPr id="4098" name="Picture 2" descr="cleaning">
            <a:extLst>
              <a:ext uri="{FF2B5EF4-FFF2-40B4-BE49-F238E27FC236}">
                <a16:creationId xmlns:a16="http://schemas.microsoft.com/office/drawing/2014/main" id="{25EC4634-3F18-4C51-817B-3605CA000C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8026" y="1413621"/>
            <a:ext cx="2785617" cy="2208596"/>
          </a:xfrm>
          <a:prstGeom prst="rect">
            <a:avLst/>
          </a:prstGeom>
          <a:noFill/>
          <a:ln w="19050">
            <a:solidFill>
              <a:srgbClr val="0076B0"/>
            </a:solidFill>
          </a:ln>
          <a:extLst>
            <a:ext uri="{909E8E84-426E-40DD-AFC4-6F175D3DCCD1}">
              <a14:hiddenFill xmlns:a14="http://schemas.microsoft.com/office/drawing/2010/main">
                <a:solidFill>
                  <a:srgbClr val="FFFFFF"/>
                </a:solidFill>
              </a14:hiddenFill>
            </a:ext>
          </a:extLst>
        </p:spPr>
      </p:pic>
      <p:pic>
        <p:nvPicPr>
          <p:cNvPr id="4100" name="Picture 4" descr="Selective Focus Photography of Green-leafed Plant">
            <a:extLst>
              <a:ext uri="{FF2B5EF4-FFF2-40B4-BE49-F238E27FC236}">
                <a16:creationId xmlns:a16="http://schemas.microsoft.com/office/drawing/2014/main" id="{1E09EF3E-A34F-469B-B083-510DE8B4891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12"/>
          <a:stretch/>
        </p:blipFill>
        <p:spPr bwMode="auto">
          <a:xfrm>
            <a:off x="5563284" y="3834092"/>
            <a:ext cx="2785618" cy="2195456"/>
          </a:xfrm>
          <a:prstGeom prst="rect">
            <a:avLst/>
          </a:prstGeom>
          <a:noFill/>
          <a:ln w="19050">
            <a:solidFill>
              <a:srgbClr val="0076B0"/>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929C101-26A5-4C93-93DB-780F85FEE3D3}"/>
              </a:ext>
            </a:extLst>
          </p:cNvPr>
          <p:cNvSpPr/>
          <p:nvPr/>
        </p:nvSpPr>
        <p:spPr>
          <a:xfrm>
            <a:off x="681640" y="4422808"/>
            <a:ext cx="4572000" cy="923330"/>
          </a:xfrm>
          <a:prstGeom prst="rect">
            <a:avLst/>
          </a:prstGeom>
        </p:spPr>
        <p:txBody>
          <a:bodyPr>
            <a:spAutoFit/>
          </a:bodyPr>
          <a:lstStyle/>
          <a:p>
            <a:r>
              <a:rPr lang="en-GB" dirty="0"/>
              <a:t>What changes could you make in your daily life to try and reduce the amount of single-use plastic you use?</a:t>
            </a:r>
          </a:p>
        </p:txBody>
      </p:sp>
      <p:sp>
        <p:nvSpPr>
          <p:cNvPr id="8" name="Rectangle 7">
            <a:hlinkClick r:id="rId5"/>
            <a:extLst>
              <a:ext uri="{FF2B5EF4-FFF2-40B4-BE49-F238E27FC236}">
                <a16:creationId xmlns:a16="http://schemas.microsoft.com/office/drawing/2014/main" id="{88213221-65B6-4456-8EBD-9B55A66E650A}"/>
              </a:ext>
            </a:extLst>
          </p:cNvPr>
          <p:cNvSpPr/>
          <p:nvPr/>
        </p:nvSpPr>
        <p:spPr>
          <a:xfrm>
            <a:off x="8383584" y="6535024"/>
            <a:ext cx="760415" cy="32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909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1573F7A-E5DB-4BFE-B758-BCF9EDEE65C0}"/>
              </a:ext>
            </a:extLst>
          </p:cNvPr>
          <p:cNvSpPr/>
          <p:nvPr/>
        </p:nvSpPr>
        <p:spPr>
          <a:xfrm>
            <a:off x="4068661" y="3059884"/>
            <a:ext cx="1006678" cy="73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0885" y="4363172"/>
            <a:ext cx="7632700" cy="49510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So what can we do to help?</a:t>
            </a:r>
          </a:p>
        </p:txBody>
      </p:sp>
      <p:sp>
        <p:nvSpPr>
          <p:cNvPr id="21" name="Title 20"/>
          <p:cNvSpPr>
            <a:spLocks noGrp="1"/>
          </p:cNvSpPr>
          <p:nvPr>
            <p:ph type="title"/>
          </p:nvPr>
        </p:nvSpPr>
        <p:spPr/>
        <p:txBody>
          <a:bodyPr/>
          <a:lstStyle/>
          <a:p>
            <a:r>
              <a:rPr lang="en-GB" sz="3600" dirty="0">
                <a:latin typeface="+mn-lt"/>
              </a:rPr>
              <a:t>What Are Single-Use Plastics?</a:t>
            </a:r>
          </a:p>
        </p:txBody>
      </p:sp>
      <p:sp>
        <p:nvSpPr>
          <p:cNvPr id="5" name="Rectangle 4"/>
          <p:cNvSpPr/>
          <p:nvPr/>
        </p:nvSpPr>
        <p:spPr>
          <a:xfrm>
            <a:off x="750885" y="1473201"/>
            <a:ext cx="7632700" cy="2492990"/>
          </a:xfrm>
          <a:prstGeom prst="rect">
            <a:avLst/>
          </a:prstGeom>
        </p:spPr>
        <p:txBody>
          <a:bodyPr wrap="square" lIns="0" tIns="0" rIns="0" bIns="0">
            <a:spAutoFit/>
          </a:bodyPr>
          <a:lstStyle/>
          <a:p>
            <a:r>
              <a:rPr lang="en-GB" dirty="0"/>
              <a:t>Single-use plastics are items which are designed to be used once and then thrown away, such as food packaging, bottles, bags, wrappers, straws, takeaway cups and containers.  </a:t>
            </a:r>
          </a:p>
          <a:p>
            <a:endParaRPr lang="en-GB" dirty="0"/>
          </a:p>
          <a:p>
            <a:r>
              <a:rPr lang="en-GB" dirty="0"/>
              <a:t>Plastic is a non-biodegradable material that can take up to 1000 years to decompose on a landfill. Every piece of plastic ever produced is still in existence today. If we don’t find uses for this plastic, it will still be in our oceans and environment for another 1000 years. Reusing plastic is a great way to reduce our impact on the planet.</a:t>
            </a:r>
          </a:p>
        </p:txBody>
      </p:sp>
      <p:sp>
        <p:nvSpPr>
          <p:cNvPr id="6" name="Rectangle 5">
            <a:hlinkClick r:id="rId2"/>
            <a:extLst>
              <a:ext uri="{FF2B5EF4-FFF2-40B4-BE49-F238E27FC236}">
                <a16:creationId xmlns:a16="http://schemas.microsoft.com/office/drawing/2014/main" id="{1E3EEA68-B7EF-4DDE-8855-B41DE45E940A}"/>
              </a:ext>
            </a:extLst>
          </p:cNvPr>
          <p:cNvSpPr/>
          <p:nvPr/>
        </p:nvSpPr>
        <p:spPr>
          <a:xfrm>
            <a:off x="8383584" y="6535024"/>
            <a:ext cx="760415" cy="32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Building Houses</a:t>
            </a:r>
          </a:p>
        </p:txBody>
      </p:sp>
      <p:sp>
        <p:nvSpPr>
          <p:cNvPr id="5" name="Rectangle 4"/>
          <p:cNvSpPr/>
          <p:nvPr/>
        </p:nvSpPr>
        <p:spPr>
          <a:xfrm>
            <a:off x="793917" y="3777942"/>
            <a:ext cx="4525790" cy="2492990"/>
          </a:xfrm>
          <a:prstGeom prst="rect">
            <a:avLst/>
          </a:prstGeom>
        </p:spPr>
        <p:txBody>
          <a:bodyPr wrap="square" lIns="0" tIns="0" rIns="0" bIns="0">
            <a:spAutoFit/>
          </a:bodyPr>
          <a:lstStyle/>
          <a:p>
            <a:r>
              <a:rPr lang="en-GB" dirty="0"/>
              <a:t>The process washes and shreds the plastic, creating bricks which can then be used for low-cost building.</a:t>
            </a:r>
          </a:p>
          <a:p>
            <a:endParaRPr lang="en-GB" dirty="0"/>
          </a:p>
          <a:p>
            <a:r>
              <a:rPr lang="en-GB" dirty="0"/>
              <a:t>Amazingly, the plastic bricks are strong, durable and provide insulation. The process is still being refined but has been used to build some housing in Hawaii.</a:t>
            </a:r>
          </a:p>
          <a:p>
            <a:endParaRPr lang="en-GB" dirty="0"/>
          </a:p>
        </p:txBody>
      </p:sp>
      <p:sp>
        <p:nvSpPr>
          <p:cNvPr id="3" name="Rectangle 2"/>
          <p:cNvSpPr/>
          <p:nvPr/>
        </p:nvSpPr>
        <p:spPr>
          <a:xfrm>
            <a:off x="5670957" y="5197796"/>
            <a:ext cx="2712627" cy="772107"/>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Plastic is shredded ready to make bricks. </a:t>
            </a:r>
          </a:p>
        </p:txBody>
      </p:sp>
      <p:sp>
        <p:nvSpPr>
          <p:cNvPr id="6" name="TextBox 21">
            <a:extLst>
              <a:ext uri="{FF2B5EF4-FFF2-40B4-BE49-F238E27FC236}">
                <a16:creationId xmlns:a16="http://schemas.microsoft.com/office/drawing/2014/main" id="{70D29B8B-DB2F-4BC9-B124-E7925FC81D46}"/>
              </a:ext>
            </a:extLst>
          </p:cNvPr>
          <p:cNvSpPr txBox="1">
            <a:spLocks noChangeArrowheads="1"/>
          </p:cNvSpPr>
          <p:nvPr/>
        </p:nvSpPr>
        <p:spPr bwMode="auto">
          <a:xfrm>
            <a:off x="5276675" y="5075058"/>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Recycled Plastic Shreds</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Tony Webster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pic>
        <p:nvPicPr>
          <p:cNvPr id="4" name="Picture 3">
            <a:extLst>
              <a:ext uri="{FF2B5EF4-FFF2-40B4-BE49-F238E27FC236}">
                <a16:creationId xmlns:a16="http://schemas.microsoft.com/office/drawing/2014/main" id="{CB94C71F-A9E3-4F44-AB1A-6CCC99EFDDA0}"/>
              </a:ext>
            </a:extLst>
          </p:cNvPr>
          <p:cNvPicPr>
            <a:picLocks noChangeAspect="1"/>
          </p:cNvPicPr>
          <p:nvPr/>
        </p:nvPicPr>
        <p:blipFill rotWithShape="1">
          <a:blip r:embed="rId3">
            <a:extLst>
              <a:ext uri="{28A0092B-C50C-407E-A947-70E740481C1C}">
                <a14:useLocalDpi xmlns:a14="http://schemas.microsoft.com/office/drawing/2010/main" val="0"/>
              </a:ext>
            </a:extLst>
          </a:blip>
          <a:srcRect l="46217"/>
          <a:stretch/>
        </p:blipFill>
        <p:spPr>
          <a:xfrm>
            <a:off x="5679719" y="1597004"/>
            <a:ext cx="2703865" cy="3421357"/>
          </a:xfrm>
          <a:prstGeom prst="rect">
            <a:avLst/>
          </a:prstGeom>
          <a:ln w="19050">
            <a:solidFill>
              <a:srgbClr val="0076B0"/>
            </a:solidFill>
          </a:ln>
        </p:spPr>
      </p:pic>
      <p:sp>
        <p:nvSpPr>
          <p:cNvPr id="9" name="Rectangle 8">
            <a:extLst>
              <a:ext uri="{FF2B5EF4-FFF2-40B4-BE49-F238E27FC236}">
                <a16:creationId xmlns:a16="http://schemas.microsoft.com/office/drawing/2014/main" id="{CB650B73-3EB2-49BB-B096-644B9BC24F2A}"/>
              </a:ext>
            </a:extLst>
          </p:cNvPr>
          <p:cNvSpPr/>
          <p:nvPr/>
        </p:nvSpPr>
        <p:spPr>
          <a:xfrm>
            <a:off x="793917" y="1545363"/>
            <a:ext cx="4572000" cy="2031325"/>
          </a:xfrm>
          <a:prstGeom prst="rect">
            <a:avLst/>
          </a:prstGeom>
        </p:spPr>
        <p:txBody>
          <a:bodyPr>
            <a:spAutoFit/>
          </a:bodyPr>
          <a:lstStyle/>
          <a:p>
            <a:r>
              <a:rPr lang="en-GB" dirty="0"/>
              <a:t>At least one company is using discarded plastic to build houses!</a:t>
            </a:r>
          </a:p>
          <a:p>
            <a:endParaRPr lang="en-GB" dirty="0"/>
          </a:p>
          <a:p>
            <a:r>
              <a:rPr lang="en-GB" dirty="0"/>
              <a:t>A New Zealand inventor and engineer spent years working on a portable machine which took unwashed, unsorted plastic and moulded it into blocks.</a:t>
            </a:r>
          </a:p>
        </p:txBody>
      </p:sp>
      <p:sp>
        <p:nvSpPr>
          <p:cNvPr id="8" name="Rectangle 7">
            <a:hlinkClick r:id="rId4"/>
            <a:extLst>
              <a:ext uri="{FF2B5EF4-FFF2-40B4-BE49-F238E27FC236}">
                <a16:creationId xmlns:a16="http://schemas.microsoft.com/office/drawing/2014/main" id="{87DF7E5F-E0EA-4EF6-B83D-861BE541F1BB}"/>
              </a:ext>
            </a:extLst>
          </p:cNvPr>
          <p:cNvSpPr/>
          <p:nvPr/>
        </p:nvSpPr>
        <p:spPr>
          <a:xfrm>
            <a:off x="8383584" y="6535024"/>
            <a:ext cx="760415" cy="32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182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Building Schools</a:t>
            </a:r>
          </a:p>
        </p:txBody>
      </p:sp>
      <p:sp>
        <p:nvSpPr>
          <p:cNvPr id="5" name="Rectangle 4"/>
          <p:cNvSpPr/>
          <p:nvPr/>
        </p:nvSpPr>
        <p:spPr>
          <a:xfrm>
            <a:off x="750885" y="1473201"/>
            <a:ext cx="4920072" cy="2215991"/>
          </a:xfrm>
          <a:prstGeom prst="rect">
            <a:avLst/>
          </a:prstGeom>
        </p:spPr>
        <p:txBody>
          <a:bodyPr wrap="square" lIns="0" tIns="0" rIns="0" bIns="0">
            <a:spAutoFit/>
          </a:bodyPr>
          <a:lstStyle/>
          <a:p>
            <a:r>
              <a:rPr lang="en-GB" dirty="0"/>
              <a:t>Another form of plastic building brick has been devised by using empty plastic bottles. These are stuffed with other types of waste plastic such as crisp packets and plastic bags.</a:t>
            </a:r>
          </a:p>
          <a:p>
            <a:endParaRPr lang="en-GB" dirty="0"/>
          </a:p>
          <a:p>
            <a:r>
              <a:rPr lang="en-GB" dirty="0"/>
              <a:t>When the bottle is packed as tightly as possible with waste materials (pushed in with the help of a stick), it becomes a solid ‘brick’.</a:t>
            </a:r>
          </a:p>
        </p:txBody>
      </p:sp>
      <p:sp>
        <p:nvSpPr>
          <p:cNvPr id="6" name="TextBox 21">
            <a:extLst>
              <a:ext uri="{FF2B5EF4-FFF2-40B4-BE49-F238E27FC236}">
                <a16:creationId xmlns:a16="http://schemas.microsoft.com/office/drawing/2014/main" id="{70D29B8B-DB2F-4BC9-B124-E7925FC81D46}"/>
              </a:ext>
            </a:extLst>
          </p:cNvPr>
          <p:cNvSpPr txBox="1">
            <a:spLocks noChangeArrowheads="1"/>
          </p:cNvSpPr>
          <p:nvPr/>
        </p:nvSpPr>
        <p:spPr bwMode="auto">
          <a:xfrm>
            <a:off x="5391660" y="590420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A student in </a:t>
            </a:r>
            <a:r>
              <a:rPr lang="en-GB" altLang="en-US" sz="500" b="1" dirty="0" err="1">
                <a:latin typeface="Roboto" panose="02000000000000000000" pitchFamily="2" charset="0"/>
                <a:ea typeface="Roboto" panose="02000000000000000000" pitchFamily="2" charset="0"/>
                <a:cs typeface="Arial" panose="020B0604020202020204" pitchFamily="34" charset="0"/>
              </a:rPr>
              <a:t>Bontoc</a:t>
            </a:r>
            <a:r>
              <a:rPr lang="en-GB" altLang="en-US" sz="500" b="1" dirty="0">
                <a:latin typeface="Roboto" panose="02000000000000000000" pitchFamily="2" charset="0"/>
                <a:ea typeface="Roboto" panose="02000000000000000000" pitchFamily="2" charset="0"/>
                <a:cs typeface="Arial" panose="020B0604020202020204" pitchFamily="34" charset="0"/>
              </a:rPr>
              <a:t>, Northern Philippines proudly holds his </a:t>
            </a:r>
            <a:r>
              <a:rPr lang="en-GB" altLang="en-US" sz="500" b="1" dirty="0" err="1">
                <a:latin typeface="Roboto" panose="02000000000000000000" pitchFamily="2" charset="0"/>
                <a:ea typeface="Roboto" panose="02000000000000000000" pitchFamily="2" charset="0"/>
                <a:cs typeface="Arial" panose="020B0604020202020204" pitchFamily="34" charset="0"/>
              </a:rPr>
              <a:t>Ecobricks</a:t>
            </a:r>
            <a:r>
              <a:rPr lang="en-GB" altLang="en-US" sz="500" b="1" dirty="0">
                <a:latin typeface="Roboto" panose="02000000000000000000" pitchFamily="2" charset="0"/>
                <a:ea typeface="Roboto" panose="02000000000000000000" pitchFamily="2" charset="0"/>
                <a:cs typeface="Arial" panose="020B0604020202020204" pitchFamily="34" charset="0"/>
              </a:rPr>
              <a:t>.</a:t>
            </a:r>
            <a:r>
              <a:rPr lang="en-GB" altLang="en-US" sz="500" dirty="0">
                <a:latin typeface="Roboto" panose="02000000000000000000" pitchFamily="2" charset="0"/>
                <a:ea typeface="Roboto" panose="02000000000000000000" pitchFamily="2" charset="0"/>
                <a:cs typeface="Arial" panose="020B0604020202020204" pitchFamily="34" charset="0"/>
              </a:rPr>
              <a:t>” </a:t>
            </a:r>
          </a:p>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by [</a:t>
            </a:r>
            <a:r>
              <a:rPr lang="en-GB" altLang="en-US" sz="500" b="1" dirty="0">
                <a:latin typeface="Roboto" panose="02000000000000000000" pitchFamily="2" charset="0"/>
                <a:ea typeface="Roboto" panose="02000000000000000000" pitchFamily="2" charset="0"/>
                <a:cs typeface="Arial" panose="020B0604020202020204" pitchFamily="34" charset="0"/>
              </a:rPr>
              <a:t>Russs95</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pic>
        <p:nvPicPr>
          <p:cNvPr id="2050" name="Picture 2">
            <a:extLst>
              <a:ext uri="{FF2B5EF4-FFF2-40B4-BE49-F238E27FC236}">
                <a16:creationId xmlns:a16="http://schemas.microsoft.com/office/drawing/2014/main" id="{FE153091-7AC0-4931-87B3-8E13F72681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54" r="5759"/>
          <a:stretch/>
        </p:blipFill>
        <p:spPr bwMode="auto">
          <a:xfrm>
            <a:off x="5855493" y="2909805"/>
            <a:ext cx="2537622" cy="2893744"/>
          </a:xfrm>
          <a:prstGeom prst="rect">
            <a:avLst/>
          </a:prstGeom>
          <a:solidFill>
            <a:srgbClr val="0076B0"/>
          </a:solidFill>
          <a:ln w="19050">
            <a:solidFill>
              <a:srgbClr val="0076B0"/>
            </a:solidFill>
          </a:ln>
        </p:spPr>
      </p:pic>
      <p:sp>
        <p:nvSpPr>
          <p:cNvPr id="2" name="Rectangle 1">
            <a:extLst>
              <a:ext uri="{FF2B5EF4-FFF2-40B4-BE49-F238E27FC236}">
                <a16:creationId xmlns:a16="http://schemas.microsoft.com/office/drawing/2014/main" id="{23BDAC2F-5F8B-4C18-AEC2-C822A8E9AB7F}"/>
              </a:ext>
            </a:extLst>
          </p:cNvPr>
          <p:cNvSpPr/>
          <p:nvPr/>
        </p:nvSpPr>
        <p:spPr>
          <a:xfrm>
            <a:off x="695117" y="3667676"/>
            <a:ext cx="5128101" cy="2308324"/>
          </a:xfrm>
          <a:prstGeom prst="rect">
            <a:avLst/>
          </a:prstGeom>
        </p:spPr>
        <p:txBody>
          <a:bodyPr wrap="square">
            <a:spAutoFit/>
          </a:bodyPr>
          <a:lstStyle/>
          <a:p>
            <a:endParaRPr lang="en-GB" dirty="0"/>
          </a:p>
          <a:p>
            <a:r>
              <a:rPr lang="en-GB" dirty="0"/>
              <a:t>These have been used to construct buildings, including a number of schools in Guatemala, by being mortared together with clay or cement.</a:t>
            </a:r>
          </a:p>
          <a:p>
            <a:endParaRPr lang="en-GB" dirty="0"/>
          </a:p>
          <a:p>
            <a:r>
              <a:rPr lang="en-GB" dirty="0"/>
              <a:t>Students in the Philippines were even asked to create a brick each and bring it to school with their homework written on the side!</a:t>
            </a:r>
          </a:p>
        </p:txBody>
      </p:sp>
      <p:sp>
        <p:nvSpPr>
          <p:cNvPr id="7" name="Rectangle 6">
            <a:hlinkClick r:id="rId4"/>
            <a:extLst>
              <a:ext uri="{FF2B5EF4-FFF2-40B4-BE49-F238E27FC236}">
                <a16:creationId xmlns:a16="http://schemas.microsoft.com/office/drawing/2014/main" id="{29977773-7B56-4491-9EF8-37C2D730DFD9}"/>
              </a:ext>
            </a:extLst>
          </p:cNvPr>
          <p:cNvSpPr/>
          <p:nvPr/>
        </p:nvSpPr>
        <p:spPr>
          <a:xfrm>
            <a:off x="8383584" y="6535024"/>
            <a:ext cx="760415" cy="32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09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Waste Plastic as Fuel</a:t>
            </a:r>
          </a:p>
        </p:txBody>
      </p:sp>
      <p:sp>
        <p:nvSpPr>
          <p:cNvPr id="5" name="Rectangle 4"/>
          <p:cNvSpPr/>
          <p:nvPr/>
        </p:nvSpPr>
        <p:spPr>
          <a:xfrm>
            <a:off x="750885" y="1473201"/>
            <a:ext cx="4920072" cy="553998"/>
          </a:xfrm>
          <a:prstGeom prst="rect">
            <a:avLst/>
          </a:prstGeom>
        </p:spPr>
        <p:txBody>
          <a:bodyPr wrap="square" lIns="0" tIns="0" rIns="0" bIns="0">
            <a:spAutoFit/>
          </a:bodyPr>
          <a:lstStyle/>
          <a:p>
            <a:r>
              <a:rPr lang="en-GB" dirty="0"/>
              <a:t>A company in Norway is experimenting with turning waste plastic into a type of fuel. </a:t>
            </a:r>
          </a:p>
        </p:txBody>
      </p:sp>
      <p:sp>
        <p:nvSpPr>
          <p:cNvPr id="6" name="TextBox 21">
            <a:extLst>
              <a:ext uri="{FF2B5EF4-FFF2-40B4-BE49-F238E27FC236}">
                <a16:creationId xmlns:a16="http://schemas.microsoft.com/office/drawing/2014/main" id="{70D29B8B-DB2F-4BC9-B124-E7925FC81D46}"/>
              </a:ext>
            </a:extLst>
          </p:cNvPr>
          <p:cNvSpPr txBox="1">
            <a:spLocks noChangeArrowheads="1"/>
          </p:cNvSpPr>
          <p:nvPr/>
        </p:nvSpPr>
        <p:spPr bwMode="auto">
          <a:xfrm>
            <a:off x="5461233" y="5744639"/>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industrial furnace</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Guenter </a:t>
            </a:r>
            <a:r>
              <a:rPr lang="en-GB" altLang="en-US" sz="500" b="1" dirty="0" err="1">
                <a:latin typeface="Roboto" panose="02000000000000000000" pitchFamily="2" charset="0"/>
                <a:ea typeface="Roboto" panose="02000000000000000000" pitchFamily="2" charset="0"/>
                <a:cs typeface="Arial" panose="020B0604020202020204" pitchFamily="34" charset="0"/>
              </a:rPr>
              <a:t>Sonnenschein</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pic>
        <p:nvPicPr>
          <p:cNvPr id="3074" name="Picture 2">
            <a:extLst>
              <a:ext uri="{FF2B5EF4-FFF2-40B4-BE49-F238E27FC236}">
                <a16:creationId xmlns:a16="http://schemas.microsoft.com/office/drawing/2014/main" id="{3B0F2161-F99E-4DE8-AD8B-9CFC64759EB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24"/>
          <a:stretch/>
        </p:blipFill>
        <p:spPr bwMode="auto">
          <a:xfrm>
            <a:off x="5913443" y="1437225"/>
            <a:ext cx="2521344" cy="4240635"/>
          </a:xfrm>
          <a:prstGeom prst="rect">
            <a:avLst/>
          </a:prstGeom>
          <a:noFill/>
          <a:ln w="19050">
            <a:solidFill>
              <a:srgbClr val="0076B0"/>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93F8A49-8AB4-42D9-9575-EB9C51C3FA89}"/>
              </a:ext>
            </a:extLst>
          </p:cNvPr>
          <p:cNvSpPr/>
          <p:nvPr/>
        </p:nvSpPr>
        <p:spPr>
          <a:xfrm>
            <a:off x="709213" y="2177759"/>
            <a:ext cx="4572000" cy="2308324"/>
          </a:xfrm>
          <a:prstGeom prst="rect">
            <a:avLst/>
          </a:prstGeom>
        </p:spPr>
        <p:txBody>
          <a:bodyPr>
            <a:spAutoFit/>
          </a:bodyPr>
          <a:lstStyle/>
          <a:p>
            <a:r>
              <a:rPr lang="en-GB" dirty="0"/>
              <a:t>They have partnered with countries including China and India who will use the fuel in the manufacturing of cement. </a:t>
            </a:r>
          </a:p>
          <a:p>
            <a:endParaRPr lang="en-GB" dirty="0"/>
          </a:p>
          <a:p>
            <a:r>
              <a:rPr lang="en-GB" dirty="0"/>
              <a:t>Waste plastic is recovered from landfill sites where it cannot be recycled. It is burned instead of coal to heat up limestone in huge furnaces.</a:t>
            </a:r>
          </a:p>
        </p:txBody>
      </p:sp>
      <p:sp>
        <p:nvSpPr>
          <p:cNvPr id="7" name="Rectangle 6">
            <a:hlinkClick r:id="rId4"/>
            <a:extLst>
              <a:ext uri="{FF2B5EF4-FFF2-40B4-BE49-F238E27FC236}">
                <a16:creationId xmlns:a16="http://schemas.microsoft.com/office/drawing/2014/main" id="{78E8AF59-E3BE-4F20-8F33-CCD191CF3E8C}"/>
              </a:ext>
            </a:extLst>
          </p:cNvPr>
          <p:cNvSpPr/>
          <p:nvPr/>
        </p:nvSpPr>
        <p:spPr>
          <a:xfrm>
            <a:off x="8383584" y="6535024"/>
            <a:ext cx="760415" cy="32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246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A Packaging Problem</a:t>
            </a:r>
          </a:p>
        </p:txBody>
      </p:sp>
      <p:sp>
        <p:nvSpPr>
          <p:cNvPr id="5" name="Rectangle 4"/>
          <p:cNvSpPr/>
          <p:nvPr/>
        </p:nvSpPr>
        <p:spPr>
          <a:xfrm>
            <a:off x="750884" y="1473201"/>
            <a:ext cx="5247243" cy="1384995"/>
          </a:xfrm>
          <a:prstGeom prst="rect">
            <a:avLst/>
          </a:prstGeom>
        </p:spPr>
        <p:txBody>
          <a:bodyPr wrap="square" lIns="0" tIns="0" rIns="0" bIns="0">
            <a:spAutoFit/>
          </a:bodyPr>
          <a:lstStyle/>
          <a:p>
            <a:r>
              <a:rPr lang="en-GB" dirty="0"/>
              <a:t>A common example of single-use plastic is the film-wrap packaging we see on some items in our supermarkets and grocery stores. Water or other drinks sold in plastic bottles often end up with that bottle being thrown away after one use.</a:t>
            </a:r>
          </a:p>
        </p:txBody>
      </p:sp>
      <p:sp>
        <p:nvSpPr>
          <p:cNvPr id="6" name="TextBox 21">
            <a:extLst>
              <a:ext uri="{FF2B5EF4-FFF2-40B4-BE49-F238E27FC236}">
                <a16:creationId xmlns:a16="http://schemas.microsoft.com/office/drawing/2014/main" id="{70D29B8B-DB2F-4BC9-B124-E7925FC81D46}"/>
              </a:ext>
            </a:extLst>
          </p:cNvPr>
          <p:cNvSpPr txBox="1">
            <a:spLocks noChangeArrowheads="1"/>
          </p:cNvSpPr>
          <p:nvPr/>
        </p:nvSpPr>
        <p:spPr bwMode="auto">
          <a:xfrm>
            <a:off x="5555245" y="4381209"/>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Brighton Marathon 2011 - Finish</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Dominic Alves</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16ECF4C0-7E6C-49F4-8A24-D8B58982A59B}"/>
              </a:ext>
            </a:extLst>
          </p:cNvPr>
          <p:cNvSpPr/>
          <p:nvPr/>
        </p:nvSpPr>
        <p:spPr>
          <a:xfrm>
            <a:off x="6144972" y="4519436"/>
            <a:ext cx="2385457" cy="1326105"/>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Thousands of plastic water bottles are lined up ready for runners.</a:t>
            </a:r>
          </a:p>
        </p:txBody>
      </p:sp>
      <p:pic>
        <p:nvPicPr>
          <p:cNvPr id="3" name="Picture 2">
            <a:extLst>
              <a:ext uri="{FF2B5EF4-FFF2-40B4-BE49-F238E27FC236}">
                <a16:creationId xmlns:a16="http://schemas.microsoft.com/office/drawing/2014/main" id="{0A332543-8C34-4902-AF6F-C38CCF8A82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624" t="2290"/>
          <a:stretch/>
        </p:blipFill>
        <p:spPr>
          <a:xfrm>
            <a:off x="6144972" y="1473201"/>
            <a:ext cx="2385457" cy="2848302"/>
          </a:xfrm>
          <a:prstGeom prst="rect">
            <a:avLst/>
          </a:prstGeom>
          <a:ln w="19050">
            <a:solidFill>
              <a:srgbClr val="0076B0"/>
            </a:solidFill>
          </a:ln>
        </p:spPr>
      </p:pic>
      <p:sp>
        <p:nvSpPr>
          <p:cNvPr id="4" name="Rectangle 3">
            <a:extLst>
              <a:ext uri="{FF2B5EF4-FFF2-40B4-BE49-F238E27FC236}">
                <a16:creationId xmlns:a16="http://schemas.microsoft.com/office/drawing/2014/main" id="{B0CF7835-7F5C-460D-A8C4-FEAD135C1325}"/>
              </a:ext>
            </a:extLst>
          </p:cNvPr>
          <p:cNvSpPr/>
          <p:nvPr/>
        </p:nvSpPr>
        <p:spPr>
          <a:xfrm>
            <a:off x="680754" y="3051836"/>
            <a:ext cx="5453459" cy="2862322"/>
          </a:xfrm>
          <a:prstGeom prst="rect">
            <a:avLst/>
          </a:prstGeom>
        </p:spPr>
        <p:txBody>
          <a:bodyPr wrap="square">
            <a:spAutoFit/>
          </a:bodyPr>
          <a:lstStyle/>
          <a:p>
            <a:r>
              <a:rPr lang="en-GB" dirty="0"/>
              <a:t>One company is trying to reduce this by using a surprising alternative: seaweed. This product is not only biodegradable but it is also edible – meaning the packaging can be eaten!</a:t>
            </a:r>
          </a:p>
          <a:p>
            <a:endParaRPr lang="en-GB" dirty="0"/>
          </a:p>
          <a:p>
            <a:r>
              <a:rPr lang="en-GB" dirty="0"/>
              <a:t>At one of the drinks stations for the London Marathon in 2019, seaweed pods containing a sports energy drink were handed out to runners instead of plastic bottles. Instead of just drinking, runners could harmlessly eat the entire packaging!</a:t>
            </a:r>
          </a:p>
        </p:txBody>
      </p:sp>
      <p:sp>
        <p:nvSpPr>
          <p:cNvPr id="8" name="Rectangle 7">
            <a:hlinkClick r:id="rId4"/>
            <a:extLst>
              <a:ext uri="{FF2B5EF4-FFF2-40B4-BE49-F238E27FC236}">
                <a16:creationId xmlns:a16="http://schemas.microsoft.com/office/drawing/2014/main" id="{6C83AE04-80DA-4B13-B8D2-9254E884686D}"/>
              </a:ext>
            </a:extLst>
          </p:cNvPr>
          <p:cNvSpPr/>
          <p:nvPr/>
        </p:nvSpPr>
        <p:spPr>
          <a:xfrm>
            <a:off x="8383584" y="6535024"/>
            <a:ext cx="760415" cy="32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63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Finding Alternative Materials</a:t>
            </a:r>
          </a:p>
        </p:txBody>
      </p:sp>
      <p:sp>
        <p:nvSpPr>
          <p:cNvPr id="5" name="Rectangle 4"/>
          <p:cNvSpPr/>
          <p:nvPr/>
        </p:nvSpPr>
        <p:spPr>
          <a:xfrm>
            <a:off x="750885" y="1473201"/>
            <a:ext cx="4433511" cy="2215991"/>
          </a:xfrm>
          <a:prstGeom prst="rect">
            <a:avLst/>
          </a:prstGeom>
        </p:spPr>
        <p:txBody>
          <a:bodyPr wrap="square" lIns="0" tIns="0" rIns="0" bIns="0">
            <a:spAutoFit/>
          </a:bodyPr>
          <a:lstStyle/>
          <a:p>
            <a:r>
              <a:rPr lang="en-GB" dirty="0"/>
              <a:t>One company has set out to create products made from alternative materials in order to reduce the use of plastic.</a:t>
            </a:r>
          </a:p>
          <a:p>
            <a:endParaRPr lang="en-GB" dirty="0"/>
          </a:p>
          <a:p>
            <a:r>
              <a:rPr lang="en-GB" dirty="0"/>
              <a:t>Microwaveable bowls made from paper were the first step. This led to similar materials being used for cups to serve hot drinks, trays for packaging meat and more.</a:t>
            </a:r>
          </a:p>
        </p:txBody>
      </p:sp>
      <p:sp>
        <p:nvSpPr>
          <p:cNvPr id="7" name="Rectangle 6">
            <a:extLst>
              <a:ext uri="{FF2B5EF4-FFF2-40B4-BE49-F238E27FC236}">
                <a16:creationId xmlns:a16="http://schemas.microsoft.com/office/drawing/2014/main" id="{16ECF4C0-7E6C-49F4-8A24-D8B58982A59B}"/>
              </a:ext>
            </a:extLst>
          </p:cNvPr>
          <p:cNvSpPr/>
          <p:nvPr/>
        </p:nvSpPr>
        <p:spPr>
          <a:xfrm>
            <a:off x="5478083" y="4620152"/>
            <a:ext cx="3052347" cy="1603104"/>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An alternative to plastic-wrapped toilet rolls are these which are individually wrapped using recyclable paper.</a:t>
            </a:r>
          </a:p>
        </p:txBody>
      </p:sp>
      <p:pic>
        <p:nvPicPr>
          <p:cNvPr id="3" name="Picture 2">
            <a:extLst>
              <a:ext uri="{FF2B5EF4-FFF2-40B4-BE49-F238E27FC236}">
                <a16:creationId xmlns:a16="http://schemas.microsoft.com/office/drawing/2014/main" id="{B935A47A-6E59-4195-9061-56A6DB3376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53" t="5209" r="19564"/>
          <a:stretch/>
        </p:blipFill>
        <p:spPr>
          <a:xfrm>
            <a:off x="5500046" y="1279563"/>
            <a:ext cx="2995928" cy="3235435"/>
          </a:xfrm>
          <a:prstGeom prst="rect">
            <a:avLst/>
          </a:prstGeom>
          <a:ln w="19050">
            <a:solidFill>
              <a:srgbClr val="0076B0"/>
            </a:solidFill>
          </a:ln>
        </p:spPr>
      </p:pic>
      <p:sp>
        <p:nvSpPr>
          <p:cNvPr id="4" name="Rectangle 3">
            <a:extLst>
              <a:ext uri="{FF2B5EF4-FFF2-40B4-BE49-F238E27FC236}">
                <a16:creationId xmlns:a16="http://schemas.microsoft.com/office/drawing/2014/main" id="{43A84A94-03B0-4C40-BA69-ED3645CDE40C}"/>
              </a:ext>
            </a:extLst>
          </p:cNvPr>
          <p:cNvSpPr/>
          <p:nvPr/>
        </p:nvSpPr>
        <p:spPr>
          <a:xfrm>
            <a:off x="679572" y="3593884"/>
            <a:ext cx="4572000" cy="2308324"/>
          </a:xfrm>
          <a:prstGeom prst="rect">
            <a:avLst/>
          </a:prstGeom>
        </p:spPr>
        <p:txBody>
          <a:bodyPr>
            <a:spAutoFit/>
          </a:bodyPr>
          <a:lstStyle/>
          <a:p>
            <a:endParaRPr lang="en-GB" dirty="0"/>
          </a:p>
          <a:p>
            <a:r>
              <a:rPr lang="en-GB" dirty="0"/>
              <a:t>One of their hopes is for customers to walk through a supermarket that is completely free of plastic.</a:t>
            </a:r>
          </a:p>
          <a:p>
            <a:endParaRPr lang="en-GB" dirty="0"/>
          </a:p>
          <a:p>
            <a:r>
              <a:rPr lang="en-GB" dirty="0"/>
              <a:t>Can you think of all the examples of plastic you see on supermarket shelves at the moment?</a:t>
            </a:r>
          </a:p>
        </p:txBody>
      </p:sp>
      <p:sp>
        <p:nvSpPr>
          <p:cNvPr id="8" name="Rectangle 7">
            <a:hlinkClick r:id="rId3"/>
            <a:extLst>
              <a:ext uri="{FF2B5EF4-FFF2-40B4-BE49-F238E27FC236}">
                <a16:creationId xmlns:a16="http://schemas.microsoft.com/office/drawing/2014/main" id="{B4A3EB3D-C48A-4DDA-89F1-B139A3327F5D}"/>
              </a:ext>
            </a:extLst>
          </p:cNvPr>
          <p:cNvSpPr/>
          <p:nvPr/>
        </p:nvSpPr>
        <p:spPr>
          <a:xfrm>
            <a:off x="8383584" y="6535024"/>
            <a:ext cx="760415" cy="32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899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Finding Alternative Materials</a:t>
            </a:r>
          </a:p>
        </p:txBody>
      </p:sp>
      <p:sp>
        <p:nvSpPr>
          <p:cNvPr id="5" name="Rectangle 4"/>
          <p:cNvSpPr/>
          <p:nvPr/>
        </p:nvSpPr>
        <p:spPr>
          <a:xfrm>
            <a:off x="750885" y="1473201"/>
            <a:ext cx="4433511" cy="1661993"/>
          </a:xfrm>
          <a:prstGeom prst="rect">
            <a:avLst/>
          </a:prstGeom>
        </p:spPr>
        <p:txBody>
          <a:bodyPr wrap="square" lIns="0" tIns="0" rIns="0" bIns="0">
            <a:spAutoFit/>
          </a:bodyPr>
          <a:lstStyle/>
          <a:p>
            <a:r>
              <a:rPr lang="en-GB" dirty="0"/>
              <a:t>Several other companies are already manufacturing compostable materials as an alternative to single-use plastic. If a material will naturally biodegrade, it will not end up floating in the ocean for hundreds of years.</a:t>
            </a:r>
          </a:p>
        </p:txBody>
      </p:sp>
      <p:pic>
        <p:nvPicPr>
          <p:cNvPr id="3" name="Picture 2">
            <a:extLst>
              <a:ext uri="{FF2B5EF4-FFF2-40B4-BE49-F238E27FC236}">
                <a16:creationId xmlns:a16="http://schemas.microsoft.com/office/drawing/2014/main" id="{4370D4B6-E254-44A6-89A4-4F63F56254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2" r="19616"/>
          <a:stretch/>
        </p:blipFill>
        <p:spPr>
          <a:xfrm>
            <a:off x="5546721" y="3041649"/>
            <a:ext cx="2846394" cy="3039437"/>
          </a:xfrm>
          <a:prstGeom prst="rect">
            <a:avLst/>
          </a:prstGeom>
          <a:ln w="19050">
            <a:solidFill>
              <a:srgbClr val="0076B0"/>
            </a:solidFill>
          </a:ln>
        </p:spPr>
      </p:pic>
      <p:sp>
        <p:nvSpPr>
          <p:cNvPr id="4" name="Rectangle 3">
            <a:extLst>
              <a:ext uri="{FF2B5EF4-FFF2-40B4-BE49-F238E27FC236}">
                <a16:creationId xmlns:a16="http://schemas.microsoft.com/office/drawing/2014/main" id="{541DB1C6-2A31-435E-9497-754FB45A0D36}"/>
              </a:ext>
            </a:extLst>
          </p:cNvPr>
          <p:cNvSpPr/>
          <p:nvPr/>
        </p:nvSpPr>
        <p:spPr>
          <a:xfrm>
            <a:off x="681640" y="2941765"/>
            <a:ext cx="4572000" cy="3139321"/>
          </a:xfrm>
          <a:prstGeom prst="rect">
            <a:avLst/>
          </a:prstGeom>
        </p:spPr>
        <p:txBody>
          <a:bodyPr>
            <a:spAutoFit/>
          </a:bodyPr>
          <a:lstStyle/>
          <a:p>
            <a:endParaRPr lang="en-GB" dirty="0"/>
          </a:p>
          <a:p>
            <a:r>
              <a:rPr lang="en-GB" dirty="0"/>
              <a:t>A research centre in Finland has created a material from wood that can be used for packaging of food items, such as nuts, rice or cereal bars.</a:t>
            </a:r>
          </a:p>
          <a:p>
            <a:endParaRPr lang="en-GB" dirty="0"/>
          </a:p>
          <a:p>
            <a:r>
              <a:rPr lang="en-GB" dirty="0"/>
              <a:t>The challenge with any alternative material is to make it safe for food packaging, strong and durable, biodegradable and cheap enough to manufacture.</a:t>
            </a:r>
          </a:p>
        </p:txBody>
      </p:sp>
      <p:sp>
        <p:nvSpPr>
          <p:cNvPr id="6" name="Rectangle 5">
            <a:hlinkClick r:id="rId3"/>
            <a:extLst>
              <a:ext uri="{FF2B5EF4-FFF2-40B4-BE49-F238E27FC236}">
                <a16:creationId xmlns:a16="http://schemas.microsoft.com/office/drawing/2014/main" id="{2F639E89-5207-4C5A-85BC-8EEBA301EAFC}"/>
              </a:ext>
            </a:extLst>
          </p:cNvPr>
          <p:cNvSpPr/>
          <p:nvPr/>
        </p:nvSpPr>
        <p:spPr>
          <a:xfrm>
            <a:off x="8383584" y="6535024"/>
            <a:ext cx="760415" cy="32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975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Last Straw</a:t>
            </a:r>
          </a:p>
        </p:txBody>
      </p:sp>
      <p:sp>
        <p:nvSpPr>
          <p:cNvPr id="5" name="Rectangle 4"/>
          <p:cNvSpPr/>
          <p:nvPr/>
        </p:nvSpPr>
        <p:spPr>
          <a:xfrm>
            <a:off x="750886" y="1473201"/>
            <a:ext cx="4326298" cy="2215991"/>
          </a:xfrm>
          <a:prstGeom prst="rect">
            <a:avLst/>
          </a:prstGeom>
        </p:spPr>
        <p:txBody>
          <a:bodyPr wrap="square" lIns="0" tIns="0" rIns="0" bIns="0">
            <a:spAutoFit/>
          </a:bodyPr>
          <a:lstStyle/>
          <a:p>
            <a:r>
              <a:rPr lang="en-GB" dirty="0"/>
              <a:t>One particular use of plastic that is declining is single-use disposable straws for drinking.</a:t>
            </a:r>
          </a:p>
          <a:p>
            <a:endParaRPr lang="en-GB" dirty="0"/>
          </a:p>
          <a:p>
            <a:r>
              <a:rPr lang="en-GB" dirty="0"/>
              <a:t>Billions of plastic straws are thrown away every year in the UK alone. All of these stay around in the environment as they are not recycled.</a:t>
            </a:r>
          </a:p>
        </p:txBody>
      </p:sp>
      <p:sp>
        <p:nvSpPr>
          <p:cNvPr id="6" name="TextBox 21">
            <a:extLst>
              <a:ext uri="{FF2B5EF4-FFF2-40B4-BE49-F238E27FC236}">
                <a16:creationId xmlns:a16="http://schemas.microsoft.com/office/drawing/2014/main" id="{70D29B8B-DB2F-4BC9-B124-E7925FC81D46}"/>
              </a:ext>
            </a:extLst>
          </p:cNvPr>
          <p:cNvSpPr txBox="1">
            <a:spLocks noChangeArrowheads="1"/>
          </p:cNvSpPr>
          <p:nvPr/>
        </p:nvSpPr>
        <p:spPr bwMode="auto">
          <a:xfrm>
            <a:off x="5077183" y="6153861"/>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Marco </a:t>
            </a:r>
            <a:r>
              <a:rPr lang="en-GB" altLang="en-US" sz="500" b="1" dirty="0" err="1">
                <a:latin typeface="Roboto" panose="02000000000000000000" pitchFamily="2" charset="0"/>
                <a:ea typeface="Roboto" panose="02000000000000000000" pitchFamily="2" charset="0"/>
                <a:cs typeface="Arial" panose="020B0604020202020204" pitchFamily="34" charset="0"/>
              </a:rPr>
              <a:t>Verch</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Paper straws in different patterns and colours</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pic>
        <p:nvPicPr>
          <p:cNvPr id="3" name="Picture 2">
            <a:extLst>
              <a:ext uri="{FF2B5EF4-FFF2-40B4-BE49-F238E27FC236}">
                <a16:creationId xmlns:a16="http://schemas.microsoft.com/office/drawing/2014/main" id="{B479DDBA-C15D-487D-8C02-D7D2E3444D3F}"/>
              </a:ext>
            </a:extLst>
          </p:cNvPr>
          <p:cNvPicPr>
            <a:picLocks noChangeAspect="1"/>
          </p:cNvPicPr>
          <p:nvPr/>
        </p:nvPicPr>
        <p:blipFill rotWithShape="1">
          <a:blip r:embed="rId3">
            <a:extLst>
              <a:ext uri="{28A0092B-C50C-407E-A947-70E740481C1C}">
                <a14:useLocalDpi xmlns:a14="http://schemas.microsoft.com/office/drawing/2010/main" val="0"/>
              </a:ext>
            </a:extLst>
          </a:blip>
          <a:srcRect l="10104" r="24479"/>
          <a:stretch/>
        </p:blipFill>
        <p:spPr>
          <a:xfrm>
            <a:off x="5358598" y="3065945"/>
            <a:ext cx="3168537" cy="3013074"/>
          </a:xfrm>
          <a:prstGeom prst="rect">
            <a:avLst/>
          </a:prstGeom>
          <a:ln w="19050">
            <a:solidFill>
              <a:srgbClr val="0076B0"/>
            </a:solidFill>
          </a:ln>
        </p:spPr>
      </p:pic>
      <p:sp>
        <p:nvSpPr>
          <p:cNvPr id="4" name="Rectangle 3">
            <a:extLst>
              <a:ext uri="{FF2B5EF4-FFF2-40B4-BE49-F238E27FC236}">
                <a16:creationId xmlns:a16="http://schemas.microsoft.com/office/drawing/2014/main" id="{C88979DE-CC0D-4F28-B2CE-31ED48A8199B}"/>
              </a:ext>
            </a:extLst>
          </p:cNvPr>
          <p:cNvSpPr/>
          <p:nvPr/>
        </p:nvSpPr>
        <p:spPr>
          <a:xfrm>
            <a:off x="645891" y="3785550"/>
            <a:ext cx="4572000" cy="2031325"/>
          </a:xfrm>
          <a:prstGeom prst="rect">
            <a:avLst/>
          </a:prstGeom>
        </p:spPr>
        <p:txBody>
          <a:bodyPr>
            <a:spAutoFit/>
          </a:bodyPr>
          <a:lstStyle/>
          <a:p>
            <a:r>
              <a:rPr lang="en-GB" dirty="0"/>
              <a:t>Reusable metal straws are becoming more common, along with single-use recyclable paper straws. However, some companies have been more adventurous with experimental straws even being made from hay or bamboo. At least they avoid the ocean pollution of plastic!</a:t>
            </a:r>
          </a:p>
        </p:txBody>
      </p:sp>
      <p:sp>
        <p:nvSpPr>
          <p:cNvPr id="7" name="Rectangle 6">
            <a:hlinkClick r:id="rId4"/>
            <a:extLst>
              <a:ext uri="{FF2B5EF4-FFF2-40B4-BE49-F238E27FC236}">
                <a16:creationId xmlns:a16="http://schemas.microsoft.com/office/drawing/2014/main" id="{8B070F0F-8253-4127-8823-E757AEF2A3F5}"/>
              </a:ext>
            </a:extLst>
          </p:cNvPr>
          <p:cNvSpPr/>
          <p:nvPr/>
        </p:nvSpPr>
        <p:spPr>
          <a:xfrm>
            <a:off x="8383584" y="6535024"/>
            <a:ext cx="760415" cy="32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8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43</TotalTime>
  <Words>921</Words>
  <Application>Microsoft Office PowerPoint</Application>
  <PresentationFormat>On-screen Show (4:3)</PresentationFormat>
  <Paragraphs>64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Twinkl</vt:lpstr>
      <vt:lpstr>Roboto</vt:lpstr>
      <vt:lpstr>Arial</vt:lpstr>
      <vt:lpstr>Calibri</vt:lpstr>
      <vt:lpstr>Office Theme</vt:lpstr>
      <vt:lpstr>PowerPoint Presentation</vt:lpstr>
      <vt:lpstr>What Are Single-Use Plastics?</vt:lpstr>
      <vt:lpstr>Building Houses</vt:lpstr>
      <vt:lpstr>Building Schools</vt:lpstr>
      <vt:lpstr>Waste Plastic as Fuel</vt:lpstr>
      <vt:lpstr>A Packaging Problem</vt:lpstr>
      <vt:lpstr>Finding Alternative Materials</vt:lpstr>
      <vt:lpstr>Finding Alternative Materials</vt:lpstr>
      <vt:lpstr>The Last Straw</vt:lpstr>
      <vt:lpstr>More to Come?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Oliver, K</cp:lastModifiedBy>
  <cp:revision>10</cp:revision>
  <dcterms:created xsi:type="dcterms:W3CDTF">2020-04-13T12:09:49Z</dcterms:created>
  <dcterms:modified xsi:type="dcterms:W3CDTF">2021-01-31T16:40:28Z</dcterms:modified>
</cp:coreProperties>
</file>