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7"/>
  </p:notesMasterIdLst>
  <p:handoutMasterIdLst>
    <p:handoutMasterId r:id="rId18"/>
  </p:handoutMasterIdLst>
  <p:sldIdLst>
    <p:sldId id="258" r:id="rId2"/>
    <p:sldId id="291" r:id="rId3"/>
    <p:sldId id="264" r:id="rId4"/>
    <p:sldId id="283" r:id="rId5"/>
    <p:sldId id="282" r:id="rId6"/>
    <p:sldId id="285" r:id="rId7"/>
    <p:sldId id="286" r:id="rId8"/>
    <p:sldId id="287" r:id="rId9"/>
    <p:sldId id="288" r:id="rId10"/>
    <p:sldId id="273" r:id="rId11"/>
    <p:sldId id="274" r:id="rId12"/>
    <p:sldId id="289" r:id="rId13"/>
    <p:sldId id="290" r:id="rId14"/>
    <p:sldId id="292" r:id="rId15"/>
    <p:sldId id="267" r:id="rId16"/>
  </p:sldIdLst>
  <p:sldSz cx="9144000" cy="6858000" type="screen4x3"/>
  <p:notesSz cx="6858000" cy="9144000"/>
  <p:embeddedFontLst>
    <p:embeddedFont>
      <p:font typeface="Twinkl" panose="020B0604020202020204" charset="0"/>
      <p:regular r:id="rId19"/>
      <p:bold r:id="rId20"/>
    </p:embeddedFont>
    <p:embeddedFont>
      <p:font typeface="Calibri" panose="020F050202020403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1" userDrawn="1">
          <p15:clr>
            <a:srgbClr val="A4A3A4"/>
          </p15:clr>
        </p15:guide>
        <p15:guide id="2" pos="2880" userDrawn="1">
          <p15:clr>
            <a:srgbClr val="A4A3A4"/>
          </p15:clr>
        </p15:guide>
        <p15:guide id="4" pos="476"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B9C9"/>
    <a:srgbClr val="18A0DB"/>
    <a:srgbClr val="DE1E5A"/>
    <a:srgbClr val="BC0105"/>
    <a:srgbClr val="4DB1E3"/>
    <a:srgbClr val="80C1EB"/>
    <a:srgbClr val="ACDDFC"/>
    <a:srgbClr val="FFFFFF"/>
    <a:srgbClr val="4AA1D9"/>
    <a:srgbClr val="21A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57" d="100"/>
          <a:sy n="57" d="100"/>
        </p:scale>
        <p:origin x="1205" y="34"/>
      </p:cViewPr>
      <p:guideLst>
        <p:guide orient="horz" pos="981"/>
        <p:guide pos="2880"/>
        <p:guide pos="476"/>
        <p:guide orient="horz" pos="3974"/>
        <p:guide pos="5420"/>
        <p:guide orient="horz" pos="34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87" d="100"/>
          <a:sy n="87" d="100"/>
        </p:scale>
        <p:origin x="384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07/02/2021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07/02/2021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6" Type="http://schemas.openxmlformats.org/officeDocument/2006/relationships/image" Target="../media/image23.jpg"/><Relationship Id="rId5" Type="http://schemas.openxmlformats.org/officeDocument/2006/relationships/image" Target="../media/image22.jpeg"/><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6.jfif"/><Relationship Id="rId2" Type="http://schemas.openxmlformats.org/officeDocument/2006/relationships/image" Target="../media/image25.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0382" y="721220"/>
            <a:ext cx="7952121" cy="629174"/>
          </a:xfrm>
          <a:prstGeom prst="rect">
            <a:avLst/>
          </a:prstGeom>
          <a:solidFill>
            <a:srgbClr val="8EB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Stopping Plastic Pollution</a:t>
            </a:r>
          </a:p>
        </p:txBody>
      </p:sp>
      <p:sp>
        <p:nvSpPr>
          <p:cNvPr id="8" name="Rectangle 7"/>
          <p:cNvSpPr/>
          <p:nvPr/>
        </p:nvSpPr>
        <p:spPr>
          <a:xfrm>
            <a:off x="610382" y="1515635"/>
            <a:ext cx="7952121" cy="863498"/>
          </a:xfrm>
          <a:prstGeom prst="rect">
            <a:avLst/>
          </a:prstGeom>
          <a:solidFill>
            <a:srgbClr val="8EB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
                <a:schemeClr val="dk1"/>
              </a:buClr>
              <a:buSzPts val="1100"/>
            </a:pPr>
            <a:r>
              <a:rPr lang="en-GB" sz="2000" dirty="0">
                <a:solidFill>
                  <a:schemeClr val="bg1"/>
                </a:solidFill>
              </a:rPr>
              <a:t>There are things that we can all do to help stop plastic pollution from getting worse.</a:t>
            </a:r>
          </a:p>
        </p:txBody>
      </p:sp>
      <p:sp>
        <p:nvSpPr>
          <p:cNvPr id="5" name="Rectangle 4"/>
          <p:cNvSpPr/>
          <p:nvPr/>
        </p:nvSpPr>
        <p:spPr>
          <a:xfrm>
            <a:off x="558798" y="2332707"/>
            <a:ext cx="8003705" cy="3554819"/>
          </a:xfrm>
          <a:prstGeom prst="rect">
            <a:avLst/>
          </a:prstGeom>
        </p:spPr>
        <p:txBody>
          <a:bodyPr wrap="square">
            <a:spAutoFit/>
          </a:bodyPr>
          <a:lstStyle/>
          <a:p>
            <a:pPr marL="342900" indent="-342900">
              <a:lnSpc>
                <a:spcPct val="150000"/>
              </a:lnSpc>
              <a:buFont typeface="+mj-lt"/>
              <a:buAutoNum type="arabicPeriod"/>
            </a:pPr>
            <a:r>
              <a:rPr lang="en-GB" dirty="0"/>
              <a:t>Stop buying single-use plastics, such as drinks bottles, food containers and shampoo. Long-lasting carrier bags, drinks flasks and bars of soap and shampoo are available.</a:t>
            </a:r>
          </a:p>
          <a:p>
            <a:pPr marL="342900" indent="-342900">
              <a:lnSpc>
                <a:spcPct val="150000"/>
              </a:lnSpc>
              <a:buFont typeface="+mj-lt"/>
              <a:buAutoNum type="arabicPeriod"/>
            </a:pPr>
            <a:r>
              <a:rPr lang="en-GB" dirty="0">
                <a:solidFill>
                  <a:schemeClr val="dk1"/>
                </a:solidFill>
              </a:rPr>
              <a:t>Recycle as much plastic as possible.</a:t>
            </a:r>
          </a:p>
          <a:p>
            <a:pPr marL="342900" indent="-342900">
              <a:lnSpc>
                <a:spcPct val="150000"/>
              </a:lnSpc>
              <a:buFont typeface="+mj-lt"/>
              <a:buAutoNum type="arabicPeriod"/>
            </a:pPr>
            <a:r>
              <a:rPr lang="en-GB" dirty="0">
                <a:solidFill>
                  <a:schemeClr val="dk1"/>
                </a:solidFill>
              </a:rPr>
              <a:t>Avoid littering and use bins, especially recycling bins.</a:t>
            </a:r>
          </a:p>
          <a:p>
            <a:pPr marL="342900" indent="-342900">
              <a:lnSpc>
                <a:spcPct val="150000"/>
              </a:lnSpc>
              <a:buFont typeface="+mj-lt"/>
              <a:buAutoNum type="arabicPeriod"/>
            </a:pPr>
            <a:r>
              <a:rPr lang="en-GB" dirty="0">
                <a:solidFill>
                  <a:schemeClr val="dk1"/>
                </a:solidFill>
              </a:rPr>
              <a:t>Only flush toilet paper down the toilet and use a bin for wipes and anything else which does not degrade.</a:t>
            </a:r>
          </a:p>
          <a:p>
            <a:pPr marL="514350" indent="-514350">
              <a:buFont typeface="+mj-lt"/>
              <a:buAutoNum type="arabicParenR"/>
            </a:pPr>
            <a:endParaRPr lang="en-GB" dirty="0"/>
          </a:p>
          <a:p>
            <a:pPr marL="514350" indent="-514350">
              <a:buFont typeface="+mj-lt"/>
              <a:buAutoNum type="arabicParenR"/>
            </a:pPr>
            <a:endParaRPr lang="en-GB" dirty="0">
              <a:latin typeface="Twinkl" pitchFamily="2" charset="0"/>
            </a:endParaRPr>
          </a:p>
        </p:txBody>
      </p:sp>
      <p:sp>
        <p:nvSpPr>
          <p:cNvPr id="9" name="Rectangle 8"/>
          <p:cNvSpPr/>
          <p:nvPr/>
        </p:nvSpPr>
        <p:spPr>
          <a:xfrm>
            <a:off x="662625" y="5315970"/>
            <a:ext cx="7769128" cy="894254"/>
          </a:xfrm>
          <a:prstGeom prst="rect">
            <a:avLst/>
          </a:prstGeom>
          <a:solidFill>
            <a:srgbClr val="8EB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dirty="0"/>
              <a:t>There are some people who believe that businesses and governments should be doing more.</a:t>
            </a:r>
          </a:p>
        </p:txBody>
      </p:sp>
    </p:spTree>
    <p:extLst>
      <p:ext uri="{BB962C8B-B14F-4D97-AF65-F5344CB8AC3E}">
        <p14:creationId xmlns:p14="http://schemas.microsoft.com/office/powerpoint/2010/main" val="401491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10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1000"/>
                                        <p:tgtEl>
                                          <p:spTgt spid="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fade">
                                      <p:cBhvr>
                                        <p:cTn id="36" dur="1000"/>
                                        <p:tgtEl>
                                          <p:spTgt spid="5">
                                            <p:txEl>
                                              <p:pRg st="3" end="3"/>
                                            </p:txEl>
                                          </p:spTgt>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5"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0382" y="721220"/>
            <a:ext cx="7952121" cy="629174"/>
          </a:xfrm>
          <a:prstGeom prst="rect">
            <a:avLst/>
          </a:prstGeom>
          <a:solidFill>
            <a:srgbClr val="8EB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chemeClr val="dk1"/>
              </a:buClr>
              <a:buSzPts val="1100"/>
            </a:pPr>
            <a:r>
              <a:rPr lang="en-GB" sz="3200" b="1" dirty="0"/>
              <a:t>What Could Be Done: The Debate</a:t>
            </a:r>
          </a:p>
        </p:txBody>
      </p:sp>
      <p:sp>
        <p:nvSpPr>
          <p:cNvPr id="7" name="Rectangle 6"/>
          <p:cNvSpPr/>
          <p:nvPr/>
        </p:nvSpPr>
        <p:spPr>
          <a:xfrm>
            <a:off x="610382" y="1515635"/>
            <a:ext cx="7952121" cy="863498"/>
          </a:xfrm>
          <a:prstGeom prst="rect">
            <a:avLst/>
          </a:prstGeom>
          <a:solidFill>
            <a:srgbClr val="8EB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
                <a:schemeClr val="dk1"/>
              </a:buClr>
              <a:buSzPts val="1100"/>
            </a:pPr>
            <a:r>
              <a:rPr lang="en-GB" sz="2000" dirty="0"/>
              <a:t>Most people agree that plastic pollution is not a good thing but many people disagree over what should be done to help.</a:t>
            </a:r>
            <a:endParaRPr lang="en-GB" sz="2000" dirty="0">
              <a:solidFill>
                <a:schemeClr val="bg1"/>
              </a:solidFill>
            </a:endParaRPr>
          </a:p>
        </p:txBody>
      </p:sp>
      <p:sp>
        <p:nvSpPr>
          <p:cNvPr id="9" name="Google Shape;288;p27"/>
          <p:cNvSpPr txBox="1"/>
          <p:nvPr/>
        </p:nvSpPr>
        <p:spPr>
          <a:xfrm>
            <a:off x="653585" y="2429109"/>
            <a:ext cx="1674749" cy="1728024"/>
          </a:xfrm>
          <a:prstGeom prst="rect">
            <a:avLst/>
          </a:prstGeom>
          <a:solidFill>
            <a:srgbClr val="8EB9C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dirty="0"/>
              <a:t>Restaurants and food companies could stop selling plastic cups, cutlery and straws. These items are all only used once and then thrown away. They are also hard to recycle.</a:t>
            </a:r>
            <a:endParaRPr sz="1100" dirty="0"/>
          </a:p>
        </p:txBody>
      </p:sp>
      <p:sp>
        <p:nvSpPr>
          <p:cNvPr id="10" name="Google Shape;289;p27"/>
          <p:cNvSpPr txBox="1"/>
          <p:nvPr/>
        </p:nvSpPr>
        <p:spPr>
          <a:xfrm>
            <a:off x="654064" y="4071638"/>
            <a:ext cx="1674749" cy="1611900"/>
          </a:xfrm>
          <a:prstGeom prst="rect">
            <a:avLst/>
          </a:prstGeom>
          <a:solidFill>
            <a:srgbClr val="F9CB9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dirty="0">
                <a:solidFill>
                  <a:schemeClr val="dk1"/>
                </a:solidFill>
              </a:rPr>
              <a:t>Paper straws do not last as well in liquid and cardboard cups are not very waterproof. People don’t always have their own containers and straws available.</a:t>
            </a:r>
            <a:endParaRPr sz="1100" dirty="0">
              <a:solidFill>
                <a:schemeClr val="dk1"/>
              </a:solidFill>
            </a:endParaRPr>
          </a:p>
        </p:txBody>
      </p:sp>
      <p:sp>
        <p:nvSpPr>
          <p:cNvPr id="11" name="Google Shape;290;p27"/>
          <p:cNvSpPr txBox="1"/>
          <p:nvPr/>
        </p:nvSpPr>
        <p:spPr>
          <a:xfrm>
            <a:off x="2413790" y="2438399"/>
            <a:ext cx="1992600" cy="1718734"/>
          </a:xfrm>
          <a:prstGeom prst="rect">
            <a:avLst/>
          </a:prstGeom>
          <a:solidFill>
            <a:srgbClr val="8EB9C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dirty="0"/>
              <a:t>Nets made for fishing are usually made of plastic. The fishing industry could slow down to help the oceans to recover. Plastic inside fish could also end up in our food!</a:t>
            </a:r>
            <a:endParaRPr sz="1100" dirty="0"/>
          </a:p>
        </p:txBody>
      </p:sp>
      <p:sp>
        <p:nvSpPr>
          <p:cNvPr id="12" name="Google Shape;291;p27"/>
          <p:cNvSpPr txBox="1"/>
          <p:nvPr/>
        </p:nvSpPr>
        <p:spPr>
          <a:xfrm>
            <a:off x="2414110" y="4071638"/>
            <a:ext cx="1992600" cy="1611900"/>
          </a:xfrm>
          <a:prstGeom prst="rect">
            <a:avLst/>
          </a:prstGeom>
          <a:solidFill>
            <a:srgbClr val="F9CB9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dirty="0">
                <a:solidFill>
                  <a:schemeClr val="dk1"/>
                </a:solidFill>
              </a:rPr>
              <a:t>Many people around the world eat fish and depend on it for their survival. Many people would lose their jobs and houses if the fishing industry stopped.</a:t>
            </a:r>
            <a:endParaRPr sz="1100" dirty="0">
              <a:solidFill>
                <a:schemeClr val="dk1"/>
              </a:solidFill>
            </a:endParaRPr>
          </a:p>
        </p:txBody>
      </p:sp>
      <p:sp>
        <p:nvSpPr>
          <p:cNvPr id="13" name="Google Shape;292;p27"/>
          <p:cNvSpPr txBox="1"/>
          <p:nvPr/>
        </p:nvSpPr>
        <p:spPr>
          <a:xfrm>
            <a:off x="4491846" y="2438399"/>
            <a:ext cx="1992600" cy="1718733"/>
          </a:xfrm>
          <a:prstGeom prst="rect">
            <a:avLst/>
          </a:prstGeom>
          <a:solidFill>
            <a:srgbClr val="8EB9C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dirty="0"/>
              <a:t>Supermarkets now charge money for plastic bags but some say that they should be removed altogether. Plastic bags are light and blow into rivers and oceans. They can suffocate animals.</a:t>
            </a:r>
            <a:endParaRPr sz="1100" dirty="0"/>
          </a:p>
        </p:txBody>
      </p:sp>
      <p:sp>
        <p:nvSpPr>
          <p:cNvPr id="14" name="Google Shape;293;p27"/>
          <p:cNvSpPr txBox="1"/>
          <p:nvPr/>
        </p:nvSpPr>
        <p:spPr>
          <a:xfrm>
            <a:off x="4492007" y="4071638"/>
            <a:ext cx="1992600" cy="1611900"/>
          </a:xfrm>
          <a:prstGeom prst="rect">
            <a:avLst/>
          </a:prstGeom>
          <a:solidFill>
            <a:srgbClr val="F9CB9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dirty="0">
                <a:solidFill>
                  <a:schemeClr val="dk1"/>
                </a:solidFill>
              </a:rPr>
              <a:t>Paper bags are not as strong as plastic ones and people may choose not to shop in the places where bags are not available. Shops want people to be able to buy more and carry it home.</a:t>
            </a:r>
            <a:endParaRPr sz="1100" dirty="0">
              <a:solidFill>
                <a:schemeClr val="dk1"/>
              </a:solidFill>
            </a:endParaRPr>
          </a:p>
        </p:txBody>
      </p:sp>
      <p:sp>
        <p:nvSpPr>
          <p:cNvPr id="15" name="Google Shape;294;p27"/>
          <p:cNvSpPr txBox="1"/>
          <p:nvPr/>
        </p:nvSpPr>
        <p:spPr>
          <a:xfrm>
            <a:off x="6569903" y="2429108"/>
            <a:ext cx="1992600" cy="1728023"/>
          </a:xfrm>
          <a:prstGeom prst="rect">
            <a:avLst/>
          </a:prstGeom>
          <a:solidFill>
            <a:srgbClr val="8EB9C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dirty="0"/>
              <a:t>Some stores have no packaging for their products whatsoever and customers bring their own boxes and bags to fill with rice, pasta, beans and other foods.</a:t>
            </a:r>
            <a:endParaRPr sz="1100" dirty="0"/>
          </a:p>
        </p:txBody>
      </p:sp>
      <p:sp>
        <p:nvSpPr>
          <p:cNvPr id="16" name="Google Shape;295;p27"/>
          <p:cNvSpPr txBox="1"/>
          <p:nvPr/>
        </p:nvSpPr>
        <p:spPr>
          <a:xfrm>
            <a:off x="6569903" y="4071638"/>
            <a:ext cx="1992600" cy="1611900"/>
          </a:xfrm>
          <a:prstGeom prst="rect">
            <a:avLst/>
          </a:prstGeom>
          <a:solidFill>
            <a:srgbClr val="F9CB9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dirty="0">
                <a:solidFill>
                  <a:schemeClr val="dk1"/>
                </a:solidFill>
              </a:rPr>
              <a:t>People often shop when they don’t have containers with them and it is easier to buy food that is pre-packed. Packaging also gives information about the food being bought and often lasts longer in sealed packaging.</a:t>
            </a:r>
            <a:endParaRPr sz="1100" dirty="0">
              <a:solidFill>
                <a:schemeClr val="dk1"/>
              </a:solidFill>
            </a:endParaRPr>
          </a:p>
        </p:txBody>
      </p:sp>
    </p:spTree>
    <p:extLst>
      <p:ext uri="{BB962C8B-B14F-4D97-AF65-F5344CB8AC3E}">
        <p14:creationId xmlns:p14="http://schemas.microsoft.com/office/powerpoint/2010/main" val="404686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0382" y="721220"/>
            <a:ext cx="7952121" cy="629174"/>
          </a:xfrm>
          <a:prstGeom prst="rect">
            <a:avLst/>
          </a:prstGeom>
          <a:solidFill>
            <a:srgbClr val="8EB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chemeClr val="dk1"/>
              </a:buClr>
              <a:buSzPts val="1100"/>
            </a:pPr>
            <a:r>
              <a:rPr lang="en-GB" sz="3200" b="1" dirty="0"/>
              <a:t>What Could Be Done: </a:t>
            </a:r>
            <a:r>
              <a:rPr lang="en-GB" sz="3200" b="1"/>
              <a:t>The Debate</a:t>
            </a:r>
            <a:endParaRPr lang="en-GB" sz="3200" b="1" dirty="0"/>
          </a:p>
        </p:txBody>
      </p:sp>
      <p:sp>
        <p:nvSpPr>
          <p:cNvPr id="17" name="Google Shape;302;p28"/>
          <p:cNvSpPr txBox="1"/>
          <p:nvPr/>
        </p:nvSpPr>
        <p:spPr>
          <a:xfrm>
            <a:off x="1524759" y="1772083"/>
            <a:ext cx="1992600" cy="1350000"/>
          </a:xfrm>
          <a:prstGeom prst="rect">
            <a:avLst/>
          </a:prstGeom>
          <a:solidFill>
            <a:srgbClr val="8EB9C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dirty="0"/>
              <a:t>In some countries, such as Thailand, popular beaches and tourist spots have been closed to help the local wildlife to recover from the litter and fishing. More of this should be done.</a:t>
            </a:r>
            <a:endParaRPr sz="1100" dirty="0"/>
          </a:p>
        </p:txBody>
      </p:sp>
      <p:sp>
        <p:nvSpPr>
          <p:cNvPr id="18" name="Google Shape;303;p28"/>
          <p:cNvSpPr txBox="1"/>
          <p:nvPr/>
        </p:nvSpPr>
        <p:spPr>
          <a:xfrm>
            <a:off x="1524759" y="3122083"/>
            <a:ext cx="1992600" cy="1822450"/>
          </a:xfrm>
          <a:prstGeom prst="rect">
            <a:avLst/>
          </a:prstGeom>
          <a:solidFill>
            <a:srgbClr val="F9CB9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dirty="0">
                <a:solidFill>
                  <a:schemeClr val="dk1"/>
                </a:solidFill>
              </a:rPr>
              <a:t>Closing areas of coastline could ruin tourism in the area, closing local businesses and destroying people’s livelihoods. People may stop visiting certain countries if their favourite spots are closed off.</a:t>
            </a:r>
            <a:endParaRPr sz="1100" dirty="0">
              <a:solidFill>
                <a:schemeClr val="dk1"/>
              </a:solidFill>
            </a:endParaRPr>
          </a:p>
        </p:txBody>
      </p:sp>
      <p:sp>
        <p:nvSpPr>
          <p:cNvPr id="19" name="Google Shape;304;p28"/>
          <p:cNvSpPr txBox="1"/>
          <p:nvPr/>
        </p:nvSpPr>
        <p:spPr>
          <a:xfrm>
            <a:off x="3619909" y="1772083"/>
            <a:ext cx="1992600" cy="1350000"/>
          </a:xfrm>
          <a:prstGeom prst="rect">
            <a:avLst/>
          </a:prstGeom>
          <a:solidFill>
            <a:srgbClr val="8EB9C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t>Making plastic creates lots of </a:t>
            </a:r>
            <a:r>
              <a:rPr lang="en-GB" sz="1100" b="1"/>
              <a:t>greenhouse gases. </a:t>
            </a:r>
            <a:r>
              <a:rPr lang="en-GB" sz="1100"/>
              <a:t>Companies who make plastic could be stopped or limited.</a:t>
            </a:r>
            <a:endParaRPr sz="1100"/>
          </a:p>
        </p:txBody>
      </p:sp>
      <p:sp>
        <p:nvSpPr>
          <p:cNvPr id="20" name="Google Shape;305;p28"/>
          <p:cNvSpPr txBox="1"/>
          <p:nvPr/>
        </p:nvSpPr>
        <p:spPr>
          <a:xfrm>
            <a:off x="3619909" y="3122083"/>
            <a:ext cx="1992600" cy="1822450"/>
          </a:xfrm>
          <a:prstGeom prst="rect">
            <a:avLst/>
          </a:prstGeom>
          <a:solidFill>
            <a:srgbClr val="F9CB9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dirty="0">
                <a:solidFill>
                  <a:schemeClr val="dk1"/>
                </a:solidFill>
              </a:rPr>
              <a:t>Plastic is a strong material with lots of useful properties. Many people would lose their jobs and lots of structures which rely on plastic would be lost. Plastics are very important in places like hospitals, as they are easy to clean.</a:t>
            </a:r>
            <a:endParaRPr sz="1100" dirty="0">
              <a:solidFill>
                <a:schemeClr val="dk1"/>
              </a:solidFill>
            </a:endParaRPr>
          </a:p>
        </p:txBody>
      </p:sp>
      <p:sp>
        <p:nvSpPr>
          <p:cNvPr id="21" name="Google Shape;306;p28"/>
          <p:cNvSpPr txBox="1"/>
          <p:nvPr/>
        </p:nvSpPr>
        <p:spPr>
          <a:xfrm>
            <a:off x="5715059" y="1772083"/>
            <a:ext cx="1992600" cy="1350000"/>
          </a:xfrm>
          <a:prstGeom prst="rect">
            <a:avLst/>
          </a:prstGeom>
          <a:solidFill>
            <a:srgbClr val="8EB9C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dirty="0"/>
              <a:t>More should be done to recycle the plastic that is currently still in existence around the world, before making more plastic.</a:t>
            </a:r>
            <a:endParaRPr sz="1100" dirty="0"/>
          </a:p>
        </p:txBody>
      </p:sp>
      <p:sp>
        <p:nvSpPr>
          <p:cNvPr id="22" name="Google Shape;307;p28"/>
          <p:cNvSpPr txBox="1"/>
          <p:nvPr/>
        </p:nvSpPr>
        <p:spPr>
          <a:xfrm>
            <a:off x="5715059" y="3122083"/>
            <a:ext cx="1992600" cy="1822450"/>
          </a:xfrm>
          <a:prstGeom prst="rect">
            <a:avLst/>
          </a:prstGeom>
          <a:solidFill>
            <a:srgbClr val="F9CB9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dirty="0">
                <a:solidFill>
                  <a:schemeClr val="dk1"/>
                </a:solidFill>
              </a:rPr>
              <a:t>The process of recycling plastic is difficult and expensive. When plastic is melted, at least some new plastic needs to be added in order for it to be usable again.</a:t>
            </a:r>
            <a:endParaRPr sz="1100" dirty="0">
              <a:solidFill>
                <a:schemeClr val="dk1"/>
              </a:solidFill>
            </a:endParaRPr>
          </a:p>
        </p:txBody>
      </p:sp>
    </p:spTree>
    <p:extLst>
      <p:ext uri="{BB962C8B-B14F-4D97-AF65-F5344CB8AC3E}">
        <p14:creationId xmlns:p14="http://schemas.microsoft.com/office/powerpoint/2010/main" val="394780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5783" y="2938035"/>
            <a:ext cx="7952121" cy="2763518"/>
          </a:xfrm>
          <a:prstGeom prst="rect">
            <a:avLst/>
          </a:prstGeom>
          <a:solidFill>
            <a:srgbClr val="8EB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rPr>
              <a:t>What </a:t>
            </a:r>
            <a:r>
              <a:rPr lang="en-GB" sz="2000" dirty="0">
                <a:solidFill>
                  <a:schemeClr val="tx1"/>
                </a:solidFill>
              </a:rPr>
              <a:t>is your opinion on plastic pollution? </a:t>
            </a:r>
            <a:endParaRPr lang="en-GB" sz="2000" dirty="0" smtClean="0">
              <a:solidFill>
                <a:schemeClr val="tx1"/>
              </a:solidFill>
            </a:endParaRPr>
          </a:p>
          <a:p>
            <a:pPr algn="ctr"/>
            <a:endParaRPr lang="en-GB" sz="2000" dirty="0">
              <a:solidFill>
                <a:schemeClr val="tx1"/>
              </a:solidFill>
            </a:endParaRPr>
          </a:p>
          <a:p>
            <a:pPr algn="ctr"/>
            <a:endParaRPr lang="en-GB" sz="2000" dirty="0">
              <a:solidFill>
                <a:schemeClr val="tx1"/>
              </a:solidFill>
            </a:endParaRPr>
          </a:p>
          <a:p>
            <a:pPr lvl="0" algn="ctr"/>
            <a:r>
              <a:rPr lang="en-GB" sz="2000" dirty="0" smtClean="0">
                <a:solidFill>
                  <a:schemeClr val="tx1"/>
                </a:solidFill>
              </a:rPr>
              <a:t>Do </a:t>
            </a:r>
            <a:r>
              <a:rPr lang="en-GB" sz="2000" dirty="0">
                <a:solidFill>
                  <a:schemeClr val="tx1"/>
                </a:solidFill>
              </a:rPr>
              <a:t>you agree that there should be more rules against using plastic</a:t>
            </a:r>
            <a:r>
              <a:rPr lang="en-GB" sz="2000" dirty="0" smtClean="0">
                <a:solidFill>
                  <a:schemeClr val="tx1"/>
                </a:solidFill>
              </a:rPr>
              <a:t>?</a:t>
            </a:r>
          </a:p>
          <a:p>
            <a:pPr lvl="0" algn="ctr"/>
            <a:endParaRPr lang="en-GB" sz="2000" dirty="0">
              <a:solidFill>
                <a:schemeClr val="tx1"/>
              </a:solidFill>
            </a:endParaRPr>
          </a:p>
          <a:p>
            <a:pPr lvl="0" algn="ctr"/>
            <a:r>
              <a:rPr lang="en-GB" sz="2000" dirty="0" smtClean="0">
                <a:solidFill>
                  <a:schemeClr val="tx1"/>
                </a:solidFill>
              </a:rPr>
              <a:t> </a:t>
            </a:r>
            <a:endParaRPr lang="en-GB" sz="2000" dirty="0">
              <a:solidFill>
                <a:schemeClr val="tx1"/>
              </a:solidFill>
            </a:endParaRPr>
          </a:p>
          <a:p>
            <a:pPr lvl="0" algn="ctr"/>
            <a:r>
              <a:rPr lang="en-GB" sz="2000" dirty="0">
                <a:solidFill>
                  <a:schemeClr val="tx1"/>
                </a:solidFill>
              </a:rPr>
              <a:t>Which suggestions do you agree with?</a:t>
            </a:r>
            <a:endParaRPr lang="en-GB" sz="2000" dirty="0">
              <a:solidFill>
                <a:schemeClr val="tx1"/>
              </a:solidFill>
            </a:endParaRPr>
          </a:p>
        </p:txBody>
      </p:sp>
      <p:sp>
        <p:nvSpPr>
          <p:cNvPr id="6" name="Rectangle 5"/>
          <p:cNvSpPr/>
          <p:nvPr/>
        </p:nvSpPr>
        <p:spPr>
          <a:xfrm>
            <a:off x="541653" y="726140"/>
            <a:ext cx="7952121" cy="1506071"/>
          </a:xfrm>
          <a:prstGeom prst="rect">
            <a:avLst/>
          </a:prstGeom>
          <a:solidFill>
            <a:srgbClr val="8EB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4400" dirty="0" smtClean="0">
                <a:solidFill>
                  <a:schemeClr val="tx1"/>
                </a:solidFill>
                <a:effectLst>
                  <a:outerShdw blurRad="38100" dist="38100" dir="2700000" algn="tl">
                    <a:srgbClr val="000000">
                      <a:alpha val="43137"/>
                    </a:srgbClr>
                  </a:outerShdw>
                </a:effectLst>
              </a:rPr>
              <a:t>Time to think and reflect:</a:t>
            </a:r>
            <a:endParaRPr lang="en-GB" sz="44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83354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Tasks:</a:t>
            </a:r>
            <a:endParaRPr lang="en-GB" dirty="0"/>
          </a:p>
        </p:txBody>
      </p:sp>
      <p:sp>
        <p:nvSpPr>
          <p:cNvPr id="3" name="TextBox 2"/>
          <p:cNvSpPr txBox="1"/>
          <p:nvPr/>
        </p:nvSpPr>
        <p:spPr>
          <a:xfrm>
            <a:off x="1237129" y="1473201"/>
            <a:ext cx="6925236" cy="4462760"/>
          </a:xfrm>
          <a:prstGeom prst="rect">
            <a:avLst/>
          </a:prstGeom>
          <a:noFill/>
        </p:spPr>
        <p:txBody>
          <a:bodyPr wrap="square" rtlCol="0">
            <a:spAutoFit/>
          </a:bodyPr>
          <a:lstStyle/>
          <a:p>
            <a:pPr lvl="0"/>
            <a:r>
              <a:rPr lang="en-GB" u="sng" dirty="0"/>
              <a:t>Task 1: </a:t>
            </a:r>
          </a:p>
          <a:p>
            <a:pPr lvl="0"/>
            <a:r>
              <a:rPr lang="en-GB" dirty="0"/>
              <a:t>Complete the Plastic </a:t>
            </a:r>
            <a:r>
              <a:rPr lang="en-GB" dirty="0" smtClean="0"/>
              <a:t>Pollution Debate </a:t>
            </a:r>
            <a:r>
              <a:rPr lang="en-GB" dirty="0"/>
              <a:t>‘For’ and Against’ a</a:t>
            </a:r>
            <a:r>
              <a:rPr lang="en-GB" dirty="0" smtClean="0"/>
              <a:t>ctivity.</a:t>
            </a:r>
            <a:endParaRPr lang="en-GB" dirty="0"/>
          </a:p>
          <a:p>
            <a:pPr lvl="0"/>
            <a:endParaRPr lang="en-GB" sz="800" dirty="0"/>
          </a:p>
          <a:p>
            <a:pPr lvl="0"/>
            <a:r>
              <a:rPr lang="en-GB" dirty="0"/>
              <a:t>Read the information inside each of the </a:t>
            </a:r>
            <a:r>
              <a:rPr lang="en-GB" dirty="0" smtClean="0"/>
              <a:t>10 speech </a:t>
            </a:r>
            <a:r>
              <a:rPr lang="en-GB" dirty="0"/>
              <a:t>bubbles</a:t>
            </a:r>
            <a:r>
              <a:rPr lang="en-GB" dirty="0" smtClean="0"/>
              <a:t>.</a:t>
            </a:r>
          </a:p>
          <a:p>
            <a:pPr lvl="0"/>
            <a:endParaRPr lang="en-GB" sz="800" dirty="0"/>
          </a:p>
          <a:p>
            <a:pPr lvl="0"/>
            <a:r>
              <a:rPr lang="en-GB" dirty="0"/>
              <a:t>Decide which statements support the use of plastic (‘For’) and which ones argue ‘Against’ the use of plastic</a:t>
            </a:r>
            <a:r>
              <a:rPr lang="en-GB" dirty="0" smtClean="0"/>
              <a:t>.</a:t>
            </a:r>
          </a:p>
          <a:p>
            <a:pPr lvl="0"/>
            <a:endParaRPr lang="en-GB" sz="800" dirty="0"/>
          </a:p>
          <a:p>
            <a:pPr lvl="0"/>
            <a:r>
              <a:rPr lang="en-GB" dirty="0"/>
              <a:t>Use 2 colours to distinguish between these different points of </a:t>
            </a:r>
            <a:r>
              <a:rPr lang="en-GB" dirty="0" smtClean="0"/>
              <a:t>view.</a:t>
            </a:r>
          </a:p>
          <a:p>
            <a:pPr lvl="0"/>
            <a:endParaRPr lang="en-GB" dirty="0"/>
          </a:p>
          <a:p>
            <a:pPr lvl="0"/>
            <a:r>
              <a:rPr lang="en-GB" u="sng" dirty="0" smtClean="0"/>
              <a:t>Task 2:</a:t>
            </a:r>
          </a:p>
          <a:p>
            <a:pPr lvl="0"/>
            <a:r>
              <a:rPr lang="en-GB" dirty="0" smtClean="0"/>
              <a:t>Choose either the ‘For’ arguments or the ‘Against’ arguments.</a:t>
            </a:r>
          </a:p>
          <a:p>
            <a:pPr lvl="0"/>
            <a:endParaRPr lang="en-GB" sz="800" dirty="0" smtClean="0"/>
          </a:p>
          <a:p>
            <a:pPr lvl="0"/>
            <a:r>
              <a:rPr lang="en-GB" dirty="0" smtClean="0"/>
              <a:t>Use the statements you have chosen to design a poster.</a:t>
            </a:r>
          </a:p>
          <a:p>
            <a:pPr lvl="0"/>
            <a:endParaRPr lang="en-GB" dirty="0"/>
          </a:p>
          <a:p>
            <a:pPr lvl="0"/>
            <a:r>
              <a:rPr lang="en-GB" dirty="0" smtClean="0"/>
              <a:t>The aim of your poster is to </a:t>
            </a:r>
            <a:r>
              <a:rPr lang="en-GB" i="1" dirty="0" smtClean="0"/>
              <a:t>inform</a:t>
            </a:r>
            <a:r>
              <a:rPr lang="en-GB" dirty="0" smtClean="0"/>
              <a:t> people and </a:t>
            </a:r>
            <a:r>
              <a:rPr lang="en-GB" i="1" dirty="0" smtClean="0"/>
              <a:t>raise their awareness </a:t>
            </a:r>
            <a:r>
              <a:rPr lang="en-GB" dirty="0" smtClean="0"/>
              <a:t>of either the positive uses of plastic (‘For’) or the disadvantages of using plastic (‘Against’).</a:t>
            </a:r>
            <a:endParaRPr lang="en-GB" dirty="0"/>
          </a:p>
        </p:txBody>
      </p:sp>
    </p:spTree>
    <p:extLst>
      <p:ext uri="{BB962C8B-B14F-4D97-AF65-F5344CB8AC3E}">
        <p14:creationId xmlns:p14="http://schemas.microsoft.com/office/powerpoint/2010/main" val="1604082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6447" y="363071"/>
            <a:ext cx="6777317" cy="10506541"/>
          </a:xfrm>
          <a:prstGeom prst="rect">
            <a:avLst/>
          </a:prstGeom>
          <a:noFill/>
        </p:spPr>
        <p:txBody>
          <a:bodyPr wrap="square" rtlCol="0">
            <a:spAutoFit/>
          </a:bodyPr>
          <a:lstStyle/>
          <a:p>
            <a:r>
              <a:rPr lang="en-GB" sz="3200" u="sng" dirty="0" smtClean="0">
                <a:latin typeface="Arial" panose="020B0604020202020204" pitchFamily="34" charset="0"/>
                <a:cs typeface="Arial" panose="020B0604020202020204" pitchFamily="34" charset="0"/>
              </a:rPr>
              <a:t>Thursday 11</a:t>
            </a:r>
            <a:r>
              <a:rPr lang="en-GB" sz="3200" u="sng" baseline="30000" dirty="0" smtClean="0">
                <a:latin typeface="Arial" panose="020B0604020202020204" pitchFamily="34" charset="0"/>
                <a:cs typeface="Arial" panose="020B0604020202020204" pitchFamily="34" charset="0"/>
              </a:rPr>
              <a:t>th</a:t>
            </a:r>
            <a:r>
              <a:rPr lang="en-GB" sz="3200" u="sng" dirty="0" smtClean="0">
                <a:latin typeface="Arial" panose="020B0604020202020204" pitchFamily="34" charset="0"/>
                <a:cs typeface="Arial" panose="020B0604020202020204" pitchFamily="34" charset="0"/>
              </a:rPr>
              <a:t> February 2021</a:t>
            </a:r>
          </a:p>
          <a:p>
            <a:r>
              <a:rPr lang="en-GB" sz="3200" u="sng" dirty="0" smtClean="0">
                <a:latin typeface="Arial" panose="020B0604020202020204" pitchFamily="34" charset="0"/>
                <a:cs typeface="Arial" panose="020B0604020202020204" pitchFamily="34" charset="0"/>
              </a:rPr>
              <a:t>Plastic Pollution</a:t>
            </a:r>
            <a:r>
              <a:rPr lang="en-GB" sz="3200" u="sng" smtClean="0">
                <a:latin typeface="Arial" panose="020B0604020202020204" pitchFamily="34" charset="0"/>
                <a:cs typeface="Arial" panose="020B0604020202020204" pitchFamily="34" charset="0"/>
              </a:rPr>
              <a:t>: The </a:t>
            </a:r>
            <a:r>
              <a:rPr lang="en-GB" sz="3200" u="sng" dirty="0" smtClean="0">
                <a:latin typeface="Arial" panose="020B0604020202020204" pitchFamily="34" charset="0"/>
                <a:cs typeface="Arial" panose="020B0604020202020204" pitchFamily="34" charset="0"/>
              </a:rPr>
              <a:t>Debate</a:t>
            </a:r>
          </a:p>
          <a:p>
            <a:endParaRPr lang="en-GB" sz="2000" u="sng" dirty="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In our Topic lesson today we will be looking at the subject of plastic </a:t>
            </a:r>
            <a:r>
              <a:rPr lang="en-GB" sz="2000" dirty="0">
                <a:latin typeface="Arial" panose="020B0604020202020204" pitchFamily="34" charset="0"/>
                <a:cs typeface="Arial" panose="020B0604020202020204" pitchFamily="34" charset="0"/>
              </a:rPr>
              <a:t>p</a:t>
            </a:r>
            <a:r>
              <a:rPr lang="en-GB" sz="2000" dirty="0" smtClean="0">
                <a:latin typeface="Arial" panose="020B0604020202020204" pitchFamily="34" charset="0"/>
                <a:cs typeface="Arial" panose="020B0604020202020204" pitchFamily="34" charset="0"/>
              </a:rPr>
              <a:t>ollution and thinking about the advantages and disadvantages of using plastic.</a:t>
            </a:r>
          </a:p>
          <a:p>
            <a:endParaRPr lang="en-GB" sz="1200" dirty="0" smtClean="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Success Criteria:</a:t>
            </a:r>
          </a:p>
          <a:p>
            <a:r>
              <a:rPr lang="en-GB" sz="2000" dirty="0" smtClean="0">
                <a:latin typeface="Arial" panose="020B0604020202020204" pitchFamily="34" charset="0"/>
                <a:cs typeface="Arial" panose="020B0604020202020204" pitchFamily="34" charset="0"/>
              </a:rPr>
              <a:t>I know I will be successful in my learning if:</a:t>
            </a:r>
          </a:p>
          <a:p>
            <a:endParaRPr lang="en-GB" sz="800" dirty="0" smtClean="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I can understand there are different points of view when thinking about the uses of plastic.</a:t>
            </a:r>
          </a:p>
          <a:p>
            <a:endParaRPr lang="en-GB" sz="800" dirty="0" smtClean="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I recognise that the ‘For’ arguments refer to the advantages of using plastic. </a:t>
            </a:r>
          </a:p>
          <a:p>
            <a:endParaRPr lang="en-GB" sz="800" dirty="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I recognise that the ‘Against’ arguments refer to the disadvantages of using plastic.</a:t>
            </a:r>
          </a:p>
          <a:p>
            <a:endParaRPr lang="en-GB" sz="800" dirty="0" smtClean="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I can design a poster which informs people about the use of plastic from one particular viewpoint.</a:t>
            </a:r>
          </a:p>
          <a:p>
            <a:endParaRPr lang="en-GB" sz="2000" dirty="0" smtClean="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sz="800" dirty="0" smtClean="0">
              <a:latin typeface="Arial" panose="020B0604020202020204" pitchFamily="34" charset="0"/>
              <a:cs typeface="Arial" panose="020B0604020202020204" pitchFamily="34" charset="0"/>
            </a:endParaRPr>
          </a:p>
          <a:p>
            <a:endParaRPr lang="en-GB" sz="2400" dirty="0" smtClean="0">
              <a:latin typeface="Arial" panose="020B0604020202020204" pitchFamily="34" charset="0"/>
              <a:cs typeface="Arial" panose="020B0604020202020204" pitchFamily="34" charset="0"/>
            </a:endParaRPr>
          </a:p>
          <a:p>
            <a:endParaRPr lang="en-GB" sz="2400" dirty="0" smtClean="0">
              <a:latin typeface="Arial" panose="020B0604020202020204" pitchFamily="34" charset="0"/>
              <a:cs typeface="Arial" panose="020B0604020202020204" pitchFamily="34" charset="0"/>
            </a:endParaRP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288209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C2F1CF72-CAD7-4830-BCD4-4A3BBB99A4CD}"/>
              </a:ext>
            </a:extLst>
          </p:cNvPr>
          <p:cNvSpPr txBox="1">
            <a:spLocks/>
          </p:cNvSpPr>
          <p:nvPr/>
        </p:nvSpPr>
        <p:spPr>
          <a:xfrm>
            <a:off x="859209" y="1668867"/>
            <a:ext cx="7425583" cy="24643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ts val="0"/>
              </a:spcBef>
              <a:buNone/>
            </a:pPr>
            <a:r>
              <a:rPr lang="en-GB" b="1" dirty="0"/>
              <a:t>Pollution </a:t>
            </a:r>
            <a:r>
              <a:rPr lang="en-GB" dirty="0"/>
              <a:t>is the name for anything that harms or </a:t>
            </a:r>
            <a:br>
              <a:rPr lang="en-GB" dirty="0"/>
            </a:br>
            <a:r>
              <a:rPr lang="en-GB" dirty="0"/>
              <a:t>has poisonous effects on an environment.</a:t>
            </a:r>
          </a:p>
          <a:p>
            <a:pPr marL="0" lvl="0" indent="0" algn="ctr">
              <a:spcBef>
                <a:spcPts val="0"/>
              </a:spcBef>
              <a:buNone/>
            </a:pPr>
            <a:endParaRPr lang="en-GB" dirty="0"/>
          </a:p>
          <a:p>
            <a:pPr marL="0" lvl="0" indent="0" algn="ctr">
              <a:spcBef>
                <a:spcPts val="0"/>
              </a:spcBef>
              <a:buNone/>
            </a:pPr>
            <a:r>
              <a:rPr lang="en-GB" dirty="0"/>
              <a:t>Pollution usually happens as a side effect of modern-day life.</a:t>
            </a:r>
            <a:endParaRPr lang="en-GB" dirty="0">
              <a:latin typeface="Twinkl" pitchFamily="2" charset="0"/>
            </a:endParaRPr>
          </a:p>
          <a:p>
            <a:pPr marL="0" indent="0">
              <a:buNone/>
            </a:pPr>
            <a:endParaRPr lang="en-GB" dirty="0">
              <a:latin typeface="Twinkl" pitchFamily="2" charset="0"/>
            </a:endParaRPr>
          </a:p>
          <a:p>
            <a:endParaRPr lang="en-GB" dirty="0"/>
          </a:p>
        </p:txBody>
      </p:sp>
      <p:sp>
        <p:nvSpPr>
          <p:cNvPr id="7" name="Rectangle 6"/>
          <p:cNvSpPr/>
          <p:nvPr/>
        </p:nvSpPr>
        <p:spPr>
          <a:xfrm>
            <a:off x="755650" y="746620"/>
            <a:ext cx="7632700" cy="629174"/>
          </a:xfrm>
          <a:prstGeom prst="rect">
            <a:avLst/>
          </a:prstGeom>
          <a:solidFill>
            <a:srgbClr val="8EB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What Is Pollution?</a:t>
            </a:r>
          </a:p>
        </p:txBody>
      </p:sp>
      <p:sp>
        <p:nvSpPr>
          <p:cNvPr id="5" name="Rectangle 4"/>
          <p:cNvSpPr/>
          <p:nvPr/>
        </p:nvSpPr>
        <p:spPr>
          <a:xfrm>
            <a:off x="2937713" y="3037609"/>
            <a:ext cx="3268573" cy="782782"/>
          </a:xfrm>
          <a:prstGeom prst="rect">
            <a:avLst/>
          </a:prstGeom>
          <a:solidFill>
            <a:srgbClr val="8EB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Twinkl" pitchFamily="2" charset="0"/>
              </a:rPr>
              <a:t>What types of pollution do you already know about?</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267" r="2267" b="5414"/>
          <a:stretch/>
        </p:blipFill>
        <p:spPr>
          <a:xfrm>
            <a:off x="2937713" y="3934691"/>
            <a:ext cx="3268573" cy="2158134"/>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C2F1CF72-CAD7-4830-BCD4-4A3BBB99A4CD}"/>
              </a:ext>
            </a:extLst>
          </p:cNvPr>
          <p:cNvSpPr txBox="1">
            <a:spLocks/>
          </p:cNvSpPr>
          <p:nvPr/>
        </p:nvSpPr>
        <p:spPr>
          <a:xfrm>
            <a:off x="859209" y="1668867"/>
            <a:ext cx="7425583" cy="24643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ts val="0"/>
              </a:spcBef>
              <a:buNone/>
            </a:pPr>
            <a:r>
              <a:rPr lang="en-GB" dirty="0"/>
              <a:t>Pollution can take many forms. Can you think what pollution might be caused by these parts of everyday life? </a:t>
            </a:r>
            <a:endParaRPr lang="en-GB" dirty="0">
              <a:latin typeface="Twinkl" pitchFamily="2" charset="0"/>
            </a:endParaRPr>
          </a:p>
          <a:p>
            <a:endParaRPr lang="en-GB" dirty="0"/>
          </a:p>
        </p:txBody>
      </p:sp>
      <p:sp>
        <p:nvSpPr>
          <p:cNvPr id="7" name="Rectangle 6"/>
          <p:cNvSpPr/>
          <p:nvPr/>
        </p:nvSpPr>
        <p:spPr>
          <a:xfrm>
            <a:off x="755650" y="746620"/>
            <a:ext cx="7632700" cy="629174"/>
          </a:xfrm>
          <a:prstGeom prst="rect">
            <a:avLst/>
          </a:prstGeom>
          <a:solidFill>
            <a:srgbClr val="8EB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Pollution</a:t>
            </a:r>
          </a:p>
        </p:txBody>
      </p:sp>
      <p:sp>
        <p:nvSpPr>
          <p:cNvPr id="5" name="Rectangle 4"/>
          <p:cNvSpPr/>
          <p:nvPr/>
        </p:nvSpPr>
        <p:spPr>
          <a:xfrm>
            <a:off x="773559" y="3920609"/>
            <a:ext cx="1802494" cy="2172216"/>
          </a:xfrm>
          <a:prstGeom prst="rect">
            <a:avLst/>
          </a:prstGeom>
          <a:solidFill>
            <a:srgbClr val="8EB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Twinkl" pitchFamily="2" charset="0"/>
              </a:rPr>
              <a:t>Animal farms produce food; meat and dairy products are consumed all around the world. However, massive amounts of animal waste can emit harmful gases into the atmosphere.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560" y="2516406"/>
            <a:ext cx="1802492" cy="1287495"/>
          </a:xfrm>
          <a:prstGeom prst="rect">
            <a:avLst/>
          </a:prstGeom>
          <a:ln w="19050">
            <a:solidFill>
              <a:srgbClr val="8EB9C9"/>
            </a:solidFill>
          </a:ln>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5284"/>
          <a:stretch/>
        </p:blipFill>
        <p:spPr>
          <a:xfrm>
            <a:off x="2707371" y="2516107"/>
            <a:ext cx="1812434" cy="1287495"/>
          </a:xfrm>
          <a:prstGeom prst="rect">
            <a:avLst/>
          </a:prstGeom>
          <a:ln w="19050">
            <a:solidFill>
              <a:srgbClr val="8EB9C9"/>
            </a:solidFill>
          </a:ln>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r="15723"/>
          <a:stretch/>
        </p:blipFill>
        <p:spPr>
          <a:xfrm>
            <a:off x="4641642" y="2513183"/>
            <a:ext cx="1812435" cy="1290334"/>
          </a:xfrm>
          <a:prstGeom prst="rect">
            <a:avLst/>
          </a:prstGeom>
          <a:ln w="19050">
            <a:solidFill>
              <a:srgbClr val="8EB9C9"/>
            </a:solidFill>
          </a:ln>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r="6505"/>
          <a:stretch/>
        </p:blipFill>
        <p:spPr>
          <a:xfrm>
            <a:off x="6575915" y="2513184"/>
            <a:ext cx="1812435" cy="1290334"/>
          </a:xfrm>
          <a:prstGeom prst="rect">
            <a:avLst/>
          </a:prstGeom>
          <a:ln w="19050">
            <a:solidFill>
              <a:srgbClr val="8EB9C9"/>
            </a:solidFill>
          </a:ln>
        </p:spPr>
      </p:pic>
      <p:sp>
        <p:nvSpPr>
          <p:cNvPr id="10" name="Rectangle 9"/>
          <p:cNvSpPr/>
          <p:nvPr/>
        </p:nvSpPr>
        <p:spPr>
          <a:xfrm>
            <a:off x="2707371" y="3920609"/>
            <a:ext cx="1802494" cy="2172216"/>
          </a:xfrm>
          <a:prstGeom prst="rect">
            <a:avLst/>
          </a:prstGeom>
          <a:solidFill>
            <a:srgbClr val="8EB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Twinkl" pitchFamily="2" charset="0"/>
              </a:rPr>
              <a:t>Cars are part of everyday life but the fumes given off by vehicles are one of the main causes of </a:t>
            </a:r>
            <a:r>
              <a:rPr lang="en-GB" sz="1200" b="1" dirty="0">
                <a:latin typeface="Twinkl" pitchFamily="2" charset="0"/>
              </a:rPr>
              <a:t>air pollution</a:t>
            </a:r>
            <a:r>
              <a:rPr lang="en-GB" sz="1200" dirty="0">
                <a:latin typeface="Twinkl" pitchFamily="2" charset="0"/>
              </a:rPr>
              <a:t> across the world.</a:t>
            </a:r>
          </a:p>
        </p:txBody>
      </p:sp>
      <p:sp>
        <p:nvSpPr>
          <p:cNvPr id="11" name="Rectangle 10"/>
          <p:cNvSpPr/>
          <p:nvPr/>
        </p:nvSpPr>
        <p:spPr>
          <a:xfrm>
            <a:off x="4641183" y="3900791"/>
            <a:ext cx="1802494" cy="2192034"/>
          </a:xfrm>
          <a:prstGeom prst="rect">
            <a:avLst/>
          </a:prstGeom>
          <a:solidFill>
            <a:srgbClr val="8EB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Twinkl" pitchFamily="2" charset="0"/>
              </a:rPr>
              <a:t>Some electricity is generated by power plants which burn coal to create power. These power stations emit lots of carbon dioxide and are one of the largest sources of </a:t>
            </a:r>
            <a:r>
              <a:rPr lang="en-GB" sz="1200" b="1" dirty="0">
                <a:latin typeface="Twinkl" pitchFamily="2" charset="0"/>
              </a:rPr>
              <a:t>greenhouse gases </a:t>
            </a:r>
            <a:r>
              <a:rPr lang="en-GB" sz="1200" dirty="0">
                <a:latin typeface="Twinkl" pitchFamily="2" charset="0"/>
              </a:rPr>
              <a:t>which are causing </a:t>
            </a:r>
            <a:r>
              <a:rPr lang="en-GB" sz="1200" b="1" dirty="0">
                <a:latin typeface="Twinkl" pitchFamily="2" charset="0"/>
              </a:rPr>
              <a:t>global warming</a:t>
            </a:r>
            <a:r>
              <a:rPr lang="en-GB" sz="1200" dirty="0">
                <a:latin typeface="Twinkl" pitchFamily="2" charset="0"/>
              </a:rPr>
              <a:t>.</a:t>
            </a:r>
          </a:p>
        </p:txBody>
      </p:sp>
      <p:sp>
        <p:nvSpPr>
          <p:cNvPr id="12" name="Rectangle 11"/>
          <p:cNvSpPr/>
          <p:nvPr/>
        </p:nvSpPr>
        <p:spPr>
          <a:xfrm>
            <a:off x="6574995" y="3920609"/>
            <a:ext cx="1808384" cy="2172216"/>
          </a:xfrm>
          <a:prstGeom prst="rect">
            <a:avLst/>
          </a:prstGeom>
          <a:solidFill>
            <a:srgbClr val="8EB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Twinkl" pitchFamily="2" charset="0"/>
              </a:rPr>
              <a:t>Single-use plastics </a:t>
            </a:r>
            <a:r>
              <a:rPr lang="en-GB" sz="1200" dirty="0">
                <a:latin typeface="Twinkl" pitchFamily="2" charset="0"/>
              </a:rPr>
              <a:t>are often hard to recycle or cannot be recycled at all. This means that they often end up in </a:t>
            </a:r>
            <a:r>
              <a:rPr lang="en-GB" sz="1200" b="1" dirty="0">
                <a:latin typeface="Twinkl" pitchFamily="2" charset="0"/>
              </a:rPr>
              <a:t>landfill sites</a:t>
            </a:r>
            <a:r>
              <a:rPr lang="en-GB" sz="1200" dirty="0">
                <a:latin typeface="Twinkl" pitchFamily="2" charset="0"/>
              </a:rPr>
              <a:t> or find their way to water: </a:t>
            </a:r>
            <a:r>
              <a:rPr lang="en-GB" sz="1200" b="1" dirty="0">
                <a:latin typeface="Twinkl" pitchFamily="2" charset="0"/>
              </a:rPr>
              <a:t>oceans and rivers</a:t>
            </a:r>
            <a:r>
              <a:rPr lang="en-GB" sz="1200" dirty="0">
                <a:latin typeface="Twinkl" pitchFamily="2" charset="0"/>
              </a:rPr>
              <a:t>.</a:t>
            </a:r>
          </a:p>
        </p:txBody>
      </p:sp>
    </p:spTree>
    <p:extLst>
      <p:ext uri="{BB962C8B-B14F-4D97-AF65-F5344CB8AC3E}">
        <p14:creationId xmlns:p14="http://schemas.microsoft.com/office/powerpoint/2010/main" val="343305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C2F1CF72-CAD7-4830-BCD4-4A3BBB99A4CD}"/>
              </a:ext>
            </a:extLst>
          </p:cNvPr>
          <p:cNvSpPr txBox="1">
            <a:spLocks/>
          </p:cNvSpPr>
          <p:nvPr/>
        </p:nvSpPr>
        <p:spPr>
          <a:xfrm>
            <a:off x="859209" y="1557338"/>
            <a:ext cx="7425583" cy="24643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ts val="0"/>
              </a:spcBef>
              <a:buNone/>
            </a:pPr>
            <a:r>
              <a:rPr lang="en-GB" dirty="0"/>
              <a:t>Plastic is a very useful material. It is strong, lightweight, </a:t>
            </a:r>
          </a:p>
          <a:p>
            <a:pPr marL="0" lvl="0" indent="0" algn="ctr">
              <a:spcBef>
                <a:spcPts val="0"/>
              </a:spcBef>
              <a:buNone/>
            </a:pPr>
            <a:r>
              <a:rPr lang="en-GB" dirty="0"/>
              <a:t>flexible, waterproof, lasts a long time and can be made </a:t>
            </a:r>
          </a:p>
          <a:p>
            <a:pPr marL="0" lvl="0" indent="0" algn="ctr">
              <a:spcBef>
                <a:spcPts val="0"/>
              </a:spcBef>
              <a:buNone/>
            </a:pPr>
            <a:r>
              <a:rPr lang="en-GB" dirty="0"/>
              <a:t>in many colours or can be transparent!</a:t>
            </a:r>
          </a:p>
          <a:p>
            <a:endParaRPr lang="en-GB" dirty="0"/>
          </a:p>
        </p:txBody>
      </p:sp>
      <p:sp>
        <p:nvSpPr>
          <p:cNvPr id="7" name="Rectangle 6"/>
          <p:cNvSpPr/>
          <p:nvPr/>
        </p:nvSpPr>
        <p:spPr>
          <a:xfrm>
            <a:off x="755650" y="746620"/>
            <a:ext cx="7632700" cy="629174"/>
          </a:xfrm>
          <a:prstGeom prst="rect">
            <a:avLst/>
          </a:prstGeom>
          <a:solidFill>
            <a:srgbClr val="8EB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200" b="1" dirty="0"/>
              <a:t>Plastics</a:t>
            </a:r>
          </a:p>
        </p:txBody>
      </p:sp>
      <p:sp>
        <p:nvSpPr>
          <p:cNvPr id="13" name="Rectangle 12"/>
          <p:cNvSpPr/>
          <p:nvPr/>
        </p:nvSpPr>
        <p:spPr>
          <a:xfrm>
            <a:off x="2276252" y="2446041"/>
            <a:ext cx="4591496" cy="782782"/>
          </a:xfrm>
          <a:prstGeom prst="rect">
            <a:avLst/>
          </a:prstGeom>
          <a:solidFill>
            <a:srgbClr val="8EB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Twinkl" pitchFamily="2" charset="0"/>
              </a:rPr>
              <a:t>Can you see any objects in your classroom that are made of </a:t>
            </a:r>
            <a:r>
              <a:rPr lang="en-GB" sz="2000" b="1" dirty="0">
                <a:latin typeface="Twinkl" pitchFamily="2" charset="0"/>
              </a:rPr>
              <a:t>plastic</a:t>
            </a:r>
            <a:r>
              <a:rPr lang="en-GB" sz="2000" dirty="0">
                <a:latin typeface="Twinkl" pitchFamily="2" charset="0"/>
              </a:rPr>
              <a:t>?</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6252" y="3353463"/>
            <a:ext cx="2175986" cy="1448391"/>
          </a:xfrm>
          <a:prstGeom prst="rect">
            <a:avLst/>
          </a:prstGeom>
          <a:ln w="19050">
            <a:solidFill>
              <a:srgbClr val="8EB9C9"/>
            </a:solidFill>
          </a:ln>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b="11953"/>
          <a:stretch/>
        </p:blipFill>
        <p:spPr>
          <a:xfrm>
            <a:off x="2276252" y="4845510"/>
            <a:ext cx="2175986" cy="1436924"/>
          </a:xfrm>
          <a:prstGeom prst="rect">
            <a:avLst/>
          </a:prstGeom>
          <a:ln w="19050">
            <a:solidFill>
              <a:srgbClr val="8EB9C9"/>
            </a:solidFill>
          </a:ln>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b="17448"/>
          <a:stretch/>
        </p:blipFill>
        <p:spPr>
          <a:xfrm>
            <a:off x="4522967" y="3353463"/>
            <a:ext cx="2191032" cy="1448391"/>
          </a:xfrm>
          <a:prstGeom prst="rect">
            <a:avLst/>
          </a:prstGeom>
          <a:ln w="19050">
            <a:solidFill>
              <a:srgbClr val="8EB9C9"/>
            </a:solidFill>
          </a:ln>
        </p:spPr>
      </p:pic>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b="12211"/>
          <a:stretch/>
        </p:blipFill>
        <p:spPr>
          <a:xfrm>
            <a:off x="4522966" y="4848058"/>
            <a:ext cx="2191032" cy="1442603"/>
          </a:xfrm>
          <a:prstGeom prst="rect">
            <a:avLst/>
          </a:prstGeom>
          <a:ln w="19050">
            <a:solidFill>
              <a:srgbClr val="8EB9C9"/>
            </a:solidFill>
          </a:ln>
        </p:spPr>
      </p:pic>
    </p:spTree>
    <p:extLst>
      <p:ext uri="{BB962C8B-B14F-4D97-AF65-F5344CB8AC3E}">
        <p14:creationId xmlns:p14="http://schemas.microsoft.com/office/powerpoint/2010/main" val="273709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C2F1CF72-CAD7-4830-BCD4-4A3BBB99A4CD}"/>
              </a:ext>
            </a:extLst>
          </p:cNvPr>
          <p:cNvSpPr txBox="1">
            <a:spLocks/>
          </p:cNvSpPr>
          <p:nvPr/>
        </p:nvSpPr>
        <p:spPr>
          <a:xfrm>
            <a:off x="859209" y="1668867"/>
            <a:ext cx="7425583" cy="24643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0000"/>
              </a:lnSpc>
              <a:spcBef>
                <a:spcPts val="0"/>
              </a:spcBef>
              <a:buNone/>
            </a:pPr>
            <a:r>
              <a:rPr lang="en-GB" dirty="0">
                <a:solidFill>
                  <a:schemeClr val="dk1"/>
                </a:solidFill>
              </a:rPr>
              <a:t>Some plastic items can be used many times. </a:t>
            </a:r>
          </a:p>
          <a:p>
            <a:pPr marL="0" lvl="0" indent="0" algn="ctr">
              <a:lnSpc>
                <a:spcPct val="100000"/>
              </a:lnSpc>
              <a:spcBef>
                <a:spcPts val="0"/>
              </a:spcBef>
              <a:buNone/>
            </a:pPr>
            <a:r>
              <a:rPr lang="en-GB" dirty="0">
                <a:solidFill>
                  <a:schemeClr val="dk1"/>
                </a:solidFill>
              </a:rPr>
              <a:t>What examples can you think of? </a:t>
            </a:r>
          </a:p>
          <a:p>
            <a:pPr marL="0" lvl="0" indent="0" algn="ctr">
              <a:lnSpc>
                <a:spcPct val="100000"/>
              </a:lnSpc>
              <a:spcBef>
                <a:spcPts val="0"/>
              </a:spcBef>
              <a:buNone/>
            </a:pPr>
            <a:r>
              <a:rPr lang="en-GB" dirty="0">
                <a:solidFill>
                  <a:schemeClr val="dk1"/>
                </a:solidFill>
              </a:rPr>
              <a:t>Is your lunchbox made of plastic? </a:t>
            </a:r>
          </a:p>
          <a:p>
            <a:pPr marL="0" lvl="0" indent="0" algn="ctr">
              <a:lnSpc>
                <a:spcPct val="100000"/>
              </a:lnSpc>
              <a:spcBef>
                <a:spcPts val="0"/>
              </a:spcBef>
              <a:buNone/>
            </a:pPr>
            <a:r>
              <a:rPr lang="en-GB" dirty="0">
                <a:solidFill>
                  <a:schemeClr val="dk1"/>
                </a:solidFill>
              </a:rPr>
              <a:t>What about your pencil case?</a:t>
            </a:r>
          </a:p>
          <a:p>
            <a:endParaRPr lang="en-GB" dirty="0"/>
          </a:p>
        </p:txBody>
      </p:sp>
      <p:sp>
        <p:nvSpPr>
          <p:cNvPr id="7" name="Rectangle 6"/>
          <p:cNvSpPr/>
          <p:nvPr/>
        </p:nvSpPr>
        <p:spPr>
          <a:xfrm>
            <a:off x="755650" y="746620"/>
            <a:ext cx="7632700" cy="629174"/>
          </a:xfrm>
          <a:prstGeom prst="rect">
            <a:avLst/>
          </a:prstGeom>
          <a:solidFill>
            <a:srgbClr val="8EB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Plastics</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8646" t="969" r="21542" b="2363"/>
          <a:stretch/>
        </p:blipFill>
        <p:spPr>
          <a:xfrm>
            <a:off x="3839479" y="2999945"/>
            <a:ext cx="1565462" cy="1565463"/>
          </a:xfrm>
          <a:prstGeom prst="ellipse">
            <a:avLst/>
          </a:prstGeom>
          <a:ln w="28575">
            <a:solidFill>
              <a:srgbClr val="8EB9C9"/>
            </a:solidFill>
          </a:ln>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20147" t="-15497" r="-17579" b="-22229"/>
          <a:stretch/>
        </p:blipFill>
        <p:spPr>
          <a:xfrm>
            <a:off x="5909510" y="3024251"/>
            <a:ext cx="1541157" cy="1541157"/>
          </a:xfrm>
          <a:prstGeom prst="ellipse">
            <a:avLst/>
          </a:prstGeom>
          <a:ln w="28575">
            <a:solidFill>
              <a:srgbClr val="8EB9C9"/>
            </a:solidFill>
          </a:ln>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26733" t="-1" r="5874" b="1806"/>
          <a:stretch/>
        </p:blipFill>
        <p:spPr>
          <a:xfrm>
            <a:off x="2591959" y="4469525"/>
            <a:ext cx="1778949" cy="1725310"/>
          </a:xfrm>
          <a:prstGeom prst="ellipse">
            <a:avLst/>
          </a:prstGeom>
          <a:ln w="19050">
            <a:solidFill>
              <a:srgbClr val="8EB9C9"/>
            </a:solidFill>
          </a:ln>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5876" r="23354" b="1965"/>
          <a:stretch/>
        </p:blipFill>
        <p:spPr>
          <a:xfrm>
            <a:off x="4865753" y="4469525"/>
            <a:ext cx="1725310" cy="1725310"/>
          </a:xfrm>
          <a:prstGeom prst="ellipse">
            <a:avLst/>
          </a:prstGeom>
          <a:ln w="19050">
            <a:solidFill>
              <a:srgbClr val="8EB9C9"/>
            </a:solidFill>
          </a:ln>
        </p:spPr>
      </p:pic>
      <p:grpSp>
        <p:nvGrpSpPr>
          <p:cNvPr id="5" name="Group 4"/>
          <p:cNvGrpSpPr/>
          <p:nvPr/>
        </p:nvGrpSpPr>
        <p:grpSpPr>
          <a:xfrm>
            <a:off x="1796017" y="3024251"/>
            <a:ext cx="1541157" cy="1541157"/>
            <a:chOff x="3073400" y="3361267"/>
            <a:chExt cx="1684866" cy="1684866"/>
          </a:xfrm>
        </p:grpSpPr>
        <p:sp>
          <p:nvSpPr>
            <p:cNvPr id="4" name="Oval 3"/>
            <p:cNvSpPr/>
            <p:nvPr/>
          </p:nvSpPr>
          <p:spPr>
            <a:xfrm>
              <a:off x="3073400" y="3361267"/>
              <a:ext cx="1684866" cy="1684866"/>
            </a:xfrm>
            <a:prstGeom prst="ellipse">
              <a:avLst/>
            </a:prstGeom>
            <a:solidFill>
              <a:schemeClr val="bg1"/>
            </a:solidFill>
            <a:ln>
              <a:solidFill>
                <a:srgbClr val="8EB9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9842" t="11305" r="9233" b="15758"/>
            <a:stretch/>
          </p:blipFill>
          <p:spPr>
            <a:xfrm>
              <a:off x="3172365" y="3728920"/>
              <a:ext cx="1466291" cy="991163"/>
            </a:xfrm>
            <a:prstGeom prst="rect">
              <a:avLst/>
            </a:prstGeom>
          </p:spPr>
        </p:pic>
      </p:grpSp>
    </p:spTree>
    <p:extLst>
      <p:ext uri="{BB962C8B-B14F-4D97-AF65-F5344CB8AC3E}">
        <p14:creationId xmlns:p14="http://schemas.microsoft.com/office/powerpoint/2010/main" val="660928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C2F1CF72-CAD7-4830-BCD4-4A3BBB99A4CD}"/>
              </a:ext>
            </a:extLst>
          </p:cNvPr>
          <p:cNvSpPr txBox="1">
            <a:spLocks/>
          </p:cNvSpPr>
          <p:nvPr/>
        </p:nvSpPr>
        <p:spPr>
          <a:xfrm>
            <a:off x="755650" y="1557338"/>
            <a:ext cx="7425583" cy="14874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buNone/>
            </a:pPr>
            <a:r>
              <a:rPr lang="en-GB" dirty="0"/>
              <a:t>However, other plastic items are only used </a:t>
            </a:r>
          </a:p>
          <a:p>
            <a:pPr marL="0" lvl="0" indent="0">
              <a:spcBef>
                <a:spcPts val="0"/>
              </a:spcBef>
              <a:buNone/>
            </a:pPr>
            <a:r>
              <a:rPr lang="en-GB" dirty="0"/>
              <a:t>once before we throw them away.</a:t>
            </a:r>
          </a:p>
          <a:p>
            <a:pPr marL="0" lvl="0" indent="0">
              <a:spcBef>
                <a:spcPts val="0"/>
              </a:spcBef>
              <a:buNone/>
            </a:pPr>
            <a:endParaRPr lang="en-GB" dirty="0"/>
          </a:p>
          <a:p>
            <a:pPr marL="0" lvl="0" indent="0">
              <a:spcBef>
                <a:spcPts val="0"/>
              </a:spcBef>
              <a:buNone/>
            </a:pPr>
            <a:r>
              <a:rPr lang="en-GB" dirty="0"/>
              <a:t>What examples can you think of?</a:t>
            </a:r>
          </a:p>
          <a:p>
            <a:pPr marL="0" indent="0">
              <a:buNone/>
            </a:pPr>
            <a:endParaRPr lang="en-GB" dirty="0"/>
          </a:p>
        </p:txBody>
      </p:sp>
      <p:sp>
        <p:nvSpPr>
          <p:cNvPr id="7" name="Rectangle 6"/>
          <p:cNvSpPr/>
          <p:nvPr/>
        </p:nvSpPr>
        <p:spPr>
          <a:xfrm>
            <a:off x="755650" y="746620"/>
            <a:ext cx="7632700" cy="629174"/>
          </a:xfrm>
          <a:prstGeom prst="rect">
            <a:avLst/>
          </a:prstGeom>
          <a:solidFill>
            <a:srgbClr val="8EB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Single-Use Plastics</a:t>
            </a:r>
          </a:p>
        </p:txBody>
      </p:sp>
      <p:sp>
        <p:nvSpPr>
          <p:cNvPr id="13" name="Rectangle 12"/>
          <p:cNvSpPr/>
          <p:nvPr/>
        </p:nvSpPr>
        <p:spPr>
          <a:xfrm>
            <a:off x="841434" y="2797815"/>
            <a:ext cx="3409554" cy="850057"/>
          </a:xfrm>
          <a:prstGeom prst="rect">
            <a:avLst/>
          </a:prstGeom>
          <a:solidFill>
            <a:srgbClr val="8EB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latin typeface="Twinkl" pitchFamily="2" charset="0"/>
              </a:rPr>
              <a:t>Objects like these are called </a:t>
            </a:r>
          </a:p>
          <a:p>
            <a:r>
              <a:rPr lang="en-GB" sz="2000" b="1" dirty="0">
                <a:latin typeface="Twinkl" pitchFamily="2" charset="0"/>
              </a:rPr>
              <a:t>single-use plastics</a:t>
            </a:r>
            <a:r>
              <a:rPr lang="en-GB" sz="2000" dirty="0">
                <a:latin typeface="Twinkl" pitchFamily="2" charset="0"/>
              </a:rPr>
              <a:t>. </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0955" r="12559"/>
          <a:stretch/>
        </p:blipFill>
        <p:spPr>
          <a:xfrm>
            <a:off x="4572000" y="2393425"/>
            <a:ext cx="1757421" cy="1759434"/>
          </a:xfrm>
          <a:prstGeom prst="ellipse">
            <a:avLst/>
          </a:prstGeom>
          <a:ln w="19050">
            <a:solidFill>
              <a:srgbClr val="8EB9C9"/>
            </a:solidFill>
          </a:ln>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115" t="10587" r="3115" b="26850"/>
          <a:stretch/>
        </p:blipFill>
        <p:spPr>
          <a:xfrm>
            <a:off x="6548655" y="2393425"/>
            <a:ext cx="1757422" cy="1757421"/>
          </a:xfrm>
          <a:prstGeom prst="ellipse">
            <a:avLst/>
          </a:prstGeom>
          <a:ln w="19050">
            <a:solidFill>
              <a:srgbClr val="8EB9C9"/>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6211" y="4250004"/>
            <a:ext cx="1769691" cy="1762778"/>
          </a:xfrm>
          <a:prstGeom prst="ellipse">
            <a:avLst/>
          </a:prstGeom>
          <a:ln w="19050">
            <a:solidFill>
              <a:srgbClr val="8EB9C9"/>
            </a:solidFill>
          </a:ln>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8564" r="24811"/>
          <a:stretch/>
        </p:blipFill>
        <p:spPr>
          <a:xfrm>
            <a:off x="6548656" y="4255360"/>
            <a:ext cx="1757421" cy="1757422"/>
          </a:xfrm>
          <a:prstGeom prst="ellipse">
            <a:avLst/>
          </a:prstGeom>
          <a:ln w="19050">
            <a:solidFill>
              <a:srgbClr val="8EB9C9"/>
            </a:solidFill>
          </a:ln>
        </p:spPr>
      </p:pic>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l="37667" t="10028" r="13386" b="18906"/>
          <a:stretch/>
        </p:blipFill>
        <p:spPr>
          <a:xfrm>
            <a:off x="4553568" y="4265089"/>
            <a:ext cx="1757422" cy="1757420"/>
          </a:xfrm>
          <a:prstGeom prst="ellipse">
            <a:avLst/>
          </a:prstGeom>
          <a:ln w="19050">
            <a:solidFill>
              <a:srgbClr val="8EB9C9"/>
            </a:solidFill>
          </a:ln>
        </p:spPr>
      </p:pic>
    </p:spTree>
    <p:extLst>
      <p:ext uri="{BB962C8B-B14F-4D97-AF65-F5344CB8AC3E}">
        <p14:creationId xmlns:p14="http://schemas.microsoft.com/office/powerpoint/2010/main" val="37625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C2F1CF72-CAD7-4830-BCD4-4A3BBB99A4CD}"/>
              </a:ext>
            </a:extLst>
          </p:cNvPr>
          <p:cNvSpPr txBox="1">
            <a:spLocks/>
          </p:cNvSpPr>
          <p:nvPr/>
        </p:nvSpPr>
        <p:spPr>
          <a:xfrm>
            <a:off x="4107381" y="1493309"/>
            <a:ext cx="4310153" cy="14874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GB" sz="1700" dirty="0">
                <a:solidFill>
                  <a:schemeClr val="dk1"/>
                </a:solidFill>
              </a:rPr>
              <a:t>Sometimes, plastics like these can end up in the ocean or in rivers and streams. </a:t>
            </a:r>
          </a:p>
          <a:p>
            <a:pPr marL="0" lvl="0" indent="0">
              <a:lnSpc>
                <a:spcPct val="100000"/>
              </a:lnSpc>
              <a:spcBef>
                <a:spcPts val="0"/>
              </a:spcBef>
              <a:buNone/>
            </a:pPr>
            <a:r>
              <a:rPr lang="en-GB" sz="1700" dirty="0">
                <a:solidFill>
                  <a:schemeClr val="dk1"/>
                </a:solidFill>
              </a:rPr>
              <a:t>But how?</a:t>
            </a:r>
          </a:p>
          <a:p>
            <a:pPr marL="0" indent="0">
              <a:buNone/>
            </a:pPr>
            <a:endParaRPr lang="en-GB" dirty="0"/>
          </a:p>
        </p:txBody>
      </p:sp>
      <p:sp>
        <p:nvSpPr>
          <p:cNvPr id="7" name="Rectangle 6"/>
          <p:cNvSpPr/>
          <p:nvPr/>
        </p:nvSpPr>
        <p:spPr>
          <a:xfrm>
            <a:off x="755650" y="746620"/>
            <a:ext cx="7632700" cy="629174"/>
          </a:xfrm>
          <a:prstGeom prst="rect">
            <a:avLst/>
          </a:prstGeom>
          <a:solidFill>
            <a:srgbClr val="8EB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Plastic Pollution</a:t>
            </a: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28384" r="23208"/>
          <a:stretch/>
        </p:blipFill>
        <p:spPr>
          <a:xfrm>
            <a:off x="771786" y="1541036"/>
            <a:ext cx="3306411" cy="4551790"/>
          </a:xfrm>
          <a:prstGeom prst="rect">
            <a:avLst/>
          </a:prstGeom>
          <a:ln w="28575">
            <a:solidFill>
              <a:srgbClr val="8EB9C9"/>
            </a:solidFill>
          </a:ln>
        </p:spPr>
      </p:pic>
      <p:sp>
        <p:nvSpPr>
          <p:cNvPr id="11" name="Rectangle 10"/>
          <p:cNvSpPr/>
          <p:nvPr/>
        </p:nvSpPr>
        <p:spPr>
          <a:xfrm>
            <a:off x="4092304" y="2449193"/>
            <a:ext cx="4296046" cy="1451596"/>
          </a:xfrm>
          <a:prstGeom prst="rect">
            <a:avLst/>
          </a:prstGeom>
          <a:solidFill>
            <a:srgbClr val="8EB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latin typeface="Twinkl" pitchFamily="2" charset="0"/>
              </a:rPr>
              <a:t>Plastic that you put in the bin usually ends up in a landfill. While it is being transported, it is often blown away because it is so light. It can be blown into streets, rivers, lakes and even the sea.</a:t>
            </a:r>
          </a:p>
        </p:txBody>
      </p:sp>
      <p:sp>
        <p:nvSpPr>
          <p:cNvPr id="12" name="Rectangle 11"/>
          <p:cNvSpPr/>
          <p:nvPr/>
        </p:nvSpPr>
        <p:spPr>
          <a:xfrm>
            <a:off x="4092304" y="3926884"/>
            <a:ext cx="4296046" cy="1091673"/>
          </a:xfrm>
          <a:prstGeom prst="rect">
            <a:avLst/>
          </a:prstGeom>
          <a:solidFill>
            <a:srgbClr val="8EB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latin typeface="Twinkl" pitchFamily="2" charset="0"/>
              </a:rPr>
              <a:t>Sometimes, plastic litter is dropped on the street and swept away by the rain and wind into rivers, streams and drains. Drains lead all the way to the ocean!</a:t>
            </a:r>
          </a:p>
        </p:txBody>
      </p:sp>
      <p:sp>
        <p:nvSpPr>
          <p:cNvPr id="14" name="Rectangle 13"/>
          <p:cNvSpPr/>
          <p:nvPr/>
        </p:nvSpPr>
        <p:spPr>
          <a:xfrm>
            <a:off x="4092304" y="5044653"/>
            <a:ext cx="4296046" cy="960622"/>
          </a:xfrm>
          <a:prstGeom prst="rect">
            <a:avLst/>
          </a:prstGeom>
          <a:solidFill>
            <a:srgbClr val="8EB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latin typeface="Twinkl" pitchFamily="2" charset="0"/>
              </a:rPr>
              <a:t>Putting anything down toilets and sinks that shouldn’t be is another way in which plastics end up in rivers and oceans.</a:t>
            </a:r>
          </a:p>
        </p:txBody>
      </p:sp>
    </p:spTree>
    <p:extLst>
      <p:ext uri="{BB962C8B-B14F-4D97-AF65-F5344CB8AC3E}">
        <p14:creationId xmlns:p14="http://schemas.microsoft.com/office/powerpoint/2010/main" val="247114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C2F1CF72-CAD7-4830-BCD4-4A3BBB99A4CD}"/>
              </a:ext>
            </a:extLst>
          </p:cNvPr>
          <p:cNvSpPr txBox="1">
            <a:spLocks/>
          </p:cNvSpPr>
          <p:nvPr/>
        </p:nvSpPr>
        <p:spPr>
          <a:xfrm>
            <a:off x="4107381" y="1532221"/>
            <a:ext cx="4310153" cy="14874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GB" sz="1600" dirty="0">
                <a:solidFill>
                  <a:schemeClr val="dk1"/>
                </a:solidFill>
              </a:rPr>
              <a:t>The effects of plastic pollution can be very severe. Thousands of seabirds and turtles, seals and fish are killed every year from eating or being caught in plastic. One third of all marine mammal species have been found entangled in plastic litter. Jellyfish have even been known to mistake a plastic bag for another jellyfish!</a:t>
            </a:r>
          </a:p>
          <a:p>
            <a:pPr marL="0" indent="0">
              <a:buNone/>
            </a:pPr>
            <a:endParaRPr lang="en-GB" dirty="0"/>
          </a:p>
        </p:txBody>
      </p:sp>
      <p:sp>
        <p:nvSpPr>
          <p:cNvPr id="7" name="Rectangle 6"/>
          <p:cNvSpPr/>
          <p:nvPr/>
        </p:nvSpPr>
        <p:spPr>
          <a:xfrm>
            <a:off x="755650" y="746620"/>
            <a:ext cx="7632700" cy="629174"/>
          </a:xfrm>
          <a:prstGeom prst="rect">
            <a:avLst/>
          </a:prstGeom>
          <a:solidFill>
            <a:srgbClr val="8EB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Plastic Pollution</a:t>
            </a:r>
          </a:p>
        </p:txBody>
      </p:sp>
      <p:sp>
        <p:nvSpPr>
          <p:cNvPr id="12" name="Rectangle 11"/>
          <p:cNvSpPr/>
          <p:nvPr/>
        </p:nvSpPr>
        <p:spPr>
          <a:xfrm>
            <a:off x="4092304" y="3638146"/>
            <a:ext cx="4296046" cy="1497148"/>
          </a:xfrm>
          <a:prstGeom prst="rect">
            <a:avLst/>
          </a:prstGeom>
          <a:solidFill>
            <a:srgbClr val="8EB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latin typeface="Twinkl" pitchFamily="2" charset="0"/>
              </a:rPr>
              <a:t>Scientists believe that there are now up to 50 trillion pieces of plastic in the oceans. More than eight billion tonnes of plastic ends up in the ocean every year. It is estimated that, by 2050, there will be more plastic than fish in the oceans.</a:t>
            </a:r>
          </a:p>
        </p:txBody>
      </p:sp>
      <p:sp>
        <p:nvSpPr>
          <p:cNvPr id="14" name="Rectangle 13"/>
          <p:cNvSpPr/>
          <p:nvPr/>
        </p:nvSpPr>
        <p:spPr>
          <a:xfrm>
            <a:off x="4092304" y="5161389"/>
            <a:ext cx="4296046" cy="960622"/>
          </a:xfrm>
          <a:prstGeom prst="rect">
            <a:avLst/>
          </a:prstGeom>
          <a:solidFill>
            <a:srgbClr val="8EB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latin typeface="Twinkl" pitchFamily="2" charset="0"/>
              </a:rPr>
              <a:t>Plastic is so strong and long-lasting that every piece of plastic that has ever been made still exists today.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786" y="1618136"/>
            <a:ext cx="3303354" cy="2198795"/>
          </a:xfrm>
          <a:prstGeom prst="rect">
            <a:avLst/>
          </a:prstGeom>
          <a:ln w="28575">
            <a:solidFill>
              <a:srgbClr val="8EB9C9"/>
            </a:solidFill>
          </a:ln>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3369" b="8585"/>
          <a:stretch/>
        </p:blipFill>
        <p:spPr>
          <a:xfrm>
            <a:off x="755651" y="3900792"/>
            <a:ext cx="3319490" cy="2192034"/>
          </a:xfrm>
          <a:prstGeom prst="rect">
            <a:avLst/>
          </a:prstGeom>
          <a:ln w="28575">
            <a:solidFill>
              <a:srgbClr val="8EB9C9"/>
            </a:solidFill>
          </a:ln>
        </p:spPr>
      </p:pic>
    </p:spTree>
    <p:extLst>
      <p:ext uri="{BB962C8B-B14F-4D97-AF65-F5344CB8AC3E}">
        <p14:creationId xmlns:p14="http://schemas.microsoft.com/office/powerpoint/2010/main" val="351174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438</TotalTime>
  <Words>1407</Words>
  <Application>Microsoft Office PowerPoint</Application>
  <PresentationFormat>On-screen Show (4:3)</PresentationFormat>
  <Paragraphs>114</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Twinkl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Tasks: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Heald</dc:creator>
  <cp:lastModifiedBy>Oliver, K</cp:lastModifiedBy>
  <cp:revision>47</cp:revision>
  <dcterms:created xsi:type="dcterms:W3CDTF">2019-09-13T12:53:59Z</dcterms:created>
  <dcterms:modified xsi:type="dcterms:W3CDTF">2021-02-07T15:52:22Z</dcterms:modified>
</cp:coreProperties>
</file>