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58" r:id="rId2"/>
    <p:sldId id="263" r:id="rId3"/>
    <p:sldId id="264" r:id="rId4"/>
    <p:sldId id="281" r:id="rId5"/>
    <p:sldId id="269" r:id="rId6"/>
    <p:sldId id="271" r:id="rId7"/>
    <p:sldId id="272" r:id="rId8"/>
    <p:sldId id="273" r:id="rId9"/>
    <p:sldId id="278" r:id="rId10"/>
    <p:sldId id="277" r:id="rId11"/>
    <p:sldId id="279" r:id="rId12"/>
    <p:sldId id="280" r:id="rId13"/>
  </p:sldIdLst>
  <p:sldSz cx="9144000" cy="6858000" type="screen4x3"/>
  <p:notesSz cx="6858000" cy="9144000"/>
  <p:embeddedFontLst>
    <p:embeddedFont>
      <p:font typeface="BPreplay" panose="020005030000000200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 Infant Rg" panose="02000503030000020003" charset="0"/>
      <p:regular r:id="rId23"/>
      <p:bold r:id="rId24"/>
    </p:embeddedFont>
    <p:embeddedFont>
      <p:font typeface="Sassoon Infant Md" panose="02000603050000020003" charset="0"/>
      <p:regular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89F"/>
    <a:srgbClr val="EE7919"/>
    <a:srgbClr val="A21770"/>
    <a:srgbClr val="A7E4F7"/>
    <a:srgbClr val="CCE9AD"/>
    <a:srgbClr val="E9FCEF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05" y="4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E7AA6E-BBAA-40A2-AEA1-AE76D8467C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9C6CE-8890-4F6C-B40D-45DE469608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780DC4-6772-45EC-ABA7-FADA3EBEBA62}" type="datetimeFigureOut">
              <a:rPr lang="en-GB"/>
              <a:pPr>
                <a:defRPr/>
              </a:pPr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DA1B-933E-4246-9982-0BF9833863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70936-72FA-496C-82AB-46022375E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1BAA8A-0ADF-4C02-89BC-25729A7B7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73333D-1D2E-474A-8DE8-BC7F7F01131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891C742-D46A-4274-B685-B1B886C33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19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23577D-633C-4DE2-B5AB-AC8426CB4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BA19F7C-9B7C-4B34-8A36-D2AE45C0C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89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10C8EA15-24CD-4F4C-88DA-8E9A179A2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40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61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5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AFE1C88C-F7FE-4790-A771-36B0D101A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08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6BAA07D-ED0A-47C6-988A-C86037839F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91C204-D9C0-4811-957E-B8BBBE4B0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1" r:id="rId4"/>
    <p:sldLayoutId id="2147483792" r:id="rId5"/>
    <p:sldLayoutId id="214748379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>
            <a:extLst>
              <a:ext uri="{FF2B5EF4-FFF2-40B4-BE49-F238E27FC236}">
                <a16:creationId xmlns:a16="http://schemas.microsoft.com/office/drawing/2014/main" id="{34A73521-59A9-4A46-9324-8F12120611B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1BA372-720F-47FE-8A58-296043709D07}"/>
              </a:ext>
            </a:extLst>
          </p:cNvPr>
          <p:cNvSpPr/>
          <p:nvPr/>
        </p:nvSpPr>
        <p:spPr>
          <a:xfrm>
            <a:off x="827088" y="1479550"/>
            <a:ext cx="4414837" cy="4551363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0DE6A81A-6AB3-4BD4-9BDE-845D421E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92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Ancient Egyptian Life</a:t>
            </a:r>
            <a:endParaRPr lang="en-GB" altLang="en-US" sz="3200"/>
          </a:p>
        </p:txBody>
      </p:sp>
      <p:sp>
        <p:nvSpPr>
          <p:cNvPr id="17412" name="Content Placeholder 6">
            <a:extLst>
              <a:ext uri="{FF2B5EF4-FFF2-40B4-BE49-F238E27FC236}">
                <a16:creationId xmlns:a16="http://schemas.microsoft.com/office/drawing/2014/main" id="{CE789E5F-CF02-41B3-94EC-BDE9FB9ADF12}"/>
              </a:ext>
            </a:extLst>
          </p:cNvPr>
          <p:cNvSpPr>
            <a:spLocks/>
          </p:cNvSpPr>
          <p:nvPr/>
        </p:nvSpPr>
        <p:spPr bwMode="auto">
          <a:xfrm>
            <a:off x="650875" y="1282700"/>
            <a:ext cx="4887913" cy="43164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 b="1"/>
              <a:t>What is it?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/>
              <a:t>It is a statue of a cat.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 b="1"/>
              <a:t>What do you think it was used for?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/>
              <a:t>It might have been made to look like a real cat that someone had as a pet.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 b="1"/>
              <a:t>Where do you think it may have been found?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/>
              <a:t>It might have been found in a pyramid.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 b="1"/>
              <a:t>Who might it have belonged to?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/>
              <a:t>It probably belonged to someone rich because it’s not something you would need in your daily life, so it was a luxury.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 b="1"/>
              <a:t>What might it be made from?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/>
              <a:t>It looks like it might be made from wood.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 b="1"/>
              <a:t>What does it tell us about ancient Egypt?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600"/>
              <a:t>I think it tells us that cats were important to the ancient Egyptians because they wouldn’t have made statues of them otherwise.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altLang="en-US" sz="1600"/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altLang="en-US" sz="1600"/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altLang="en-US" sz="1600"/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altLang="en-US" sz="1600"/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altLang="en-US" sz="1600"/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altLang="en-US" sz="1600"/>
          </a:p>
        </p:txBody>
      </p:sp>
      <p:pic>
        <p:nvPicPr>
          <p:cNvPr id="17413" name="Picture 7">
            <a:extLst>
              <a:ext uri="{FF2B5EF4-FFF2-40B4-BE49-F238E27FC236}">
                <a16:creationId xmlns:a16="http://schemas.microsoft.com/office/drawing/2014/main" id="{964F2DE9-95D1-4824-9373-E87C0AF8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514475"/>
            <a:ext cx="3013075" cy="4516438"/>
          </a:xfrm>
          <a:prstGeom prst="rect">
            <a:avLst/>
          </a:prstGeom>
          <a:noFill/>
          <a:ln w="38100">
            <a:solidFill>
              <a:srgbClr val="EE79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1">
            <a:extLst>
              <a:ext uri="{FF2B5EF4-FFF2-40B4-BE49-F238E27FC236}">
                <a16:creationId xmlns:a16="http://schemas.microsoft.com/office/drawing/2014/main" id="{36614267-D1B2-4EE6-A926-7E397E1E7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143625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anose="02000503000000020004" pitchFamily="50" charset="0"/>
              </a:rPr>
              <a:t>Photo courtesy of firepile(@flickr.com) - granted under creative commons licence attribution</a:t>
            </a: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4E1A8-307A-4274-86F5-FFF8212F6431}"/>
              </a:ext>
            </a:extLst>
          </p:cNvPr>
          <p:cNvSpPr/>
          <p:nvPr/>
        </p:nvSpPr>
        <p:spPr>
          <a:xfrm>
            <a:off x="503238" y="2908300"/>
            <a:ext cx="8137525" cy="1550988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5">
            <a:extLst>
              <a:ext uri="{FF2B5EF4-FFF2-40B4-BE49-F238E27FC236}">
                <a16:creationId xmlns:a16="http://schemas.microsoft.com/office/drawing/2014/main" id="{EE1C75BB-BD01-48DB-B7C0-E7C6C8EF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92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Ancient Egyptian Life</a:t>
            </a:r>
            <a:endParaRPr lang="en-GB" altLang="en-US" sz="3200"/>
          </a:p>
        </p:txBody>
      </p:sp>
      <p:sp>
        <p:nvSpPr>
          <p:cNvPr id="18436" name="Content Placeholder 6">
            <a:extLst>
              <a:ext uri="{FF2B5EF4-FFF2-40B4-BE49-F238E27FC236}">
                <a16:creationId xmlns:a16="http://schemas.microsoft.com/office/drawing/2014/main" id="{C4026274-B31D-4711-8628-A9DFA7206DF8}"/>
              </a:ext>
            </a:extLst>
          </p:cNvPr>
          <p:cNvSpPr>
            <a:spLocks/>
          </p:cNvSpPr>
          <p:nvPr/>
        </p:nvSpPr>
        <p:spPr bwMode="auto">
          <a:xfrm>
            <a:off x="801688" y="3086100"/>
            <a:ext cx="4397375" cy="29352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What else would you like to know about this object?</a:t>
            </a:r>
          </a:p>
        </p:txBody>
      </p:sp>
      <p:pic>
        <p:nvPicPr>
          <p:cNvPr id="18437" name="Picture 7">
            <a:extLst>
              <a:ext uri="{FF2B5EF4-FFF2-40B4-BE49-F238E27FC236}">
                <a16:creationId xmlns:a16="http://schemas.microsoft.com/office/drawing/2014/main" id="{FFAD0584-6A4F-4B4B-949C-953D732F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514475"/>
            <a:ext cx="3013075" cy="4516438"/>
          </a:xfrm>
          <a:prstGeom prst="rect">
            <a:avLst/>
          </a:prstGeom>
          <a:noFill/>
          <a:ln w="38100">
            <a:solidFill>
              <a:srgbClr val="EE79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1">
            <a:extLst>
              <a:ext uri="{FF2B5EF4-FFF2-40B4-BE49-F238E27FC236}">
                <a16:creationId xmlns:a16="http://schemas.microsoft.com/office/drawing/2014/main" id="{B3B79F4F-F185-4DD7-83E5-601E4838A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143625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anose="02000503000000020004" pitchFamily="50" charset="0"/>
              </a:rPr>
              <a:t>Photo courtesy of firepile(@flickr.com) - granted under creative commons licence attribution</a:t>
            </a: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>
            <a:extLst>
              <a:ext uri="{FF2B5EF4-FFF2-40B4-BE49-F238E27FC236}">
                <a16:creationId xmlns:a16="http://schemas.microsoft.com/office/drawing/2014/main" id="{0AF182FE-7F82-4F1A-A0AA-5D41902D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92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/>
              <a:t>Ancient Egyptian Artefacts Activity</a:t>
            </a:r>
            <a:endParaRPr lang="en-GB" altLang="en-US" sz="2800"/>
          </a:p>
        </p:txBody>
      </p:sp>
      <p:sp>
        <p:nvSpPr>
          <p:cNvPr id="19459" name="Content Placeholder 6">
            <a:extLst>
              <a:ext uri="{FF2B5EF4-FFF2-40B4-BE49-F238E27FC236}">
                <a16:creationId xmlns:a16="http://schemas.microsoft.com/office/drawing/2014/main" id="{A75AD081-F989-4F3B-B52C-3ACC0AEDB1C7}"/>
              </a:ext>
            </a:extLst>
          </p:cNvPr>
          <p:cNvSpPr>
            <a:spLocks/>
          </p:cNvSpPr>
          <p:nvPr/>
        </p:nvSpPr>
        <p:spPr bwMode="auto">
          <a:xfrm>
            <a:off x="503238" y="1112838"/>
            <a:ext cx="8137525" cy="29352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smtClean="0"/>
              <a:t>Look at the selection of ‘Ancient Egyptian Artefacts’ sheets.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C</a:t>
            </a:r>
            <a:r>
              <a:rPr lang="en-GB" altLang="en-US" dirty="0" smtClean="0"/>
              <a:t>hoose one and complete it by following the instructions on the sheet.</a:t>
            </a:r>
            <a:r>
              <a:rPr lang="en-GB" altLang="en-US" dirty="0" smtClean="0"/>
              <a:t>.</a:t>
            </a:r>
            <a:endParaRPr lang="en-GB" altLang="en-US" b="1" dirty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60D69-BD1F-4477-A8B7-02F4235385F1}"/>
              </a:ext>
            </a:extLst>
          </p:cNvPr>
          <p:cNvSpPr/>
          <p:nvPr/>
        </p:nvSpPr>
        <p:spPr>
          <a:xfrm>
            <a:off x="503238" y="2908300"/>
            <a:ext cx="8137525" cy="2935288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1" name="Picture 3">
            <a:extLst>
              <a:ext uri="{FF2B5EF4-FFF2-40B4-BE49-F238E27FC236}">
                <a16:creationId xmlns:a16="http://schemas.microsoft.com/office/drawing/2014/main" id="{8184B454-C947-4577-95F8-2FE75EAE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662238"/>
            <a:ext cx="1598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>
            <a:extLst>
              <a:ext uri="{FF2B5EF4-FFF2-40B4-BE49-F238E27FC236}">
                <a16:creationId xmlns:a16="http://schemas.microsoft.com/office/drawing/2014/main" id="{64F2A49B-92F1-4627-9ACE-2BB1758E8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2741613"/>
            <a:ext cx="2030412" cy="287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3">
            <a:extLst>
              <a:ext uri="{FF2B5EF4-FFF2-40B4-BE49-F238E27FC236}">
                <a16:creationId xmlns:a16="http://schemas.microsoft.com/office/drawing/2014/main" id="{A3839B5C-F77B-4BF3-8F11-204614939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613025"/>
            <a:ext cx="2028825" cy="287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5">
            <a:extLst>
              <a:ext uri="{FF2B5EF4-FFF2-40B4-BE49-F238E27FC236}">
                <a16:creationId xmlns:a16="http://schemas.microsoft.com/office/drawing/2014/main" id="{0664CAFD-C92E-4233-B44A-2051B776A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219450"/>
            <a:ext cx="2028825" cy="287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1">
            <a:extLst>
              <a:ext uri="{FF2B5EF4-FFF2-40B4-BE49-F238E27FC236}">
                <a16:creationId xmlns:a16="http://schemas.microsoft.com/office/drawing/2014/main" id="{5DC3DC25-942A-4939-B929-923C5F02D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3217863"/>
            <a:ext cx="2032000" cy="287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089630-92C7-4A94-94B2-03E52A895C10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70751-14D6-4CE9-B028-CED855AA725D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88F58D21-4B56-4CE3-84BA-EB9D2C9538CC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6F7D795E-B37B-4F89-AD87-5E38A1699991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2B05597F-2993-4919-8E6C-D6D72463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find out about Egyptian life by looking at artefacts.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1956C024-570C-4C3B-9ADA-D42347B04B90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point out where Egypt is on a map.</a:t>
            </a:r>
          </a:p>
          <a:p>
            <a:pPr eaLnBrk="1" hangingPunct="1"/>
            <a:r>
              <a:rPr lang="en-GB" altLang="en-US"/>
              <a:t>I can describe when the ancient Egyptians lived.</a:t>
            </a:r>
          </a:p>
          <a:p>
            <a:pPr eaLnBrk="1" hangingPunct="1"/>
            <a:r>
              <a:rPr lang="en-GB" altLang="en-US"/>
              <a:t>I can raise at least two questions about an artefact.</a:t>
            </a:r>
          </a:p>
          <a:p>
            <a:pPr eaLnBrk="1" hangingPunct="1"/>
            <a:r>
              <a:rPr lang="en-GB" altLang="en-US"/>
              <a:t>I can decide what an artefact might have been used 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CF5E94-E905-4EDA-801A-3D6EC4EAFFA5}"/>
              </a:ext>
            </a:extLst>
          </p:cNvPr>
          <p:cNvSpPr/>
          <p:nvPr/>
        </p:nvSpPr>
        <p:spPr>
          <a:xfrm>
            <a:off x="5294313" y="2447925"/>
            <a:ext cx="2927350" cy="3543300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5">
            <a:extLst>
              <a:ext uri="{FF2B5EF4-FFF2-40B4-BE49-F238E27FC236}">
                <a16:creationId xmlns:a16="http://schemas.microsoft.com/office/drawing/2014/main" id="{1E5678C1-4B22-48FC-8247-75AA47BC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113"/>
            <a:ext cx="8220075" cy="9810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The Ancient Egyptians</a:t>
            </a:r>
            <a:endParaRPr lang="en-GB" altLang="en-US" sz="3200"/>
          </a:p>
        </p:txBody>
      </p:sp>
      <p:sp>
        <p:nvSpPr>
          <p:cNvPr id="10244" name="Content Placeholder 6">
            <a:extLst>
              <a:ext uri="{FF2B5EF4-FFF2-40B4-BE49-F238E27FC236}">
                <a16:creationId xmlns:a16="http://schemas.microsoft.com/office/drawing/2014/main" id="{B679C14E-4F6D-4336-B35F-4ECFFDCA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212850"/>
            <a:ext cx="8137525" cy="17367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Ancient means that something existed a long time ago in the past, or that it is really old.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Sort these items into ‘ancient’ and ‘modern’: put the nouns that name something very ancient right in the middle of the target, with the modern items towards the outside.</a:t>
            </a: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94987011-F010-4B56-A62B-933EDEC07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447925"/>
            <a:ext cx="376078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>
            <a:extLst>
              <a:ext uri="{FF2B5EF4-FFF2-40B4-BE49-F238E27FC236}">
                <a16:creationId xmlns:a16="http://schemas.microsoft.com/office/drawing/2014/main" id="{35CDDE1D-7FB4-4F89-B153-42DF9A4C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78100"/>
            <a:ext cx="59531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>
            <a:extLst>
              <a:ext uri="{FF2B5EF4-FFF2-40B4-BE49-F238E27FC236}">
                <a16:creationId xmlns:a16="http://schemas.microsoft.com/office/drawing/2014/main" id="{26C25A65-EA77-48DA-BE34-400E2EBDB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3787775"/>
            <a:ext cx="769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>
            <a:extLst>
              <a:ext uri="{FF2B5EF4-FFF2-40B4-BE49-F238E27FC236}">
                <a16:creationId xmlns:a16="http://schemas.microsoft.com/office/drawing/2014/main" id="{7A4F89C1-5963-4C33-8D45-E0E9D38DD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676775"/>
            <a:ext cx="12969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>
            <a:extLst>
              <a:ext uri="{FF2B5EF4-FFF2-40B4-BE49-F238E27FC236}">
                <a16:creationId xmlns:a16="http://schemas.microsoft.com/office/drawing/2014/main" id="{5B8342FC-B2CE-4509-8592-F34C8D3BB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574925"/>
            <a:ext cx="17256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>
            <a:extLst>
              <a:ext uri="{FF2B5EF4-FFF2-40B4-BE49-F238E27FC236}">
                <a16:creationId xmlns:a16="http://schemas.microsoft.com/office/drawing/2014/main" id="{CBF7A58D-3BF5-428E-8150-510D1C2083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717925"/>
            <a:ext cx="9286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">
            <a:extLst>
              <a:ext uri="{FF2B5EF4-FFF2-40B4-BE49-F238E27FC236}">
                <a16:creationId xmlns:a16="http://schemas.microsoft.com/office/drawing/2014/main" id="{A9DA9938-255A-4C7D-8CB8-FEF593E21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037138"/>
            <a:ext cx="14192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230F35-2108-4DE0-8045-66B03A910DD5}"/>
              </a:ext>
            </a:extLst>
          </p:cNvPr>
          <p:cNvSpPr/>
          <p:nvPr/>
        </p:nvSpPr>
        <p:spPr>
          <a:xfrm>
            <a:off x="6983413" y="2116138"/>
            <a:ext cx="1404937" cy="981075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5">
            <a:extLst>
              <a:ext uri="{FF2B5EF4-FFF2-40B4-BE49-F238E27FC236}">
                <a16:creationId xmlns:a16="http://schemas.microsoft.com/office/drawing/2014/main" id="{8F408E34-EFFF-442E-AA12-B967D225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113"/>
            <a:ext cx="8220075" cy="9810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The Ancient Egyptians</a:t>
            </a:r>
            <a:endParaRPr lang="en-GB" altLang="en-US" sz="3200"/>
          </a:p>
        </p:txBody>
      </p:sp>
      <p:sp>
        <p:nvSpPr>
          <p:cNvPr id="11268" name="Content Placeholder 6">
            <a:extLst>
              <a:ext uri="{FF2B5EF4-FFF2-40B4-BE49-F238E27FC236}">
                <a16:creationId xmlns:a16="http://schemas.microsoft.com/office/drawing/2014/main" id="{A34D4309-7EE6-4F6D-B9AC-467FDF29D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4500" y="1909763"/>
            <a:ext cx="1779588" cy="106838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The </a:t>
            </a:r>
            <a:r>
              <a:rPr lang="en-GB" altLang="en-US" sz="1600" b="1"/>
              <a:t>Bible</a:t>
            </a:r>
            <a:r>
              <a:rPr lang="en-GB" altLang="en-US" sz="1600"/>
              <a:t> was written from 1400 BC to AD 90.</a:t>
            </a: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F8CF32CD-A999-4306-8A56-29BE1B42D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371600"/>
            <a:ext cx="48323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8539D18F-DC42-4FD7-9FB2-4476317E2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711575"/>
            <a:ext cx="59531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>
            <a:extLst>
              <a:ext uri="{FF2B5EF4-FFF2-40B4-BE49-F238E27FC236}">
                <a16:creationId xmlns:a16="http://schemas.microsoft.com/office/drawing/2014/main" id="{AFCDEAFE-D380-4754-84D0-45DB50690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811588"/>
            <a:ext cx="769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>
            <a:extLst>
              <a:ext uri="{FF2B5EF4-FFF2-40B4-BE49-F238E27FC236}">
                <a16:creationId xmlns:a16="http://schemas.microsoft.com/office/drawing/2014/main" id="{790D8AD2-6532-4C0E-AB06-E6193AC21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3487738"/>
            <a:ext cx="106045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>
            <a:extLst>
              <a:ext uri="{FF2B5EF4-FFF2-40B4-BE49-F238E27FC236}">
                <a16:creationId xmlns:a16="http://schemas.microsoft.com/office/drawing/2014/main" id="{8AF4335F-798C-47AA-8575-4414F5F59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4987925"/>
            <a:ext cx="14192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>
            <a:extLst>
              <a:ext uri="{FF2B5EF4-FFF2-40B4-BE49-F238E27FC236}">
                <a16:creationId xmlns:a16="http://schemas.microsoft.com/office/drawing/2014/main" id="{7E646355-4BA6-444F-A1E5-AA1392AD10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429000"/>
            <a:ext cx="7096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338A68-55B3-4A41-8237-2CC7DE06463B}"/>
              </a:ext>
            </a:extLst>
          </p:cNvPr>
          <p:cNvCxnSpPr/>
          <p:nvPr/>
        </p:nvCxnSpPr>
        <p:spPr>
          <a:xfrm flipH="1">
            <a:off x="4833938" y="2525713"/>
            <a:ext cx="2149475" cy="1423987"/>
          </a:xfrm>
          <a:prstGeom prst="straightConnector1">
            <a:avLst/>
          </a:prstGeom>
          <a:ln w="38100">
            <a:solidFill>
              <a:srgbClr val="F2D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40828-ADBE-4E06-BA2E-89934F44573F}"/>
              </a:ext>
            </a:extLst>
          </p:cNvPr>
          <p:cNvSpPr/>
          <p:nvPr/>
        </p:nvSpPr>
        <p:spPr>
          <a:xfrm>
            <a:off x="1027113" y="1371600"/>
            <a:ext cx="1550987" cy="1028700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7" name="Content Placeholder 6">
            <a:extLst>
              <a:ext uri="{FF2B5EF4-FFF2-40B4-BE49-F238E27FC236}">
                <a16:creationId xmlns:a16="http://schemas.microsoft.com/office/drawing/2014/main" id="{8D6D61E3-9FFE-4D7C-9DAD-D8E87CD8C7B2}"/>
              </a:ext>
            </a:extLst>
          </p:cNvPr>
          <p:cNvSpPr>
            <a:spLocks/>
          </p:cNvSpPr>
          <p:nvPr/>
        </p:nvSpPr>
        <p:spPr bwMode="auto">
          <a:xfrm>
            <a:off x="827088" y="1190625"/>
            <a:ext cx="1963737" cy="106997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1560: The Bernacottis invent a wooden encased </a:t>
            </a:r>
            <a:r>
              <a:rPr lang="en-GB" altLang="en-US" sz="1600" b="1"/>
              <a:t>pencil.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9BB134-65A4-46F2-B9C9-D42E5E80B688}"/>
              </a:ext>
            </a:extLst>
          </p:cNvPr>
          <p:cNvCxnSpPr/>
          <p:nvPr/>
        </p:nvCxnSpPr>
        <p:spPr>
          <a:xfrm>
            <a:off x="2057400" y="2298700"/>
            <a:ext cx="1597025" cy="1741488"/>
          </a:xfrm>
          <a:prstGeom prst="straightConnector1">
            <a:avLst/>
          </a:prstGeom>
          <a:ln w="38100">
            <a:solidFill>
              <a:srgbClr val="F2D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EC007AA-C6BD-4E16-9EAD-86797F098BF3}"/>
              </a:ext>
            </a:extLst>
          </p:cNvPr>
          <p:cNvSpPr/>
          <p:nvPr/>
        </p:nvSpPr>
        <p:spPr>
          <a:xfrm>
            <a:off x="5227638" y="1457325"/>
            <a:ext cx="1549400" cy="1028700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0" name="Content Placeholder 6">
            <a:extLst>
              <a:ext uri="{FF2B5EF4-FFF2-40B4-BE49-F238E27FC236}">
                <a16:creationId xmlns:a16="http://schemas.microsoft.com/office/drawing/2014/main" id="{68A46226-11FC-4ECB-9E8D-E8E7C145FA5D}"/>
              </a:ext>
            </a:extLst>
          </p:cNvPr>
          <p:cNvSpPr>
            <a:spLocks/>
          </p:cNvSpPr>
          <p:nvPr/>
        </p:nvSpPr>
        <p:spPr bwMode="auto">
          <a:xfrm>
            <a:off x="5027613" y="1277938"/>
            <a:ext cx="1962150" cy="10683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1672: Verbiest’s steam powered trolley, known as the first ‘</a:t>
            </a:r>
            <a:r>
              <a:rPr lang="en-GB" altLang="en-US" sz="1600" b="1"/>
              <a:t>car</a:t>
            </a:r>
            <a:r>
              <a:rPr lang="en-GB" altLang="en-US" sz="1600"/>
              <a:t>’.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8E4E7A-672F-4920-9EA4-A34E982286D8}"/>
              </a:ext>
            </a:extLst>
          </p:cNvPr>
          <p:cNvSpPr/>
          <p:nvPr/>
        </p:nvSpPr>
        <p:spPr>
          <a:xfrm>
            <a:off x="6891338" y="3541713"/>
            <a:ext cx="1549400" cy="831850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2" name="Content Placeholder 6">
            <a:extLst>
              <a:ext uri="{FF2B5EF4-FFF2-40B4-BE49-F238E27FC236}">
                <a16:creationId xmlns:a16="http://schemas.microsoft.com/office/drawing/2014/main" id="{ACA0616C-9D9B-48F9-8C55-AFD71AB5A41B}"/>
              </a:ext>
            </a:extLst>
          </p:cNvPr>
          <p:cNvSpPr>
            <a:spLocks/>
          </p:cNvSpPr>
          <p:nvPr/>
        </p:nvSpPr>
        <p:spPr bwMode="auto">
          <a:xfrm>
            <a:off x="6691313" y="3360738"/>
            <a:ext cx="1963737" cy="949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1926: John Logie Baird’s </a:t>
            </a:r>
            <a:r>
              <a:rPr lang="en-GB" altLang="en-US" sz="1600" b="1"/>
              <a:t>television.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E21271-47EA-4624-93FB-6DC1EFD7364D}"/>
              </a:ext>
            </a:extLst>
          </p:cNvPr>
          <p:cNvCxnSpPr/>
          <p:nvPr/>
        </p:nvCxnSpPr>
        <p:spPr>
          <a:xfrm flipH="1">
            <a:off x="6313488" y="3811588"/>
            <a:ext cx="642937" cy="542925"/>
          </a:xfrm>
          <a:prstGeom prst="straightConnector1">
            <a:avLst/>
          </a:prstGeom>
          <a:ln w="38100">
            <a:solidFill>
              <a:srgbClr val="F2D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195EDBC-FFE2-48FB-A901-4E352AEA505F}"/>
              </a:ext>
            </a:extLst>
          </p:cNvPr>
          <p:cNvSpPr/>
          <p:nvPr/>
        </p:nvSpPr>
        <p:spPr>
          <a:xfrm>
            <a:off x="827088" y="5159375"/>
            <a:ext cx="1549400" cy="833438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5" name="Content Placeholder 6">
            <a:extLst>
              <a:ext uri="{FF2B5EF4-FFF2-40B4-BE49-F238E27FC236}">
                <a16:creationId xmlns:a16="http://schemas.microsoft.com/office/drawing/2014/main" id="{297067E2-D9C9-49C4-A78C-A1CA1B965688}"/>
              </a:ext>
            </a:extLst>
          </p:cNvPr>
          <p:cNvSpPr>
            <a:spLocks/>
          </p:cNvSpPr>
          <p:nvPr/>
        </p:nvSpPr>
        <p:spPr bwMode="auto">
          <a:xfrm>
            <a:off x="627063" y="5102225"/>
            <a:ext cx="1963737" cy="949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Modern: an </a:t>
            </a:r>
            <a:r>
              <a:rPr lang="en-GB" altLang="en-US" sz="1600" b="1"/>
              <a:t>80 year old man.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D5D94C-8BCD-4CE2-80E1-91379E53BACA}"/>
              </a:ext>
            </a:extLst>
          </p:cNvPr>
          <p:cNvCxnSpPr/>
          <p:nvPr/>
        </p:nvCxnSpPr>
        <p:spPr>
          <a:xfrm flipV="1">
            <a:off x="2209800" y="4621213"/>
            <a:ext cx="138113" cy="676275"/>
          </a:xfrm>
          <a:prstGeom prst="straightConnector1">
            <a:avLst/>
          </a:prstGeom>
          <a:ln w="38100">
            <a:solidFill>
              <a:srgbClr val="F2D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E9B588D-6886-45FE-8CFC-CCB01F8745EC}"/>
              </a:ext>
            </a:extLst>
          </p:cNvPr>
          <p:cNvSpPr/>
          <p:nvPr/>
        </p:nvSpPr>
        <p:spPr>
          <a:xfrm>
            <a:off x="6426200" y="5010150"/>
            <a:ext cx="1603375" cy="831850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88" name="Content Placeholder 6">
            <a:extLst>
              <a:ext uri="{FF2B5EF4-FFF2-40B4-BE49-F238E27FC236}">
                <a16:creationId xmlns:a16="http://schemas.microsoft.com/office/drawing/2014/main" id="{99E3E5CD-07FF-4CD5-AB46-6CE2DB7EBAEC}"/>
              </a:ext>
            </a:extLst>
          </p:cNvPr>
          <p:cNvSpPr>
            <a:spLocks/>
          </p:cNvSpPr>
          <p:nvPr/>
        </p:nvSpPr>
        <p:spPr bwMode="auto">
          <a:xfrm>
            <a:off x="6253163" y="4829175"/>
            <a:ext cx="1962150" cy="949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1839: Kirkpatrick Macmillan’s pedal </a:t>
            </a:r>
            <a:r>
              <a:rPr lang="en-GB" altLang="en-US" sz="1600" b="1"/>
              <a:t>bicycle.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F0E0E7-09AC-48F6-83AD-237D66815F5D}"/>
              </a:ext>
            </a:extLst>
          </p:cNvPr>
          <p:cNvCxnSpPr>
            <a:endCxn id="11273" idx="3"/>
          </p:cNvCxnSpPr>
          <p:nvPr/>
        </p:nvCxnSpPr>
        <p:spPr>
          <a:xfrm flipH="1">
            <a:off x="5346700" y="5280025"/>
            <a:ext cx="1171575" cy="119063"/>
          </a:xfrm>
          <a:prstGeom prst="straightConnector1">
            <a:avLst/>
          </a:prstGeom>
          <a:ln w="38100">
            <a:solidFill>
              <a:srgbClr val="F2D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0" name="Picture 28">
            <a:extLst>
              <a:ext uri="{FF2B5EF4-FFF2-40B4-BE49-F238E27FC236}">
                <a16:creationId xmlns:a16="http://schemas.microsoft.com/office/drawing/2014/main" id="{DEB62D59-9125-4707-8347-3B938D1C9A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041525"/>
            <a:ext cx="14192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D20526-BFE1-4319-8C0D-50762A5EC891}"/>
              </a:ext>
            </a:extLst>
          </p:cNvPr>
          <p:cNvCxnSpPr/>
          <p:nvPr/>
        </p:nvCxnSpPr>
        <p:spPr>
          <a:xfrm flipH="1">
            <a:off x="4403725" y="1885950"/>
            <a:ext cx="942975" cy="560388"/>
          </a:xfrm>
          <a:prstGeom prst="straightConnector1">
            <a:avLst/>
          </a:prstGeom>
          <a:ln w="38100">
            <a:solidFill>
              <a:srgbClr val="F2D89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>
            <a:extLst>
              <a:ext uri="{FF2B5EF4-FFF2-40B4-BE49-F238E27FC236}">
                <a16:creationId xmlns:a16="http://schemas.microsoft.com/office/drawing/2014/main" id="{89239AF3-D072-43D0-8695-48F3F6FB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8513"/>
            <a:ext cx="8220075" cy="81597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GB" altLang="en-US" sz="3600"/>
              <a:t>Ancient Egypt:</a:t>
            </a:r>
            <a:br>
              <a:rPr lang="en-GB" altLang="en-US" sz="3600"/>
            </a:br>
            <a:r>
              <a:rPr lang="en-GB" altLang="en-US" sz="3600"/>
              <a:t>Where and When?</a:t>
            </a:r>
            <a:endParaRPr lang="en-GB" altLang="en-US" sz="2800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ABB4392A-0C84-4610-BF9C-CA923B746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" b="13377"/>
          <a:stretch>
            <a:fillRect/>
          </a:stretch>
        </p:blipFill>
        <p:spPr bwMode="auto">
          <a:xfrm>
            <a:off x="755650" y="2063750"/>
            <a:ext cx="76327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ontent Placeholder 6">
            <a:extLst>
              <a:ext uri="{FF2B5EF4-FFF2-40B4-BE49-F238E27FC236}">
                <a16:creationId xmlns:a16="http://schemas.microsoft.com/office/drawing/2014/main" id="{A83823A7-D3C8-43E9-A4D4-A75D51BA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482725"/>
            <a:ext cx="8137525" cy="7143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Can you find Egypt on the map?</a:t>
            </a:r>
          </a:p>
        </p:txBody>
      </p:sp>
      <p:pic>
        <p:nvPicPr>
          <p:cNvPr id="12293" name="Whole Class">
            <a:extLst>
              <a:ext uri="{FF2B5EF4-FFF2-40B4-BE49-F238E27FC236}">
                <a16:creationId xmlns:a16="http://schemas.microsoft.com/office/drawing/2014/main" id="{A98AA0CF-749B-4608-83C4-B7A97CBE5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F32D22-F84D-47C2-B0FD-06EA81D1970F}"/>
              </a:ext>
            </a:extLst>
          </p:cNvPr>
          <p:cNvGrpSpPr/>
          <p:nvPr/>
        </p:nvGrpSpPr>
        <p:grpSpPr>
          <a:xfrm>
            <a:off x="4572000" y="4144962"/>
            <a:ext cx="1834395" cy="1811106"/>
            <a:chOff x="4572000" y="4078287"/>
            <a:chExt cx="1834395" cy="1811106"/>
          </a:xfrm>
          <a:effectLst>
            <a:outerShdw dist="76200" dir="8100000" algn="tr" rotWithShape="0">
              <a:prstClr val="black">
                <a:alpha val="20000"/>
              </a:prstClr>
            </a:outerShdw>
          </a:effectLst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1FE80DC-A7FD-4681-B0D4-E060FDAFD9D6}"/>
                </a:ext>
              </a:extLst>
            </p:cNvPr>
            <p:cNvSpPr/>
            <p:nvPr/>
          </p:nvSpPr>
          <p:spPr>
            <a:xfrm rot="19412643">
              <a:off x="4572000" y="4078287"/>
              <a:ext cx="1143795" cy="735794"/>
            </a:xfrm>
            <a:prstGeom prst="triangle">
              <a:avLst>
                <a:gd name="adj" fmla="val 5406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34D4540-5C97-4EF9-BD9E-D693F7086B37}"/>
                </a:ext>
              </a:extLst>
            </p:cNvPr>
            <p:cNvSpPr/>
            <p:nvPr/>
          </p:nvSpPr>
          <p:spPr>
            <a:xfrm>
              <a:off x="4920495" y="4403493"/>
              <a:ext cx="1485900" cy="14859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6DE5F823-AFC1-4273-AC0F-081F9947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8513"/>
            <a:ext cx="8220075" cy="81597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GB" altLang="en-US" sz="3600"/>
              <a:t>Ancient Egypt:</a:t>
            </a:r>
            <a:br>
              <a:rPr lang="en-GB" altLang="en-US" sz="3600"/>
            </a:br>
            <a:r>
              <a:rPr lang="en-GB" altLang="en-US" sz="3600"/>
              <a:t>Where and When?</a:t>
            </a:r>
            <a:endParaRPr lang="en-GB" altLang="en-US" sz="2800"/>
          </a:p>
        </p:txBody>
      </p:sp>
      <p:sp>
        <p:nvSpPr>
          <p:cNvPr id="13315" name="Content Placeholder 6">
            <a:extLst>
              <a:ext uri="{FF2B5EF4-FFF2-40B4-BE49-F238E27FC236}">
                <a16:creationId xmlns:a16="http://schemas.microsoft.com/office/drawing/2014/main" id="{DD1D42B2-EA14-4BD9-84FF-99214AB3D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565275"/>
            <a:ext cx="8137525" cy="16144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In 3100 BC, King Menes united two Egyptian kingdoms and built an empire that lasted until 30 BC, when the Romans took over by force.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What other periods of history do you know of that were before, during or after this time?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9E668-EF8A-4B77-A9C7-A0CF0D06A1F3}"/>
              </a:ext>
            </a:extLst>
          </p:cNvPr>
          <p:cNvSpPr/>
          <p:nvPr/>
        </p:nvSpPr>
        <p:spPr>
          <a:xfrm>
            <a:off x="755650" y="4476750"/>
            <a:ext cx="7632700" cy="2143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Content Placeholder 6">
            <a:extLst>
              <a:ext uri="{FF2B5EF4-FFF2-40B4-BE49-F238E27FC236}">
                <a16:creationId xmlns:a16="http://schemas.microsoft.com/office/drawing/2014/main" id="{0BD2A0CF-9B72-43F2-B9A8-4B8B26EC7E1B}"/>
              </a:ext>
            </a:extLst>
          </p:cNvPr>
          <p:cNvSpPr>
            <a:spLocks/>
          </p:cNvSpPr>
          <p:nvPr/>
        </p:nvSpPr>
        <p:spPr bwMode="auto">
          <a:xfrm>
            <a:off x="552450" y="4421188"/>
            <a:ext cx="1292225" cy="1444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3100 BC</a:t>
            </a:r>
          </a:p>
        </p:txBody>
      </p:sp>
      <p:sp>
        <p:nvSpPr>
          <p:cNvPr id="13318" name="Content Placeholder 6">
            <a:extLst>
              <a:ext uri="{FF2B5EF4-FFF2-40B4-BE49-F238E27FC236}">
                <a16:creationId xmlns:a16="http://schemas.microsoft.com/office/drawing/2014/main" id="{5012FB59-8585-401C-9487-252174C87FF5}"/>
              </a:ext>
            </a:extLst>
          </p:cNvPr>
          <p:cNvSpPr>
            <a:spLocks/>
          </p:cNvSpPr>
          <p:nvPr/>
        </p:nvSpPr>
        <p:spPr bwMode="auto">
          <a:xfrm>
            <a:off x="7299325" y="4421188"/>
            <a:ext cx="1292225" cy="1444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/>
              <a:t>30 BC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0F34E7-697E-4F0A-8474-7057929C97BB}"/>
              </a:ext>
            </a:extLst>
          </p:cNvPr>
          <p:cNvCxnSpPr/>
          <p:nvPr/>
        </p:nvCxnSpPr>
        <p:spPr>
          <a:xfrm>
            <a:off x="1420813" y="4186238"/>
            <a:ext cx="6384925" cy="0"/>
          </a:xfrm>
          <a:prstGeom prst="straightConnector1">
            <a:avLst/>
          </a:prstGeom>
          <a:ln w="38100">
            <a:solidFill>
              <a:srgbClr val="EE79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4141DA-B172-42EC-BB65-599C11C6CCE6}"/>
              </a:ext>
            </a:extLst>
          </p:cNvPr>
          <p:cNvCxnSpPr/>
          <p:nvPr/>
        </p:nvCxnSpPr>
        <p:spPr>
          <a:xfrm flipH="1">
            <a:off x="1379538" y="4186238"/>
            <a:ext cx="6384925" cy="0"/>
          </a:xfrm>
          <a:prstGeom prst="straightConnector1">
            <a:avLst/>
          </a:prstGeom>
          <a:ln w="38100">
            <a:solidFill>
              <a:srgbClr val="EE79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Content Placeholder 6">
            <a:extLst>
              <a:ext uri="{FF2B5EF4-FFF2-40B4-BE49-F238E27FC236}">
                <a16:creationId xmlns:a16="http://schemas.microsoft.com/office/drawing/2014/main" id="{C5E7DE83-043C-488E-AC2B-4F0B3AD7D341}"/>
              </a:ext>
            </a:extLst>
          </p:cNvPr>
          <p:cNvSpPr>
            <a:spLocks/>
          </p:cNvSpPr>
          <p:nvPr/>
        </p:nvSpPr>
        <p:spPr bwMode="auto">
          <a:xfrm>
            <a:off x="3362325" y="4110038"/>
            <a:ext cx="2409825" cy="2016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600" b="1"/>
              <a:t>Ancient Egypt</a:t>
            </a:r>
          </a:p>
        </p:txBody>
      </p:sp>
      <p:grpSp>
        <p:nvGrpSpPr>
          <p:cNvPr id="13322" name="Group 55">
            <a:extLst>
              <a:ext uri="{FF2B5EF4-FFF2-40B4-BE49-F238E27FC236}">
                <a16:creationId xmlns:a16="http://schemas.microsoft.com/office/drawing/2014/main" id="{7168B885-C204-4B24-8842-06A090AAFB65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2828925"/>
            <a:ext cx="1152525" cy="1200150"/>
            <a:chOff x="1005023" y="3551536"/>
            <a:chExt cx="1153299" cy="11997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8E2AAD-FD54-4D2D-BD3D-6153C35F74B2}"/>
                </a:ext>
              </a:extLst>
            </p:cNvPr>
            <p:cNvSpPr/>
            <p:nvPr/>
          </p:nvSpPr>
          <p:spPr>
            <a:xfrm>
              <a:off x="1005023" y="3551536"/>
              <a:ext cx="1145357" cy="1199727"/>
            </a:xfrm>
            <a:prstGeom prst="rect">
              <a:avLst/>
            </a:prstGeom>
            <a:solidFill>
              <a:srgbClr val="A7E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74" name="Content Placeholder 6">
              <a:extLst>
                <a:ext uri="{FF2B5EF4-FFF2-40B4-BE49-F238E27FC236}">
                  <a16:creationId xmlns:a16="http://schemas.microsoft.com/office/drawing/2014/main" id="{31305FF6-FC9B-492B-A593-C41467F62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3" y="3562820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Stone Age</a:t>
              </a:r>
            </a:p>
          </p:txBody>
        </p:sp>
        <p:pic>
          <p:nvPicPr>
            <p:cNvPr id="13375" name="Picture 37">
              <a:extLst>
                <a:ext uri="{FF2B5EF4-FFF2-40B4-BE49-F238E27FC236}">
                  <a16:creationId xmlns:a16="http://schemas.microsoft.com/office/drawing/2014/main" id="{0601ABDA-AB5C-450B-902D-F4CFE14A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01" y="3946181"/>
              <a:ext cx="972705" cy="62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3" name="Group 56">
            <a:extLst>
              <a:ext uri="{FF2B5EF4-FFF2-40B4-BE49-F238E27FC236}">
                <a16:creationId xmlns:a16="http://schemas.microsoft.com/office/drawing/2014/main" id="{25DD8997-359D-4C15-B2B1-24729CC14395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2828925"/>
            <a:ext cx="1154113" cy="1200150"/>
            <a:chOff x="2199506" y="3551536"/>
            <a:chExt cx="1153300" cy="11997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013E23-A547-44C7-98FC-62E0129E6A32}"/>
                </a:ext>
              </a:extLst>
            </p:cNvPr>
            <p:cNvSpPr/>
            <p:nvPr/>
          </p:nvSpPr>
          <p:spPr>
            <a:xfrm>
              <a:off x="2207438" y="3551536"/>
              <a:ext cx="1145368" cy="1199727"/>
            </a:xfrm>
            <a:prstGeom prst="rect">
              <a:avLst/>
            </a:prstGeom>
            <a:solidFill>
              <a:srgbClr val="A7E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71" name="Content Placeholder 6">
              <a:extLst>
                <a:ext uri="{FF2B5EF4-FFF2-40B4-BE49-F238E27FC236}">
                  <a16:creationId xmlns:a16="http://schemas.microsoft.com/office/drawing/2014/main" id="{05644058-0F9A-4F26-AABE-63713FF7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506" y="3562773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Bronze Age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(2800 BC)</a:t>
              </a:r>
            </a:p>
          </p:txBody>
        </p:sp>
        <p:pic>
          <p:nvPicPr>
            <p:cNvPr id="13372" name="Picture 38">
              <a:extLst>
                <a:ext uri="{FF2B5EF4-FFF2-40B4-BE49-F238E27FC236}">
                  <a16:creationId xmlns:a16="http://schemas.microsoft.com/office/drawing/2014/main" id="{197E0713-855D-49BE-8B14-DC362E82B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605" y="4128113"/>
              <a:ext cx="885067" cy="53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4" name="Group 57">
            <a:extLst>
              <a:ext uri="{FF2B5EF4-FFF2-40B4-BE49-F238E27FC236}">
                <a16:creationId xmlns:a16="http://schemas.microsoft.com/office/drawing/2014/main" id="{186546FB-74C1-4C05-BCE3-94B4C3881765}"/>
              </a:ext>
            </a:extLst>
          </p:cNvPr>
          <p:cNvGrpSpPr>
            <a:grpSpLocks/>
          </p:cNvGrpSpPr>
          <p:nvPr/>
        </p:nvGrpSpPr>
        <p:grpSpPr bwMode="auto">
          <a:xfrm>
            <a:off x="4432300" y="4814888"/>
            <a:ext cx="1152525" cy="1198562"/>
            <a:chOff x="3410465" y="3551536"/>
            <a:chExt cx="1153299" cy="11997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A8B983-AFD4-4D6A-A177-F0E36CAD925E}"/>
                </a:ext>
              </a:extLst>
            </p:cNvPr>
            <p:cNvSpPr/>
            <p:nvPr/>
          </p:nvSpPr>
          <p:spPr>
            <a:xfrm>
              <a:off x="3410465" y="3551536"/>
              <a:ext cx="1145357" cy="1199727"/>
            </a:xfrm>
            <a:prstGeom prst="rect">
              <a:avLst/>
            </a:prstGeom>
            <a:solidFill>
              <a:srgbClr val="A7E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68" name="Content Placeholder 6">
              <a:extLst>
                <a:ext uri="{FF2B5EF4-FFF2-40B4-BE49-F238E27FC236}">
                  <a16:creationId xmlns:a16="http://schemas.microsoft.com/office/drawing/2014/main" id="{50CF95DE-0859-4926-9F7C-583DB32EA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465" y="3562726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Iron Age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(700 BC)</a:t>
              </a:r>
            </a:p>
          </p:txBody>
        </p:sp>
        <p:pic>
          <p:nvPicPr>
            <p:cNvPr id="13369" name="Picture 39">
              <a:extLst>
                <a:ext uri="{FF2B5EF4-FFF2-40B4-BE49-F238E27FC236}">
                  <a16:creationId xmlns:a16="http://schemas.microsoft.com/office/drawing/2014/main" id="{E0FE2EC4-CC56-4F72-8BB4-CB3E4FE89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216" y="4064643"/>
              <a:ext cx="905217" cy="607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5" name="Group 58">
            <a:extLst>
              <a:ext uri="{FF2B5EF4-FFF2-40B4-BE49-F238E27FC236}">
                <a16:creationId xmlns:a16="http://schemas.microsoft.com/office/drawing/2014/main" id="{4B817FBD-51BE-46C7-A3BC-CCD795C09DF3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4803775"/>
            <a:ext cx="1152525" cy="1203325"/>
            <a:chOff x="4604948" y="3551536"/>
            <a:chExt cx="1153302" cy="12033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22BBC9-CEE5-46F8-9B37-F0DA1173B491}"/>
                </a:ext>
              </a:extLst>
            </p:cNvPr>
            <p:cNvSpPr/>
            <p:nvPr/>
          </p:nvSpPr>
          <p:spPr>
            <a:xfrm>
              <a:off x="4612891" y="3551536"/>
              <a:ext cx="1145359" cy="1200165"/>
            </a:xfrm>
            <a:prstGeom prst="rect">
              <a:avLst/>
            </a:prstGeom>
            <a:solidFill>
              <a:srgbClr val="F2D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65" name="Content Placeholder 6">
              <a:extLst>
                <a:ext uri="{FF2B5EF4-FFF2-40B4-BE49-F238E27FC236}">
                  <a16:creationId xmlns:a16="http://schemas.microsoft.com/office/drawing/2014/main" id="{970D1A3E-2A54-4971-A52C-F902B924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948" y="3562679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Ancient Sumer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(3100 BC)</a:t>
              </a:r>
            </a:p>
          </p:txBody>
        </p:sp>
        <p:pic>
          <p:nvPicPr>
            <p:cNvPr id="13366" name="Picture 41">
              <a:extLst>
                <a:ext uri="{FF2B5EF4-FFF2-40B4-BE49-F238E27FC236}">
                  <a16:creationId xmlns:a16="http://schemas.microsoft.com/office/drawing/2014/main" id="{DEA50A98-B17D-4537-88AB-CCBBAD4D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427" y="4095521"/>
              <a:ext cx="1136819" cy="659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6" name="Group 59">
            <a:extLst>
              <a:ext uri="{FF2B5EF4-FFF2-40B4-BE49-F238E27FC236}">
                <a16:creationId xmlns:a16="http://schemas.microsoft.com/office/drawing/2014/main" id="{5EA349EF-7C70-4D0C-AB9F-C96462479EC6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4803775"/>
            <a:ext cx="1152525" cy="1198563"/>
            <a:chOff x="5815907" y="3551536"/>
            <a:chExt cx="1153299" cy="11997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7BD59B-0E8F-4B0E-B75B-45AD89BF016D}"/>
                </a:ext>
              </a:extLst>
            </p:cNvPr>
            <p:cNvSpPr/>
            <p:nvPr/>
          </p:nvSpPr>
          <p:spPr>
            <a:xfrm>
              <a:off x="5815907" y="3551536"/>
              <a:ext cx="1145356" cy="1199727"/>
            </a:xfrm>
            <a:prstGeom prst="rect">
              <a:avLst/>
            </a:prstGeom>
            <a:solidFill>
              <a:srgbClr val="F2D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62" name="Content Placeholder 6">
              <a:extLst>
                <a:ext uri="{FF2B5EF4-FFF2-40B4-BE49-F238E27FC236}">
                  <a16:creationId xmlns:a16="http://schemas.microsoft.com/office/drawing/2014/main" id="{1EF40DD3-A6F7-4443-BFC7-34013927B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907" y="3562632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Indus Valley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(2500 BC)</a:t>
              </a:r>
            </a:p>
          </p:txBody>
        </p:sp>
        <p:pic>
          <p:nvPicPr>
            <p:cNvPr id="13363" name="Picture 42">
              <a:extLst>
                <a:ext uri="{FF2B5EF4-FFF2-40B4-BE49-F238E27FC236}">
                  <a16:creationId xmlns:a16="http://schemas.microsoft.com/office/drawing/2014/main" id="{4BE5AD8D-9BB5-4E89-9345-559E31FB4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540" y="4039959"/>
              <a:ext cx="648761" cy="69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7" name="Group 60">
            <a:extLst>
              <a:ext uri="{FF2B5EF4-FFF2-40B4-BE49-F238E27FC236}">
                <a16:creationId xmlns:a16="http://schemas.microsoft.com/office/drawing/2014/main" id="{B3C74198-296E-424A-BFCD-F274CA746CB4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803775"/>
            <a:ext cx="1152525" cy="1198563"/>
            <a:chOff x="7010390" y="3551536"/>
            <a:chExt cx="1153304" cy="11997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8777AF-03B4-4C77-8C81-7BB4D5E7EC19}"/>
                </a:ext>
              </a:extLst>
            </p:cNvPr>
            <p:cNvSpPr/>
            <p:nvPr/>
          </p:nvSpPr>
          <p:spPr>
            <a:xfrm>
              <a:off x="7018333" y="3551536"/>
              <a:ext cx="1145361" cy="1199727"/>
            </a:xfrm>
            <a:prstGeom prst="rect">
              <a:avLst/>
            </a:prstGeom>
            <a:solidFill>
              <a:srgbClr val="F2D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57" name="Content Placeholder 6">
              <a:extLst>
                <a:ext uri="{FF2B5EF4-FFF2-40B4-BE49-F238E27FC236}">
                  <a16:creationId xmlns:a16="http://schemas.microsoft.com/office/drawing/2014/main" id="{0A007D0F-8C28-4585-A8F4-2546E5E1F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390" y="3562585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Shang Dynasty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(1650 BC)</a:t>
              </a:r>
            </a:p>
          </p:txBody>
        </p:sp>
        <p:pic>
          <p:nvPicPr>
            <p:cNvPr id="13358" name="Picture 43">
              <a:extLst>
                <a:ext uri="{FF2B5EF4-FFF2-40B4-BE49-F238E27FC236}">
                  <a16:creationId xmlns:a16="http://schemas.microsoft.com/office/drawing/2014/main" id="{622CBDBA-196D-4249-92A7-4031CC22C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426" y="4043137"/>
              <a:ext cx="246104" cy="65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9" name="Picture 44">
              <a:extLst>
                <a:ext uri="{FF2B5EF4-FFF2-40B4-BE49-F238E27FC236}">
                  <a16:creationId xmlns:a16="http://schemas.microsoft.com/office/drawing/2014/main" id="{7A42745F-2EBE-4FFE-8C1D-4B9FED17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209" y="4048168"/>
              <a:ext cx="227631" cy="64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0" name="Picture 45">
              <a:extLst>
                <a:ext uri="{FF2B5EF4-FFF2-40B4-BE49-F238E27FC236}">
                  <a16:creationId xmlns:a16="http://schemas.microsoft.com/office/drawing/2014/main" id="{FC9065C9-16D7-438D-81C0-8D17C2AE6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352" y="4011546"/>
              <a:ext cx="245522" cy="696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8" name="Group 66">
            <a:extLst>
              <a:ext uri="{FF2B5EF4-FFF2-40B4-BE49-F238E27FC236}">
                <a16:creationId xmlns:a16="http://schemas.microsoft.com/office/drawing/2014/main" id="{C6D463E5-52E3-4AF7-B73D-75C652C1C37E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4800600"/>
            <a:ext cx="1157287" cy="1200150"/>
            <a:chOff x="1000905" y="4805657"/>
            <a:chExt cx="1157417" cy="11997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E83815-41EF-486C-896A-872C4CBB9F93}"/>
                </a:ext>
              </a:extLst>
            </p:cNvPr>
            <p:cNvSpPr/>
            <p:nvPr/>
          </p:nvSpPr>
          <p:spPr>
            <a:xfrm>
              <a:off x="1013606" y="4805657"/>
              <a:ext cx="1144716" cy="1199727"/>
            </a:xfrm>
            <a:prstGeom prst="rect">
              <a:avLst/>
            </a:prstGeom>
            <a:solidFill>
              <a:srgbClr val="CC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53" name="Content Placeholder 6">
              <a:extLst>
                <a:ext uri="{FF2B5EF4-FFF2-40B4-BE49-F238E27FC236}">
                  <a16:creationId xmlns:a16="http://schemas.microsoft.com/office/drawing/2014/main" id="{CC467A32-1C51-4F23-862B-739908106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05" y="4807682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Benin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(AD 110)</a:t>
              </a:r>
            </a:p>
          </p:txBody>
        </p:sp>
        <p:pic>
          <p:nvPicPr>
            <p:cNvPr id="13354" name="Picture 46">
              <a:extLst>
                <a:ext uri="{FF2B5EF4-FFF2-40B4-BE49-F238E27FC236}">
                  <a16:creationId xmlns:a16="http://schemas.microsoft.com/office/drawing/2014/main" id="{98208F88-58E4-45BF-AB88-88B5BC52D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69" y="5309890"/>
              <a:ext cx="317942" cy="589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5" name="Picture 47">
              <a:extLst>
                <a:ext uri="{FF2B5EF4-FFF2-40B4-BE49-F238E27FC236}">
                  <a16:creationId xmlns:a16="http://schemas.microsoft.com/office/drawing/2014/main" id="{FA7C784E-C41B-4DE3-AEF1-FB4FF38CE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077" y="5309890"/>
              <a:ext cx="513755" cy="60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9" name="Group 65">
            <a:extLst>
              <a:ext uri="{FF2B5EF4-FFF2-40B4-BE49-F238E27FC236}">
                <a16:creationId xmlns:a16="http://schemas.microsoft.com/office/drawing/2014/main" id="{E206BC02-501B-4186-9C65-77E22164119C}"/>
              </a:ext>
            </a:extLst>
          </p:cNvPr>
          <p:cNvGrpSpPr>
            <a:grpSpLocks/>
          </p:cNvGrpSpPr>
          <p:nvPr/>
        </p:nvGrpSpPr>
        <p:grpSpPr bwMode="auto">
          <a:xfrm>
            <a:off x="3473450" y="2828925"/>
            <a:ext cx="1152525" cy="1198563"/>
            <a:chOff x="2207746" y="4805620"/>
            <a:chExt cx="1153299" cy="11997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1C8AB9-57B4-4D9C-85CE-5E403EAF78B8}"/>
                </a:ext>
              </a:extLst>
            </p:cNvPr>
            <p:cNvSpPr/>
            <p:nvPr/>
          </p:nvSpPr>
          <p:spPr>
            <a:xfrm>
              <a:off x="2215689" y="4805620"/>
              <a:ext cx="1145356" cy="1199764"/>
            </a:xfrm>
            <a:prstGeom prst="rect">
              <a:avLst/>
            </a:prstGeom>
            <a:solidFill>
              <a:srgbClr val="F2D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50" name="Content Placeholder 6">
              <a:extLst>
                <a:ext uri="{FF2B5EF4-FFF2-40B4-BE49-F238E27FC236}">
                  <a16:creationId xmlns:a16="http://schemas.microsoft.com/office/drawing/2014/main" id="{3A180C71-B3BF-44B9-B2C5-BDF63C1E2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746" y="4805620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Ancient Greece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(800 BC)</a:t>
              </a:r>
            </a:p>
          </p:txBody>
        </p:sp>
        <p:pic>
          <p:nvPicPr>
            <p:cNvPr id="13351" name="Picture 48">
              <a:extLst>
                <a:ext uri="{FF2B5EF4-FFF2-40B4-BE49-F238E27FC236}">
                  <a16:creationId xmlns:a16="http://schemas.microsoft.com/office/drawing/2014/main" id="{F7B1419B-DACE-4C35-A5CD-E3F4B5CA4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907" y="5307007"/>
              <a:ext cx="1021452" cy="654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0" name="Group 64">
            <a:extLst>
              <a:ext uri="{FF2B5EF4-FFF2-40B4-BE49-F238E27FC236}">
                <a16:creationId xmlns:a16="http://schemas.microsoft.com/office/drawing/2014/main" id="{4BAB6104-0294-4775-BE07-BA946ED1C0F3}"/>
              </a:ext>
            </a:extLst>
          </p:cNvPr>
          <p:cNvGrpSpPr>
            <a:grpSpLocks/>
          </p:cNvGrpSpPr>
          <p:nvPr/>
        </p:nvGrpSpPr>
        <p:grpSpPr bwMode="auto">
          <a:xfrm>
            <a:off x="4660900" y="2824163"/>
            <a:ext cx="1154113" cy="1203325"/>
            <a:chOff x="3414587" y="4803558"/>
            <a:chExt cx="1153299" cy="120182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EACFCB-7BFF-443D-BBDF-44A12D061F9C}"/>
                </a:ext>
              </a:extLst>
            </p:cNvPr>
            <p:cNvSpPr/>
            <p:nvPr/>
          </p:nvSpPr>
          <p:spPr>
            <a:xfrm>
              <a:off x="3419347" y="4805143"/>
              <a:ext cx="1143780" cy="1200241"/>
            </a:xfrm>
            <a:prstGeom prst="rect">
              <a:avLst/>
            </a:prstGeom>
            <a:solidFill>
              <a:srgbClr val="F2D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7" name="Content Placeholder 6">
              <a:extLst>
                <a:ext uri="{FF2B5EF4-FFF2-40B4-BE49-F238E27FC236}">
                  <a16:creationId xmlns:a16="http://schemas.microsoft.com/office/drawing/2014/main" id="{E24D43DA-0962-4A52-A72A-CAA61CBA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587" y="4803558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Roman Empire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(58 BC)</a:t>
              </a:r>
            </a:p>
          </p:txBody>
        </p:sp>
        <p:pic>
          <p:nvPicPr>
            <p:cNvPr id="13348" name="Picture 49">
              <a:extLst>
                <a:ext uri="{FF2B5EF4-FFF2-40B4-BE49-F238E27FC236}">
                  <a16:creationId xmlns:a16="http://schemas.microsoft.com/office/drawing/2014/main" id="{BC660D96-428E-4546-B23C-D8F3BF38F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077" y="5354470"/>
              <a:ext cx="1032023" cy="53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1" name="Group 63">
            <a:extLst>
              <a:ext uri="{FF2B5EF4-FFF2-40B4-BE49-F238E27FC236}">
                <a16:creationId xmlns:a16="http://schemas.microsoft.com/office/drawing/2014/main" id="{F359079A-E741-4F14-BBB6-A78B4A586167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4800600"/>
            <a:ext cx="1152525" cy="1200150"/>
            <a:chOff x="4621428" y="4805657"/>
            <a:chExt cx="1153299" cy="11997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B77881-8940-43CE-9522-99280D6B8AEE}"/>
                </a:ext>
              </a:extLst>
            </p:cNvPr>
            <p:cNvSpPr/>
            <p:nvPr/>
          </p:nvSpPr>
          <p:spPr>
            <a:xfrm>
              <a:off x="4621428" y="4805657"/>
              <a:ext cx="1145357" cy="1199727"/>
            </a:xfrm>
            <a:prstGeom prst="rect">
              <a:avLst/>
            </a:prstGeom>
            <a:solidFill>
              <a:srgbClr val="CC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3" name="Content Placeholder 6">
              <a:extLst>
                <a:ext uri="{FF2B5EF4-FFF2-40B4-BE49-F238E27FC236}">
                  <a16:creationId xmlns:a16="http://schemas.microsoft.com/office/drawing/2014/main" id="{97D744D2-4C5E-4C2B-A468-8C31C2E1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428" y="4809734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Islamic Empire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(AD 610)</a:t>
              </a:r>
            </a:p>
          </p:txBody>
        </p:sp>
        <p:pic>
          <p:nvPicPr>
            <p:cNvPr id="13344" name="Picture 50">
              <a:extLst>
                <a:ext uri="{FF2B5EF4-FFF2-40B4-BE49-F238E27FC236}">
                  <a16:creationId xmlns:a16="http://schemas.microsoft.com/office/drawing/2014/main" id="{B0365247-B7A5-4C10-A90F-17E3D3FD1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872" y="5354470"/>
              <a:ext cx="761758" cy="584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51">
              <a:extLst>
                <a:ext uri="{FF2B5EF4-FFF2-40B4-BE49-F238E27FC236}">
                  <a16:creationId xmlns:a16="http://schemas.microsoft.com/office/drawing/2014/main" id="{66F95606-004D-4118-ADFA-69CB047E8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153" y="5257403"/>
              <a:ext cx="256005" cy="699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2" name="Group 62">
            <a:extLst>
              <a:ext uri="{FF2B5EF4-FFF2-40B4-BE49-F238E27FC236}">
                <a16:creationId xmlns:a16="http://schemas.microsoft.com/office/drawing/2014/main" id="{6AB9D009-5772-4284-805D-531846931086}"/>
              </a:ext>
            </a:extLst>
          </p:cNvPr>
          <p:cNvGrpSpPr>
            <a:grpSpLocks/>
          </p:cNvGrpSpPr>
          <p:nvPr/>
        </p:nvGrpSpPr>
        <p:grpSpPr bwMode="auto">
          <a:xfrm>
            <a:off x="5872163" y="2840038"/>
            <a:ext cx="1158875" cy="1200150"/>
            <a:chOff x="5824150" y="4805657"/>
            <a:chExt cx="1157418" cy="11997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64D905-A590-445B-97E4-B61525B86427}"/>
                </a:ext>
              </a:extLst>
            </p:cNvPr>
            <p:cNvSpPr/>
            <p:nvPr/>
          </p:nvSpPr>
          <p:spPr>
            <a:xfrm>
              <a:off x="5824150" y="4805657"/>
              <a:ext cx="1144734" cy="1199727"/>
            </a:xfrm>
            <a:prstGeom prst="rect">
              <a:avLst/>
            </a:prstGeom>
            <a:solidFill>
              <a:srgbClr val="CC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40" name="Content Placeholder 6">
              <a:extLst>
                <a:ext uri="{FF2B5EF4-FFF2-40B4-BE49-F238E27FC236}">
                  <a16:creationId xmlns:a16="http://schemas.microsoft.com/office/drawing/2014/main" id="{EDF18F39-0FFA-4C6C-8C69-FD8D6E88F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269" y="4824148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Maya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(250 AD)</a:t>
              </a:r>
            </a:p>
          </p:txBody>
        </p:sp>
        <p:pic>
          <p:nvPicPr>
            <p:cNvPr id="13341" name="Picture 52">
              <a:extLst>
                <a:ext uri="{FF2B5EF4-FFF2-40B4-BE49-F238E27FC236}">
                  <a16:creationId xmlns:a16="http://schemas.microsoft.com/office/drawing/2014/main" id="{52AF41F1-6C44-4F94-B2E9-E8F1E15A4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197" y="5420497"/>
              <a:ext cx="1065734" cy="46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3" name="Group 61">
            <a:extLst>
              <a:ext uri="{FF2B5EF4-FFF2-40B4-BE49-F238E27FC236}">
                <a16:creationId xmlns:a16="http://schemas.microsoft.com/office/drawing/2014/main" id="{4845705A-4BD3-4D22-95FC-C45E7B119A3D}"/>
              </a:ext>
            </a:extLst>
          </p:cNvPr>
          <p:cNvGrpSpPr>
            <a:grpSpLocks/>
          </p:cNvGrpSpPr>
          <p:nvPr/>
        </p:nvGrpSpPr>
        <p:grpSpPr bwMode="auto">
          <a:xfrm>
            <a:off x="7056438" y="2846388"/>
            <a:ext cx="1162050" cy="1198562"/>
            <a:chOff x="7026872" y="4805610"/>
            <a:chExt cx="1161537" cy="119977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06F634-F166-4946-A10F-21DE67E47B82}"/>
                </a:ext>
              </a:extLst>
            </p:cNvPr>
            <p:cNvSpPr/>
            <p:nvPr/>
          </p:nvSpPr>
          <p:spPr>
            <a:xfrm>
              <a:off x="7026872" y="4805610"/>
              <a:ext cx="1145669" cy="1199774"/>
            </a:xfrm>
            <a:prstGeom prst="rect">
              <a:avLst/>
            </a:prstGeom>
            <a:solidFill>
              <a:srgbClr val="CC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6" name="Content Placeholder 6">
              <a:extLst>
                <a:ext uri="{FF2B5EF4-FFF2-40B4-BE49-F238E27FC236}">
                  <a16:creationId xmlns:a16="http://schemas.microsoft.com/office/drawing/2014/main" id="{041907D3-3E4B-4AC7-871C-ED9036D9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110" y="4805610"/>
              <a:ext cx="1153299" cy="29038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600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Anglo-Saxons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400"/>
                <a:t>(AD 410)</a:t>
              </a:r>
            </a:p>
          </p:txBody>
        </p:sp>
        <p:pic>
          <p:nvPicPr>
            <p:cNvPr id="13337" name="Picture 53">
              <a:extLst>
                <a:ext uri="{FF2B5EF4-FFF2-40B4-BE49-F238E27FC236}">
                  <a16:creationId xmlns:a16="http://schemas.microsoft.com/office/drawing/2014/main" id="{57E5BC6D-5CF1-4AA9-B236-6CB143F6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426" y="5313228"/>
              <a:ext cx="394512" cy="68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54">
              <a:extLst>
                <a:ext uri="{FF2B5EF4-FFF2-40B4-BE49-F238E27FC236}">
                  <a16:creationId xmlns:a16="http://schemas.microsoft.com/office/drawing/2014/main" id="{9B6E58B8-7017-413D-BFF6-84015E439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592" y="5341826"/>
              <a:ext cx="428282" cy="63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4" name="Whole Class">
            <a:extLst>
              <a:ext uri="{FF2B5EF4-FFF2-40B4-BE49-F238E27FC236}">
                <a16:creationId xmlns:a16="http://schemas.microsoft.com/office/drawing/2014/main" id="{617F9C46-0971-4702-9D51-8B44DFE13A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318D875B-DBFC-4BEA-A4C3-AA34E08E0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5502" b="9824"/>
          <a:stretch>
            <a:fillRect/>
          </a:stretch>
        </p:blipFill>
        <p:spPr bwMode="auto">
          <a:xfrm>
            <a:off x="503238" y="512763"/>
            <a:ext cx="81375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B1687C60-1037-4B40-9ED8-8EC28873E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9"/>
          <a:stretch>
            <a:fillRect/>
          </a:stretch>
        </p:blipFill>
        <p:spPr bwMode="auto">
          <a:xfrm>
            <a:off x="276225" y="2522538"/>
            <a:ext cx="22161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5">
            <a:extLst>
              <a:ext uri="{FF2B5EF4-FFF2-40B4-BE49-F238E27FC236}">
                <a16:creationId xmlns:a16="http://schemas.microsoft.com/office/drawing/2014/main" id="{BCA2F9AA-205C-4EF7-8E31-31CC24D9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7725"/>
            <a:ext cx="8220075" cy="81597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GB" altLang="en-US" sz="3600"/>
              <a:t>Who Were the</a:t>
            </a:r>
            <a:br>
              <a:rPr lang="en-GB" altLang="en-US" sz="3600"/>
            </a:br>
            <a:r>
              <a:rPr lang="en-GB" altLang="en-US" sz="3600"/>
              <a:t>Ancient Egyptians?</a:t>
            </a:r>
            <a:endParaRPr lang="en-GB" altLang="en-US" sz="28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CD7C2F0-1542-4D5F-B653-5B4301843CFB}"/>
              </a:ext>
            </a:extLst>
          </p:cNvPr>
          <p:cNvSpPr/>
          <p:nvPr/>
        </p:nvSpPr>
        <p:spPr>
          <a:xfrm>
            <a:off x="503238" y="1878013"/>
            <a:ext cx="8137525" cy="585787"/>
          </a:xfrm>
          <a:prstGeom prst="roundRect">
            <a:avLst>
              <a:gd name="adj" fmla="val 4453"/>
            </a:avLst>
          </a:prstGeom>
          <a:solidFill>
            <a:srgbClr val="E9F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2" name="Content Placeholder 6">
            <a:extLst>
              <a:ext uri="{FF2B5EF4-FFF2-40B4-BE49-F238E27FC236}">
                <a16:creationId xmlns:a16="http://schemas.microsoft.com/office/drawing/2014/main" id="{BDDDE86F-35BE-41FA-A837-F971BF2F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95463"/>
            <a:ext cx="8137525" cy="7143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What do you already know about Ancient Egypt?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053E2-536E-4AFD-987A-DF71B84CF372}"/>
              </a:ext>
            </a:extLst>
          </p:cNvPr>
          <p:cNvSpPr/>
          <p:nvPr/>
        </p:nvSpPr>
        <p:spPr>
          <a:xfrm>
            <a:off x="7002463" y="3154363"/>
            <a:ext cx="83185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45" name="Picture 10">
            <a:extLst>
              <a:ext uri="{FF2B5EF4-FFF2-40B4-BE49-F238E27FC236}">
                <a16:creationId xmlns:a16="http://schemas.microsoft.com/office/drawing/2014/main" id="{07F38681-7103-471E-9991-2E20D547A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3"/>
          <a:stretch>
            <a:fillRect/>
          </a:stretch>
        </p:blipFill>
        <p:spPr bwMode="auto">
          <a:xfrm>
            <a:off x="6392863" y="2546350"/>
            <a:ext cx="19208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Whole Class">
            <a:extLst>
              <a:ext uri="{FF2B5EF4-FFF2-40B4-BE49-F238E27FC236}">
                <a16:creationId xmlns:a16="http://schemas.microsoft.com/office/drawing/2014/main" id="{B5155B66-A89F-4700-859E-374003854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EAA986-3910-45BF-AFF3-B975C4B4BEF5}"/>
              </a:ext>
            </a:extLst>
          </p:cNvPr>
          <p:cNvSpPr/>
          <p:nvPr/>
        </p:nvSpPr>
        <p:spPr>
          <a:xfrm>
            <a:off x="503238" y="3062288"/>
            <a:ext cx="8137525" cy="2455862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5">
            <a:extLst>
              <a:ext uri="{FF2B5EF4-FFF2-40B4-BE49-F238E27FC236}">
                <a16:creationId xmlns:a16="http://schemas.microsoft.com/office/drawing/2014/main" id="{794D9FFA-D115-445C-91DA-99E1A293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92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Ancient Egyptian Life</a:t>
            </a:r>
            <a:endParaRPr lang="en-GB" altLang="en-US" sz="3200"/>
          </a:p>
        </p:txBody>
      </p:sp>
      <p:sp>
        <p:nvSpPr>
          <p:cNvPr id="15364" name="Content Placeholder 6">
            <a:extLst>
              <a:ext uri="{FF2B5EF4-FFF2-40B4-BE49-F238E27FC236}">
                <a16:creationId xmlns:a16="http://schemas.microsoft.com/office/drawing/2014/main" id="{D5C8FBEE-5A7B-45B1-9FCA-0BDD519C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246188"/>
            <a:ext cx="4243387" cy="16446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Life in ancient Egypt depended on a person’s wealth (money) and education.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We find out information about ancient Egyptian people from the objects that they left behind.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8B788451-EB4C-4F64-BEF9-1EA032447200}"/>
              </a:ext>
            </a:extLst>
          </p:cNvPr>
          <p:cNvSpPr txBox="1">
            <a:spLocks/>
          </p:cNvSpPr>
          <p:nvPr/>
        </p:nvSpPr>
        <p:spPr>
          <a:xfrm>
            <a:off x="687388" y="3063875"/>
            <a:ext cx="4059237" cy="164623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 smtClean="0"/>
              <a:t>Time to think….. Try to answer </a:t>
            </a:r>
            <a:r>
              <a:rPr lang="en-GB" sz="2000" b="1" dirty="0"/>
              <a:t>these questions: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What can we learn about the ancient Egyptians from this artefact?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What questions could we ask?</a:t>
            </a:r>
          </a:p>
        </p:txBody>
      </p:sp>
      <p:pic>
        <p:nvPicPr>
          <p:cNvPr id="15366" name="Picture 7">
            <a:extLst>
              <a:ext uri="{FF2B5EF4-FFF2-40B4-BE49-F238E27FC236}">
                <a16:creationId xmlns:a16="http://schemas.microsoft.com/office/drawing/2014/main" id="{168581A1-B892-4C9A-B178-2BBF15AC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514475"/>
            <a:ext cx="3013075" cy="4516438"/>
          </a:xfrm>
          <a:prstGeom prst="rect">
            <a:avLst/>
          </a:prstGeom>
          <a:noFill/>
          <a:ln w="38100">
            <a:solidFill>
              <a:srgbClr val="EE79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">
            <a:extLst>
              <a:ext uri="{FF2B5EF4-FFF2-40B4-BE49-F238E27FC236}">
                <a16:creationId xmlns:a16="http://schemas.microsoft.com/office/drawing/2014/main" id="{418E5C31-200B-438D-8E70-439696CB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143625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anose="02000503000000020004" pitchFamily="50" charset="0"/>
              </a:rPr>
              <a:t>Photo courtesy of firepile(@flickr.com) - granted under creative commons licence attribution</a:t>
            </a: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55AA67-88D7-45C2-9C58-E73FE895EBDF}"/>
              </a:ext>
            </a:extLst>
          </p:cNvPr>
          <p:cNvSpPr/>
          <p:nvPr/>
        </p:nvSpPr>
        <p:spPr>
          <a:xfrm>
            <a:off x="503238" y="2441575"/>
            <a:ext cx="8137525" cy="3087688"/>
          </a:xfrm>
          <a:prstGeom prst="rect">
            <a:avLst/>
          </a:prstGeom>
          <a:solidFill>
            <a:srgbClr val="F2D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6C10161C-0683-414B-9881-EBC61B22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50875"/>
            <a:ext cx="8137525" cy="6921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/>
              <a:t>Ancient Egyptian Life</a:t>
            </a:r>
            <a:endParaRPr lang="en-GB" altLang="en-US" sz="3200"/>
          </a:p>
        </p:txBody>
      </p:sp>
      <p:sp>
        <p:nvSpPr>
          <p:cNvPr id="16388" name="Content Placeholder 6">
            <a:extLst>
              <a:ext uri="{FF2B5EF4-FFF2-40B4-BE49-F238E27FC236}">
                <a16:creationId xmlns:a16="http://schemas.microsoft.com/office/drawing/2014/main" id="{E60CE4A4-9684-4B20-BF9E-1D7D4D733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79550"/>
            <a:ext cx="4695825" cy="105251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What can we learn about the ancient Egyptians from this </a:t>
            </a:r>
            <a:r>
              <a:rPr lang="en-GB" altLang="en-US" b="1"/>
              <a:t>artefact?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F409D50-2D2A-4512-B68B-626F8AD2E82E}"/>
              </a:ext>
            </a:extLst>
          </p:cNvPr>
          <p:cNvSpPr txBox="1">
            <a:spLocks/>
          </p:cNvSpPr>
          <p:nvPr/>
        </p:nvSpPr>
        <p:spPr>
          <a:xfrm>
            <a:off x="574675" y="2305050"/>
            <a:ext cx="4851400" cy="293528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lIns="252000" tIns="252000" rIns="252000" bIns="252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/>
              <a:t>What questions could we ask?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What is it?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What do you think it was used for?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Where do you think it may have been found?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Who might it have belonged to?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What might it be made from?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What does it tell us about ancient Egypt?</a:t>
            </a: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3B2D1834-2DA1-4596-A6DD-C153EDB4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514475"/>
            <a:ext cx="3013075" cy="4516438"/>
          </a:xfrm>
          <a:prstGeom prst="rect">
            <a:avLst/>
          </a:prstGeom>
          <a:noFill/>
          <a:ln w="38100">
            <a:solidFill>
              <a:srgbClr val="EE79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1">
            <a:extLst>
              <a:ext uri="{FF2B5EF4-FFF2-40B4-BE49-F238E27FC236}">
                <a16:creationId xmlns:a16="http://schemas.microsoft.com/office/drawing/2014/main" id="{EEBBDD93-E9CD-4352-AF2A-E2046146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143625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rgbClr val="000000"/>
                </a:solidFill>
                <a:latin typeface="BPreplay" panose="02000503000000020004" pitchFamily="50" charset="0"/>
              </a:rPr>
              <a:t>Photo courtesy of firepile(@flickr.com) - granted under creative commons licence attribution</a:t>
            </a: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647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BPreplay</vt:lpstr>
      <vt:lpstr>Calibri</vt:lpstr>
      <vt:lpstr>Sassoon Infant Rg</vt:lpstr>
      <vt:lpstr>Sassoon Infant Md</vt:lpstr>
      <vt:lpstr>Office Theme</vt:lpstr>
      <vt:lpstr>PowerPoint Presentation</vt:lpstr>
      <vt:lpstr>PowerPoint Presentation</vt:lpstr>
      <vt:lpstr>The Ancient Egyptians</vt:lpstr>
      <vt:lpstr>The Ancient Egyptians</vt:lpstr>
      <vt:lpstr>Ancient Egypt: Where and When?</vt:lpstr>
      <vt:lpstr>Ancient Egypt: Where and When?</vt:lpstr>
      <vt:lpstr>Who Were the Ancient Egyptians?</vt:lpstr>
      <vt:lpstr>Ancient Egyptian Life</vt:lpstr>
      <vt:lpstr>Ancient Egyptian Life</vt:lpstr>
      <vt:lpstr>Ancient Egyptian Life</vt:lpstr>
      <vt:lpstr>Ancient Egyptian Life</vt:lpstr>
      <vt:lpstr>Ancient Egyptian Artefacts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Oliver, K</cp:lastModifiedBy>
  <cp:revision>102</cp:revision>
  <dcterms:created xsi:type="dcterms:W3CDTF">2014-10-01T16:09:27Z</dcterms:created>
  <dcterms:modified xsi:type="dcterms:W3CDTF">2021-02-23T22:29:43Z</dcterms:modified>
</cp:coreProperties>
</file>