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0"/>
  </p:notesMasterIdLst>
  <p:sldIdLst>
    <p:sldId id="298" r:id="rId8"/>
    <p:sldId id="319" r:id="rId9"/>
    <p:sldId id="300" r:id="rId10"/>
    <p:sldId id="306" r:id="rId11"/>
    <p:sldId id="308" r:id="rId12"/>
    <p:sldId id="320" r:id="rId13"/>
    <p:sldId id="311" r:id="rId14"/>
    <p:sldId id="310" r:id="rId15"/>
    <p:sldId id="309" r:id="rId16"/>
    <p:sldId id="312" r:id="rId17"/>
    <p:sldId id="313" r:id="rId18"/>
    <p:sldId id="31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36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5506DB21-C914-48BE-BFA8-4A2E4DA46936}"/>
    <pc:docChg chg="custSel modSld">
      <pc:chgData name="James Clegg" userId="c6df1435-7a36-4b38-be4d-16e68e91152f" providerId="ADAL" clId="{5506DB21-C914-48BE-BFA8-4A2E4DA46936}" dt="2021-01-14T10:35:21.398" v="16"/>
      <pc:docMkLst>
        <pc:docMk/>
      </pc:docMkLst>
      <pc:sldChg chg="modTransition">
        <pc:chgData name="James Clegg" userId="c6df1435-7a36-4b38-be4d-16e68e91152f" providerId="ADAL" clId="{5506DB21-C914-48BE-BFA8-4A2E4DA46936}" dt="2021-01-14T10:35:21.398" v="16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5506DB21-C914-48BE-BFA8-4A2E4DA46936}" dt="2021-01-14T10:35:21.398" v="16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4128357408" sldId="298"/>
        </pc:sldMkLst>
        <pc:picChg chg="del">
          <ac:chgData name="James Clegg" userId="c6df1435-7a36-4b38-be4d-16e68e91152f" providerId="ADAL" clId="{5506DB21-C914-48BE-BFA8-4A2E4DA46936}" dt="2021-01-14T10:34:36.378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5506DB21-C914-48BE-BFA8-4A2E4DA46936}" dt="2021-01-14T10:35:21.398" v="16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939627984" sldId="300"/>
        </pc:sldMkLst>
        <pc:picChg chg="del">
          <ac:chgData name="James Clegg" userId="c6df1435-7a36-4b38-be4d-16e68e91152f" providerId="ADAL" clId="{5506DB21-C914-48BE-BFA8-4A2E4DA46936}" dt="2021-01-14T10:34:41.283" v="2" actId="478"/>
          <ac:picMkLst>
            <pc:docMk/>
            <pc:sldMk cId="3939627984" sldId="300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782242679" sldId="301"/>
        </pc:sldMkLst>
        <pc:picChg chg="del">
          <ac:chgData name="James Clegg" userId="c6df1435-7a36-4b38-be4d-16e68e91152f" providerId="ADAL" clId="{5506DB21-C914-48BE-BFA8-4A2E4DA46936}" dt="2021-01-14T10:35:03.625" v="10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2967051476" sldId="306"/>
        </pc:sldMkLst>
        <pc:picChg chg="del">
          <ac:chgData name="James Clegg" userId="c6df1435-7a36-4b38-be4d-16e68e91152f" providerId="ADAL" clId="{5506DB21-C914-48BE-BFA8-4A2E4DA46936}" dt="2021-01-14T10:34:43.306" v="3" actId="478"/>
          <ac:picMkLst>
            <pc:docMk/>
            <pc:sldMk cId="2967051476" sldId="30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4222844615" sldId="308"/>
        </pc:sldMkLst>
        <pc:picChg chg="del">
          <ac:chgData name="James Clegg" userId="c6df1435-7a36-4b38-be4d-16e68e91152f" providerId="ADAL" clId="{5506DB21-C914-48BE-BFA8-4A2E4DA46936}" dt="2021-01-14T10:34:45.636" v="4" actId="478"/>
          <ac:picMkLst>
            <pc:docMk/>
            <pc:sldMk cId="4222844615" sldId="308"/>
            <ac:picMk id="2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023232952" sldId="309"/>
        </pc:sldMkLst>
        <pc:picChg chg="del">
          <ac:chgData name="James Clegg" userId="c6df1435-7a36-4b38-be4d-16e68e91152f" providerId="ADAL" clId="{5506DB21-C914-48BE-BFA8-4A2E4DA46936}" dt="2021-01-14T10:34:55.440" v="8" actId="478"/>
          <ac:picMkLst>
            <pc:docMk/>
            <pc:sldMk cId="3023232952" sldId="309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1755363903" sldId="310"/>
        </pc:sldMkLst>
        <pc:picChg chg="del">
          <ac:chgData name="James Clegg" userId="c6df1435-7a36-4b38-be4d-16e68e91152f" providerId="ADAL" clId="{5506DB21-C914-48BE-BFA8-4A2E4DA46936}" dt="2021-01-14T10:34:53.110" v="7" actId="478"/>
          <ac:picMkLst>
            <pc:docMk/>
            <pc:sldMk cId="1755363903" sldId="31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2861393819" sldId="311"/>
        </pc:sldMkLst>
        <pc:picChg chg="del">
          <ac:chgData name="James Clegg" userId="c6df1435-7a36-4b38-be4d-16e68e91152f" providerId="ADAL" clId="{5506DB21-C914-48BE-BFA8-4A2E4DA46936}" dt="2021-01-14T10:34:50.584" v="6" actId="478"/>
          <ac:picMkLst>
            <pc:docMk/>
            <pc:sldMk cId="2861393819" sldId="311"/>
            <ac:picMk id="2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113824050" sldId="312"/>
        </pc:sldMkLst>
        <pc:picChg chg="del">
          <ac:chgData name="James Clegg" userId="c6df1435-7a36-4b38-be4d-16e68e91152f" providerId="ADAL" clId="{5506DB21-C914-48BE-BFA8-4A2E4DA46936}" dt="2021-01-14T10:35:00.490" v="9" actId="478"/>
          <ac:picMkLst>
            <pc:docMk/>
            <pc:sldMk cId="113824050" sldId="312"/>
            <ac:picMk id="3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977067937" sldId="313"/>
        </pc:sldMkLst>
        <pc:picChg chg="del">
          <ac:chgData name="James Clegg" userId="c6df1435-7a36-4b38-be4d-16e68e91152f" providerId="ADAL" clId="{5506DB21-C914-48BE-BFA8-4A2E4DA46936}" dt="2021-01-14T10:35:06.240" v="11" actId="478"/>
          <ac:picMkLst>
            <pc:docMk/>
            <pc:sldMk cId="3977067937" sldId="313"/>
            <ac:picMk id="1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518186238" sldId="314"/>
        </pc:sldMkLst>
        <pc:picChg chg="del">
          <ac:chgData name="James Clegg" userId="c6df1435-7a36-4b38-be4d-16e68e91152f" providerId="ADAL" clId="{5506DB21-C914-48BE-BFA8-4A2E4DA46936}" dt="2021-01-14T10:35:09.177" v="12" actId="478"/>
          <ac:picMkLst>
            <pc:docMk/>
            <pc:sldMk cId="3518186238" sldId="31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945531033" sldId="315"/>
        </pc:sldMkLst>
        <pc:picChg chg="del">
          <ac:chgData name="James Clegg" userId="c6df1435-7a36-4b38-be4d-16e68e91152f" providerId="ADAL" clId="{5506DB21-C914-48BE-BFA8-4A2E4DA46936}" dt="2021-01-14T10:35:14.422" v="14" actId="478"/>
          <ac:picMkLst>
            <pc:docMk/>
            <pc:sldMk cId="945531033" sldId="315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2406834571" sldId="316"/>
        </pc:sldMkLst>
        <pc:picChg chg="del">
          <ac:chgData name="James Clegg" userId="c6df1435-7a36-4b38-be4d-16e68e91152f" providerId="ADAL" clId="{5506DB21-C914-48BE-BFA8-4A2E4DA46936}" dt="2021-01-14T10:35:11.766" v="13" actId="478"/>
          <ac:picMkLst>
            <pc:docMk/>
            <pc:sldMk cId="2406834571" sldId="316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1523482686" sldId="317"/>
        </pc:sldMkLst>
        <pc:picChg chg="del">
          <ac:chgData name="James Clegg" userId="c6df1435-7a36-4b38-be4d-16e68e91152f" providerId="ADAL" clId="{5506DB21-C914-48BE-BFA8-4A2E4DA46936}" dt="2021-01-14T10:35:18.050" v="15" actId="478"/>
          <ac:picMkLst>
            <pc:docMk/>
            <pc:sldMk cId="1523482686" sldId="31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1139822233" sldId="319"/>
        </pc:sldMkLst>
        <pc:picChg chg="del">
          <ac:chgData name="James Clegg" userId="c6df1435-7a36-4b38-be4d-16e68e91152f" providerId="ADAL" clId="{5506DB21-C914-48BE-BFA8-4A2E4DA46936}" dt="2021-01-14T10:34:38.402" v="1" actId="478"/>
          <ac:picMkLst>
            <pc:docMk/>
            <pc:sldMk cId="1139822233" sldId="319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506DB21-C914-48BE-BFA8-4A2E4DA46936}" dt="2021-01-14T10:35:21.398" v="16"/>
        <pc:sldMkLst>
          <pc:docMk/>
          <pc:sldMk cId="3997378425" sldId="320"/>
        </pc:sldMkLst>
        <pc:picChg chg="del">
          <ac:chgData name="James Clegg" userId="c6df1435-7a36-4b38-be4d-16e68e91152f" providerId="ADAL" clId="{5506DB21-C914-48BE-BFA8-4A2E4DA46936}" dt="2021-01-14T10:34:48.141" v="5" actId="478"/>
          <ac:picMkLst>
            <pc:docMk/>
            <pc:sldMk cId="3997378425" sldId="320"/>
            <ac:picMk id="2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10360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838786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367213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310360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838786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367213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310360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838786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367213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320347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848773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377200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973887" y="4807763"/>
            <a:ext cx="1080000" cy="10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Isosceles Triangle 23"/>
          <p:cNvSpPr/>
          <p:nvPr/>
        </p:nvSpPr>
        <p:spPr>
          <a:xfrm>
            <a:off x="3988176" y="4826712"/>
            <a:ext cx="1031500" cy="1042102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310360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838786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367213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38375" indent="-2238375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Complete the missing 	numbers 		to describe the 	array.	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____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fraction of the shape is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22559" y="2871368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342559" y="2871368"/>
            <a:ext cx="72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22559" y="2149899"/>
            <a:ext cx="72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62559" y="2871368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782559" y="2149899"/>
            <a:ext cx="720000" cy="720000"/>
          </a:xfrm>
          <a:prstGeom prst="rect">
            <a:avLst/>
          </a:prstGeom>
          <a:solidFill>
            <a:srgbClr val="CC99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062559" y="2149899"/>
            <a:ext cx="72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342559" y="2149899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782559" y="2871368"/>
            <a:ext cx="72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062559" y="3594306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22559" y="3594306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636707" y="1687520"/>
            <a:ext cx="441358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green area is __ squares.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68557" y="169120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36707" y="3175310"/>
            <a:ext cx="453213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purple area is __ squares.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81897" y="318459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36707" y="3919204"/>
            <a:ext cx="4401654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white area is __ squares.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38055" y="392460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36707" y="4935543"/>
            <a:ext cx="4254947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total area is __ squares.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04907" y="49301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42559" y="3594306"/>
            <a:ext cx="720000" cy="720000"/>
          </a:xfrm>
          <a:prstGeom prst="rect">
            <a:avLst/>
          </a:prstGeom>
          <a:solidFill>
            <a:srgbClr val="CC99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2782559" y="3594306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636707" y="2431415"/>
            <a:ext cx="4590744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orange area is __ squares.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33995" y="243109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8684" y="671552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61528" y="81424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82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20" grpId="0"/>
      <p:bldP spid="24" grpId="0"/>
      <p:bldP spid="26" grpId="0"/>
      <p:bldP spid="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51738" y="2864903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971738" y="2864903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251738" y="2145565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1738" y="2864903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411738" y="2145565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1738" y="2145565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971738" y="2145565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411738" y="2864903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691738" y="3587841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251738" y="3587841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974557" y="5576677"/>
            <a:ext cx="4261359" cy="95410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total area is 12 squares</a:t>
            </a:r>
            <a:r>
              <a:rPr lang="en-GB" sz="2800" dirty="0" smtClean="0">
                <a:ea typeface="Cambria Math" panose="02040503050406030204" pitchFamily="18" charset="0"/>
              </a:rPr>
              <a:t>.</a:t>
            </a:r>
          </a:p>
          <a:p>
            <a:endParaRPr lang="en-GB" sz="2800" dirty="0">
              <a:ea typeface="Cambria Math" panose="0204050305040603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71738" y="3587841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11738" y="3587841"/>
            <a:ext cx="720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1780946" y="228789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93232" y="4553437"/>
            <a:ext cx="2026517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60064" y="504119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922" y="784041"/>
            <a:ext cx="1253828" cy="865872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3691739" y="360490"/>
            <a:ext cx="2819984" cy="1287856"/>
          </a:xfrm>
          <a:prstGeom prst="wedgeRoundRectCallout">
            <a:avLst>
              <a:gd name="adj1" fmla="val 69138"/>
              <a:gd name="adj2" fmla="val 13980"/>
              <a:gd name="adj3" fmla="val 16667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3699944" y="372244"/>
            <a:ext cx="281177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To find the area, I’m going to </a:t>
            </a:r>
            <a:r>
              <a:rPr lang="en-GB" sz="2600" b="1" dirty="0"/>
              <a:t>count the squares</a:t>
            </a:r>
            <a:r>
              <a:rPr lang="en-GB" sz="2600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93091" y="225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040905" y="225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88720" y="225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66084" y="225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14354" y="297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7457" y="297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67457" y="297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7457" y="297809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337216" y="367821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0905" y="367821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760905" y="367821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00742" y="367821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12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868" y="3715732"/>
            <a:ext cx="1079735" cy="788571"/>
          </a:xfrm>
          <a:prstGeom prst="rect">
            <a:avLst/>
          </a:prstGeom>
        </p:spPr>
      </p:pic>
      <p:sp>
        <p:nvSpPr>
          <p:cNvPr id="39" name="Rounded Rectangular Callout 38"/>
          <p:cNvSpPr/>
          <p:nvPr/>
        </p:nvSpPr>
        <p:spPr>
          <a:xfrm>
            <a:off x="5302973" y="1951844"/>
            <a:ext cx="2723427" cy="1287856"/>
          </a:xfrm>
          <a:prstGeom prst="wedgeRoundRectCallout">
            <a:avLst>
              <a:gd name="adj1" fmla="val 12916"/>
              <a:gd name="adj2" fmla="val 87236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5301139" y="1959031"/>
            <a:ext cx="272526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/>
              <a:t>I’m going to use </a:t>
            </a:r>
            <a:r>
              <a:rPr lang="en-GB" sz="2600" b="1" dirty="0"/>
              <a:t>multiples</a:t>
            </a:r>
            <a:r>
              <a:rPr lang="en-GB" sz="2600" dirty="0"/>
              <a:t> to be more </a:t>
            </a:r>
            <a:r>
              <a:rPr lang="en-GB" sz="2600" b="1" dirty="0"/>
              <a:t>efficient</a:t>
            </a:r>
            <a:r>
              <a:rPr lang="en-GB" sz="2600" dirty="0"/>
              <a:t>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73515" y="303653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82143" y="372585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93232" y="5041194"/>
            <a:ext cx="1398140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>
                <a:ea typeface="Cambria Math" panose="02040503050406030204" pitchFamily="18" charset="0"/>
              </a:rPr>
              <a:t> 3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=</a:t>
            </a:r>
            <a:r>
              <a:rPr lang="en-GB" sz="2800" dirty="0"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428034" y="160491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165912" y="159255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915215" y="160491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9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496662" y="161750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874463" y="4553437"/>
            <a:ext cx="2637260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3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+</a:t>
            </a:r>
            <a:r>
              <a:rPr lang="en-GB" sz="2800" dirty="0">
                <a:ea typeface="Cambria Math" panose="02040503050406030204" pitchFamily="18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101731" y="504119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902999" y="5041194"/>
            <a:ext cx="1398140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>
                <a:ea typeface="Cambria Math" panose="02040503050406030204" pitchFamily="18" charset="0"/>
              </a:rPr>
              <a:t> 4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=</a:t>
            </a:r>
            <a:r>
              <a:rPr lang="en-GB" sz="2800" dirty="0"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830162" y="455343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02377" y="455343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64604" y="6248401"/>
            <a:ext cx="47819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ea typeface="Cambria Math" panose="02040503050406030204" pitchFamily="18" charset="0"/>
              </a:rPr>
              <a:t>Length</a:t>
            </a:r>
            <a:r>
              <a:rPr lang="en-GB" sz="2400" b="1" dirty="0">
                <a:ea typeface="Cambria Math" panose="02040503050406030204" pitchFamily="18" charset="0"/>
              </a:rPr>
              <a:t> x </a:t>
            </a:r>
            <a:r>
              <a:rPr lang="en-GB" sz="2400" b="1" dirty="0">
                <a:solidFill>
                  <a:srgbClr val="00B050"/>
                </a:solidFill>
                <a:ea typeface="Cambria Math" panose="02040503050406030204" pitchFamily="18" charset="0"/>
              </a:rPr>
              <a:t>Width</a:t>
            </a:r>
            <a:r>
              <a:rPr lang="en-GB" sz="2400" b="1" dirty="0">
                <a:ea typeface="Cambria Math" panose="02040503050406030204" pitchFamily="18" charset="0"/>
              </a:rPr>
              <a:t> = </a:t>
            </a:r>
            <a:r>
              <a:rPr lang="en-GB" sz="2400" b="1" dirty="0">
                <a:solidFill>
                  <a:srgbClr val="FF0000"/>
                </a:solidFill>
                <a:ea typeface="Cambria Math" panose="02040503050406030204" pitchFamily="18" charset="0"/>
              </a:rPr>
              <a:t>Area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706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18" grpId="1"/>
      <p:bldP spid="20" grpId="0"/>
      <p:bldP spid="21" grpId="0"/>
      <p:bldP spid="22" grpId="0" animBg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9" grpId="0" animBg="1"/>
      <p:bldP spid="40" grpId="0"/>
      <p:bldP spid="41" grpId="0"/>
      <p:bldP spid="41" grpId="1"/>
      <p:bldP spid="42" grpId="0"/>
      <p:bldP spid="42" grpId="1"/>
      <p:bldP spid="43" grpId="0"/>
      <p:bldP spid="44" grpId="0"/>
      <p:bldP spid="45" grpId="0"/>
      <p:bldP spid="46" grpId="0"/>
      <p:bldP spid="47" grpId="0"/>
      <p:bldP spid="48" grpId="0"/>
      <p:bldP spid="50" grpId="0"/>
      <p:bldP spid="51" grpId="0"/>
      <p:bldP spid="49" grpId="0"/>
      <p:bldP spid="53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 rot="1548803">
            <a:off x="1430336" y="646404"/>
            <a:ext cx="1096979" cy="2752233"/>
            <a:chOff x="2794861" y="1370817"/>
            <a:chExt cx="1440000" cy="3612845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25" name="Rectangle 24"/>
            <p:cNvSpPr/>
            <p:nvPr/>
          </p:nvSpPr>
          <p:spPr>
            <a:xfrm>
              <a:off x="2794861" y="3540724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14861" y="3542193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794861" y="2822193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514861" y="2093379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514861" y="1370817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514861" y="2819255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794861" y="1370817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794861" y="2095941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794861" y="4263662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514861" y="4263662"/>
              <a:ext cx="720000" cy="7200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741749" y="649569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318716" y="1260491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2)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990597" y="1235222"/>
            <a:ext cx="548489" cy="3281445"/>
            <a:chOff x="6130382" y="1654618"/>
            <a:chExt cx="720000" cy="4307540"/>
          </a:xfrm>
        </p:grpSpPr>
        <p:grpSp>
          <p:nvGrpSpPr>
            <p:cNvPr id="38" name="Group 37"/>
            <p:cNvGrpSpPr/>
            <p:nvPr/>
          </p:nvGrpSpPr>
          <p:grpSpPr>
            <a:xfrm>
              <a:off x="6130382" y="2349313"/>
              <a:ext cx="720000" cy="3612845"/>
              <a:chOff x="2794861" y="1370817"/>
              <a:chExt cx="720000" cy="3612845"/>
            </a:xfrm>
            <a:solidFill>
              <a:schemeClr val="accent5">
                <a:lumMod val="40000"/>
                <a:lumOff val="60000"/>
              </a:schemeClr>
            </a:solidFill>
          </p:grpSpPr>
          <p:sp>
            <p:nvSpPr>
              <p:cNvPr id="40" name="Rectangle 39"/>
              <p:cNvSpPr/>
              <p:nvPr/>
            </p:nvSpPr>
            <p:spPr>
              <a:xfrm>
                <a:off x="2794861" y="3540724"/>
                <a:ext cx="720000" cy="7200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794861" y="2822193"/>
                <a:ext cx="720000" cy="7200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794861" y="1370817"/>
                <a:ext cx="720000" cy="7200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794861" y="2095941"/>
                <a:ext cx="720000" cy="7200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794861" y="4263662"/>
                <a:ext cx="720000" cy="7200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9" name="Rectangle 38"/>
            <p:cNvSpPr/>
            <p:nvPr/>
          </p:nvSpPr>
          <p:spPr>
            <a:xfrm>
              <a:off x="6130382" y="1654618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2918023" y="3502212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3)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470894" y="3607697"/>
            <a:ext cx="2202213" cy="2195857"/>
            <a:chOff x="2272380" y="3653200"/>
            <a:chExt cx="2890837" cy="2882493"/>
          </a:xfrm>
        </p:grpSpPr>
        <p:sp>
          <p:nvSpPr>
            <p:cNvPr id="47" name="Rectangle 46"/>
            <p:cNvSpPr/>
            <p:nvPr/>
          </p:nvSpPr>
          <p:spPr>
            <a:xfrm rot="5400000">
              <a:off x="2995153" y="4383258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/>
            <p:nvPr/>
          </p:nvSpPr>
          <p:spPr>
            <a:xfrm rot="5400000">
              <a:off x="3723217" y="4383258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/>
            <p:nvPr/>
          </p:nvSpPr>
          <p:spPr>
            <a:xfrm rot="5400000">
              <a:off x="4442875" y="5103259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/>
            <p:nvPr/>
          </p:nvSpPr>
          <p:spPr>
            <a:xfrm rot="5400000">
              <a:off x="4442875" y="4383258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/>
            <p:nvPr/>
          </p:nvSpPr>
          <p:spPr>
            <a:xfrm rot="5400000">
              <a:off x="2275153" y="4383258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/>
            <p:nvPr/>
          </p:nvSpPr>
          <p:spPr>
            <a:xfrm rot="5400000">
              <a:off x="3723217" y="5103259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 rot="5400000">
              <a:off x="2995153" y="5103259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/>
            <p:nvPr/>
          </p:nvSpPr>
          <p:spPr>
            <a:xfrm rot="5400000">
              <a:off x="2276163" y="5103259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/>
            <p:nvPr/>
          </p:nvSpPr>
          <p:spPr>
            <a:xfrm rot="5400000">
              <a:off x="4442875" y="5815693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/>
            <p:nvPr/>
          </p:nvSpPr>
          <p:spPr>
            <a:xfrm rot="5400000">
              <a:off x="3723217" y="5815693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/>
            <p:nvPr/>
          </p:nvSpPr>
          <p:spPr>
            <a:xfrm rot="5400000">
              <a:off x="2995153" y="5814977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/>
            <p:nvPr/>
          </p:nvSpPr>
          <p:spPr>
            <a:xfrm rot="5400000">
              <a:off x="2278092" y="5814977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 rot="5400000">
              <a:off x="2995153" y="3653200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/>
            <p:nvPr/>
          </p:nvSpPr>
          <p:spPr>
            <a:xfrm rot="5400000">
              <a:off x="3723217" y="3653200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/>
            <p:nvPr/>
          </p:nvSpPr>
          <p:spPr>
            <a:xfrm rot="5400000">
              <a:off x="4443217" y="3653200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 rot="5400000">
              <a:off x="2272380" y="3653200"/>
              <a:ext cx="720000" cy="720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4117867" y="1308518"/>
            <a:ext cx="1762085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10 squares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354082" y="2485220"/>
            <a:ext cx="1579343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6 squares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523268" y="5919198"/>
            <a:ext cx="1762085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16 squares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900179" y="1308518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2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185248" y="2478002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6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289910" y="5921356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4 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 </a:t>
            </a: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438" y="320725"/>
            <a:ext cx="747045" cy="747045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5668282" y="4634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87044" y="4654458"/>
            <a:ext cx="47819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ea typeface="Cambria Math" panose="02040503050406030204" pitchFamily="18" charset="0"/>
              </a:rPr>
              <a:t>Length</a:t>
            </a:r>
            <a:r>
              <a:rPr lang="en-GB" sz="2400" b="1" dirty="0">
                <a:ea typeface="Cambria Math" panose="02040503050406030204" pitchFamily="18" charset="0"/>
              </a:rPr>
              <a:t> x </a:t>
            </a:r>
            <a:r>
              <a:rPr lang="en-GB" sz="2400" b="1" dirty="0">
                <a:solidFill>
                  <a:srgbClr val="00B050"/>
                </a:solidFill>
                <a:ea typeface="Cambria Math" panose="02040503050406030204" pitchFamily="18" charset="0"/>
              </a:rPr>
              <a:t>Width</a:t>
            </a:r>
            <a:r>
              <a:rPr lang="en-GB" sz="2400" b="1" dirty="0">
                <a:ea typeface="Cambria Math" panose="02040503050406030204" pitchFamily="18" charset="0"/>
              </a:rPr>
              <a:t> = </a:t>
            </a:r>
            <a:r>
              <a:rPr lang="en-GB" sz="2400" b="1" dirty="0">
                <a:solidFill>
                  <a:srgbClr val="FF0000"/>
                </a:solidFill>
                <a:ea typeface="Cambria Math" panose="02040503050406030204" pitchFamily="18" charset="0"/>
              </a:rPr>
              <a:t>Area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18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67" grpId="0"/>
      <p:bldP spid="68" grpId="0"/>
      <p:bldP spid="70" grpId="0"/>
      <p:bldP spid="70" grpId="1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38375" indent="-2238375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Complete the missing 	numbers 		to describe the 	array.	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____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8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fraction of the shape is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10360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838786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367213" y="438550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310360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838786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367213" y="936328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310360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838786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367213" y="1434106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320347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848773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377200" y="1931885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180583" y="160667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85459" y="160667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27" name="Oval 26"/>
          <p:cNvSpPr/>
          <p:nvPr/>
        </p:nvSpPr>
        <p:spPr>
          <a:xfrm>
            <a:off x="1310360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1838786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367213" y="2457693"/>
            <a:ext cx="396000" cy="3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022214" y="160667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139241" y="160667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771670" y="203563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49982" y="20399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18843" y="331911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5315220" y="4863097"/>
                <a:ext cx="465192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1"/>
                              </a:solidFill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1"/>
                              </a:solidFill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220" y="4863097"/>
                <a:ext cx="465192" cy="8989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>
            <a:extLst>
              <a:ext uri="{FF2B5EF4-FFF2-40B4-BE49-F238E27FC236}">
                <a16:creationId xmlns:a16="http://schemas.microsoft.com/office/drawing/2014/main" id="{C08AA359-BF95-45B6-BE33-F1F79E6D24A1}"/>
              </a:ext>
            </a:extLst>
          </p:cNvPr>
          <p:cNvSpPr/>
          <p:nvPr/>
        </p:nvSpPr>
        <p:spPr>
          <a:xfrm>
            <a:off x="3973887" y="4807763"/>
            <a:ext cx="1080000" cy="10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D6CC0D3B-E941-4C7A-B445-8726D6E2FE47}"/>
              </a:ext>
            </a:extLst>
          </p:cNvPr>
          <p:cNvSpPr/>
          <p:nvPr/>
        </p:nvSpPr>
        <p:spPr>
          <a:xfrm>
            <a:off x="3988176" y="4826712"/>
            <a:ext cx="1031500" cy="1042102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82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76143" y="2105891"/>
            <a:ext cx="2193384" cy="23414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76143" y="2105891"/>
            <a:ext cx="2193384" cy="2341418"/>
          </a:xfrm>
          <a:prstGeom prst="rect">
            <a:avLst/>
          </a:prstGeom>
          <a:solidFill>
            <a:srgbClr val="FF0000">
              <a:alpha val="2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064326" y="4156363"/>
            <a:ext cx="775856" cy="11882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03162" y="5365758"/>
            <a:ext cx="6539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Area is the space inside a closed 2-D shape.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0.28611 0.0013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0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8245" y="2135481"/>
            <a:ext cx="2092385" cy="25821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80630" y="2161860"/>
            <a:ext cx="4812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Which shape would be the best to fill the rectangle?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Why?</a:t>
            </a:r>
          </a:p>
        </p:txBody>
      </p:sp>
      <p:sp>
        <p:nvSpPr>
          <p:cNvPr id="5" name="Rectangle 4"/>
          <p:cNvSpPr/>
          <p:nvPr/>
        </p:nvSpPr>
        <p:spPr>
          <a:xfrm>
            <a:off x="6040710" y="422232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5040433" y="4222324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8684" y="671552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61528" y="81424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705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76327" y="1557572"/>
            <a:ext cx="2092385" cy="26131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76327" y="1575127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1801025" y="1575127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2327270" y="1575127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2842444" y="1575127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83482" y="210284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08180" y="210284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334425" y="210284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849599" y="210284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79542" y="263963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04240" y="263963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330485" y="263963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45659" y="263963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790677" y="850841"/>
            <a:ext cx="169080" cy="12395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970105" y="859171"/>
            <a:ext cx="345270" cy="12621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997461" y="845987"/>
            <a:ext cx="833065" cy="12443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33502" y="279449"/>
            <a:ext cx="2071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Gaps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28792" y="364441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28515" y="3644415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68712" y="1583951"/>
            <a:ext cx="4812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Which shape would be the best to fill the rectangle?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Why?</a:t>
            </a:r>
          </a:p>
        </p:txBody>
      </p:sp>
      <p:sp>
        <p:nvSpPr>
          <p:cNvPr id="24" name="Oval 23"/>
          <p:cNvSpPr/>
          <p:nvPr/>
        </p:nvSpPr>
        <p:spPr>
          <a:xfrm>
            <a:off x="1279542" y="315398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804240" y="315398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330485" y="315398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5659" y="3153980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1279542" y="3667251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1804240" y="3667251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330485" y="3667251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845659" y="3667251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42740" y="4845039"/>
            <a:ext cx="481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 area is 20 circles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284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58474" y="98921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8474" y="150448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8474" y="202389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58474" y="253824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58474" y="3051178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3647" y="98921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3647" y="150448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3647" y="202389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73647" y="253824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3647" y="3051178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88819" y="98921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88819" y="150448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88819" y="202389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88819" y="253824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88819" y="3051178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07933" y="98921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07933" y="150448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07933" y="202389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07933" y="2538245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07933" y="3051178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48949" y="983385"/>
            <a:ext cx="2092385" cy="25821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905473" y="330835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05196" y="3308353"/>
            <a:ext cx="514350" cy="514350"/>
          </a:xfrm>
          <a:prstGeom prst="ellipse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10982" y="1532770"/>
            <a:ext cx="4812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Which shape would be the best to fill the rectangle?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737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7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7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8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8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67412" y="73765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7412" y="1252922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7412" y="177233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7412" y="228668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67412" y="2799617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82585" y="73765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82585" y="1252922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2585" y="177233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2585" y="228668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2585" y="2799617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97757" y="73765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97757" y="1252922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97757" y="177233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97757" y="228668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97757" y="2799617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16871" y="737653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16871" y="1252922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16871" y="177233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16871" y="2286684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16871" y="2799617"/>
            <a:ext cx="514350" cy="51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09402" y="3949987"/>
            <a:ext cx="5729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area of the rectangle is: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6797" y="4878951"/>
            <a:ext cx="2127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 squares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57887" y="731824"/>
            <a:ext cx="2092385" cy="25821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139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988303" y="1457569"/>
            <a:ext cx="2880000" cy="2882938"/>
            <a:chOff x="1527423" y="2188300"/>
            <a:chExt cx="2880000" cy="2882938"/>
          </a:xfrm>
        </p:grpSpPr>
        <p:sp>
          <p:nvSpPr>
            <p:cNvPr id="4" name="Rectangle 3"/>
            <p:cNvSpPr/>
            <p:nvPr/>
          </p:nvSpPr>
          <p:spPr>
            <a:xfrm>
              <a:off x="1527423" y="2909769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247423" y="291123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247423" y="363123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67423" y="363123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967423" y="435123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687423" y="363123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47423" y="2188300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2601654" y="4751292"/>
            <a:ext cx="367773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area is ___ squares.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20251" y="473956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0207" y="2277428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7470" y="1547159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77469" y="2277428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77470" y="2997428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97470" y="3006211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30663" y="3013766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96827" y="3718870"/>
            <a:ext cx="581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536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288062" y="548349"/>
            <a:ext cx="2160000" cy="2872655"/>
            <a:chOff x="1527423" y="1448675"/>
            <a:chExt cx="2160000" cy="2872655"/>
          </a:xfrm>
        </p:grpSpPr>
        <p:sp>
          <p:nvSpPr>
            <p:cNvPr id="6" name="Rectangle 5"/>
            <p:cNvSpPr/>
            <p:nvPr/>
          </p:nvSpPr>
          <p:spPr>
            <a:xfrm>
              <a:off x="1527423" y="2165737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247423" y="2171613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27423" y="2887206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47423" y="2888675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47423" y="3596923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67423" y="1448675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7423" y="1448675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527423" y="3601330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47423" y="1450144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665613" y="342798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1)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43569" y="1991287"/>
            <a:ext cx="349820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area is __ squares.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56839" y="192942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88596" y="3720696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2)</a:t>
            </a:r>
          </a:p>
        </p:txBody>
      </p:sp>
      <p:grpSp>
        <p:nvGrpSpPr>
          <p:cNvPr id="19" name="Group 18"/>
          <p:cNvGrpSpPr/>
          <p:nvPr/>
        </p:nvGrpSpPr>
        <p:grpSpPr>
          <a:xfrm rot="3916162">
            <a:off x="2007512" y="3240552"/>
            <a:ext cx="720002" cy="2862371"/>
            <a:chOff x="2878669" y="3535268"/>
            <a:chExt cx="720002" cy="2862371"/>
          </a:xfrm>
        </p:grpSpPr>
        <p:sp>
          <p:nvSpPr>
            <p:cNvPr id="20" name="Rectangle 19"/>
            <p:cNvSpPr/>
            <p:nvPr/>
          </p:nvSpPr>
          <p:spPr>
            <a:xfrm>
              <a:off x="2878671" y="4252329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878671" y="4969391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878671" y="5677639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878669" y="3535268"/>
              <a:ext cx="720000" cy="72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766352" y="5616352"/>
            <a:ext cx="349820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area is __ squares.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05455" y="558142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335548" y="3042608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3)</a:t>
            </a:r>
          </a:p>
        </p:txBody>
      </p:sp>
      <p:sp>
        <p:nvSpPr>
          <p:cNvPr id="27" name="Rectangle 26"/>
          <p:cNvSpPr/>
          <p:nvPr/>
        </p:nvSpPr>
        <p:spPr>
          <a:xfrm rot="5400000">
            <a:off x="6009030" y="3629452"/>
            <a:ext cx="720000" cy="72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 rot="5400000">
            <a:off x="6721025" y="4349452"/>
            <a:ext cx="720000" cy="72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 rot="5400000">
            <a:off x="6006061" y="4349452"/>
            <a:ext cx="720000" cy="72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 rot="5400000">
            <a:off x="6721025" y="3629452"/>
            <a:ext cx="720000" cy="72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430268" y="5119872"/>
            <a:ext cx="349820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ea typeface="Cambria Math" panose="02040503050406030204" pitchFamily="18" charset="0"/>
              </a:rPr>
              <a:t>The area is __ squares.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62211" y="508186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4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8684" y="671552"/>
            <a:ext cx="747045" cy="74704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461528" y="81424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323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  <p:bldP spid="32" grpId="0"/>
      <p:bldP spid="34" grpId="0"/>
      <p:bldP spid="3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1.4|1.1|2.1|4.5|1.7|7.1|7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4.7|3.5|6|7.3|9.6|2.2|1.3|2|4.5|4.1|6.5|2.3|7.9|0.9|0.8|1.1|1.8|4.1|2.6|6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3.2|7.9|2.8|10.1|2.7|10.3|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4.7|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0.1|7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.3|0.8|0.8|0.9|0.8|0.8|3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5|6.8|7|1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3.4|14.2|10.2|7.1|6.7|5.7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A93170-914F-4282-BD75-5650EFA60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ee99ee9-287b-4f9a-957c-ba5ae7375c9a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8489</TotalTime>
  <Words>278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248</cp:revision>
  <dcterms:created xsi:type="dcterms:W3CDTF">2019-07-05T11:02:13Z</dcterms:created>
  <dcterms:modified xsi:type="dcterms:W3CDTF">2021-01-23T17:56:09Z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