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7" r:id="rId6"/>
    <p:sldId id="268" r:id="rId7"/>
    <p:sldId id="269" r:id="rId8"/>
    <p:sldId id="272" r:id="rId9"/>
    <p:sldId id="270" r:id="rId10"/>
    <p:sldId id="262" r:id="rId11"/>
    <p:sldId id="265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0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5796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7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926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93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44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148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532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11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9549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6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BC8F8D-1F0D-4123-A4A1-675C5455E31B}" type="datetimeFigureOut">
              <a:rPr lang="en-GB" smtClean="0"/>
              <a:t>21/02/2021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31AEC-A6FC-4041-87FE-FEEDCC671F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881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7157" y="2385753"/>
            <a:ext cx="960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u="sng" dirty="0" smtClean="0">
                <a:latin typeface="HfW precursive" panose="00000500000000000000" pitchFamily="2" charset="0"/>
              </a:rPr>
              <a:t>Monday 1</a:t>
            </a:r>
            <a:r>
              <a:rPr lang="en-GB" sz="4400" u="sng" baseline="30000" dirty="0" smtClean="0">
                <a:latin typeface="HfW precursive" panose="00000500000000000000" pitchFamily="2" charset="0"/>
              </a:rPr>
              <a:t>st</a:t>
            </a:r>
            <a:r>
              <a:rPr lang="en-GB" sz="4400" u="sng" dirty="0" smtClean="0">
                <a:latin typeface="HfW precursive" panose="00000500000000000000" pitchFamily="2" charset="0"/>
              </a:rPr>
              <a:t> March 2021</a:t>
            </a:r>
          </a:p>
          <a:p>
            <a:pPr algn="ctr"/>
            <a:r>
              <a:rPr lang="en-GB" sz="4400" u="sng" dirty="0" smtClean="0">
                <a:latin typeface="HfW precursive" panose="00000500000000000000" pitchFamily="2" charset="0"/>
              </a:rPr>
              <a:t>Writing</a:t>
            </a:r>
            <a:endParaRPr lang="en-GB" sz="4400" u="sng" dirty="0">
              <a:latin typeface="HfW precursive" panose="000005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1840" y="36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7100" y="321642"/>
            <a:ext cx="7264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>
                <a:latin typeface="HfW cursive semibold" panose="00000700000000000000" pitchFamily="2" charset="0"/>
              </a:rPr>
              <a:t>Task 1: Draw/create a picture of Candy Island</a:t>
            </a:r>
            <a:endParaRPr lang="en-GB" sz="2400" dirty="0">
              <a:latin typeface="HfW cursive semibold" panose="000007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368" y="5705595"/>
            <a:ext cx="11898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fW cursive semibold" panose="00000700000000000000" pitchFamily="2" charset="0"/>
              </a:rPr>
              <a:t>Write 2A phrases to describe the island.</a:t>
            </a:r>
          </a:p>
          <a:p>
            <a:r>
              <a:rPr lang="en-GB" dirty="0" smtClean="0">
                <a:latin typeface="HfW cursive semibold" panose="00000700000000000000" pitchFamily="2" charset="0"/>
              </a:rPr>
              <a:t>A 2A phrase is 2 adjectives (describing words) with a comma between them followed by the noun (thing you are describing).</a:t>
            </a:r>
            <a:endParaRPr lang="en-GB" dirty="0">
              <a:latin typeface="HfW cursive semibold" panose="000007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176" y="783307"/>
            <a:ext cx="5105400" cy="462915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035" y="247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23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0101" y="385003"/>
            <a:ext cx="11898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HfW cursive semibold" panose="00000700000000000000" pitchFamily="2" charset="0"/>
              </a:rPr>
              <a:t>Task 2: Write 2A phrases to describe the island.</a:t>
            </a:r>
          </a:p>
          <a:p>
            <a:endParaRPr lang="en-GB" sz="2400" dirty="0" smtClean="0">
              <a:solidFill>
                <a:srgbClr val="0070C0"/>
              </a:solidFill>
              <a:latin typeface="HfW cursive semibold" panose="00000700000000000000" pitchFamily="2" charset="0"/>
            </a:endParaRPr>
          </a:p>
          <a:p>
            <a:r>
              <a:rPr lang="en-GB" sz="2400" dirty="0" smtClean="0">
                <a:solidFill>
                  <a:srgbClr val="0070C0"/>
                </a:solidFill>
                <a:latin typeface="HfW cursive semibold" panose="00000700000000000000" pitchFamily="2" charset="0"/>
              </a:rPr>
              <a:t>A 2A phrase is 2 adjectives (describing words) with a comma between them, followed by the noun (thing you are describing). Not full sentences!</a:t>
            </a:r>
            <a:endParaRPr lang="en-GB" sz="2400" dirty="0">
              <a:solidFill>
                <a:srgbClr val="0070C0"/>
              </a:solidFill>
              <a:latin typeface="HfW cursive semibold" panose="000007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5733" y="2091267"/>
            <a:ext cx="69426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fW cursive semibold" panose="00000700000000000000" pitchFamily="2" charset="0"/>
              </a:rPr>
              <a:t>You can use your imagination too.</a:t>
            </a:r>
          </a:p>
          <a:p>
            <a:endParaRPr lang="en-GB" dirty="0">
              <a:latin typeface="HfW cursive semibold" panose="00000700000000000000" pitchFamily="2" charset="0"/>
            </a:endParaRPr>
          </a:p>
          <a:p>
            <a:r>
              <a:rPr lang="en-GB" dirty="0" smtClean="0">
                <a:latin typeface="HfW cursive semibold" panose="00000700000000000000" pitchFamily="2" charset="0"/>
              </a:rPr>
              <a:t>E.g.</a:t>
            </a:r>
          </a:p>
          <a:p>
            <a:r>
              <a:rPr lang="en-GB" dirty="0" smtClean="0">
                <a:latin typeface="HfW cursive semibold" panose="00000700000000000000" pitchFamily="2" charset="0"/>
              </a:rPr>
              <a:t>Soft, springy floor</a:t>
            </a:r>
          </a:p>
          <a:p>
            <a:r>
              <a:rPr lang="en-GB" dirty="0" smtClean="0">
                <a:latin typeface="HfW cursive semibold" panose="00000700000000000000" pitchFamily="2" charset="0"/>
              </a:rPr>
              <a:t>Delicious, pink roof</a:t>
            </a:r>
          </a:p>
          <a:p>
            <a:r>
              <a:rPr lang="en-GB" dirty="0" smtClean="0">
                <a:latin typeface="HfW cursive semibold" panose="00000700000000000000" pitchFamily="2" charset="0"/>
              </a:rPr>
              <a:t>Colourful, squishy sweets</a:t>
            </a:r>
          </a:p>
          <a:p>
            <a:endParaRPr lang="en-GB" dirty="0">
              <a:latin typeface="HfW cursive semibold" panose="00000700000000000000" pitchFamily="2" charset="0"/>
            </a:endParaRPr>
          </a:p>
          <a:p>
            <a:r>
              <a:rPr lang="en-GB" dirty="0" smtClean="0">
                <a:solidFill>
                  <a:srgbClr val="0070C0"/>
                </a:solidFill>
                <a:latin typeface="HfW cursive semibold" panose="00000700000000000000" pitchFamily="2" charset="0"/>
              </a:rPr>
              <a:t>The only punctuation you need to remember is the comma!</a:t>
            </a:r>
          </a:p>
          <a:p>
            <a:endParaRPr lang="en-GB" dirty="0">
              <a:latin typeface="HfW cursive semibold" panose="000007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52" y="2091267"/>
            <a:ext cx="3888081" cy="352618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8800" y="26278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4046" y="486911"/>
            <a:ext cx="69426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fW cursive semibold" panose="00000700000000000000" pitchFamily="2" charset="0"/>
              </a:rPr>
              <a:t>Here is a list of things you may describe: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mtClean="0">
                <a:latin typeface="HfW cursive semibold" panose="00000700000000000000" pitchFamily="2" charset="0"/>
              </a:rPr>
              <a:t>Building </a:t>
            </a:r>
            <a:endParaRPr lang="en-GB" dirty="0" smtClean="0">
              <a:latin typeface="HfW cursive semibold" panose="000007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Road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Lamp post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Cake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Jelly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Candy canes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Sweets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HfW cursive semibold" panose="00000700000000000000" pitchFamily="2" charset="0"/>
              </a:rPr>
              <a:t>Lollies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HfW cursive semibold" panose="000007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HfW cursive semibold" panose="000007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>
              <a:latin typeface="HfW cursive semibold" panose="00000700000000000000" pitchFamily="2" charset="0"/>
            </a:endParaRPr>
          </a:p>
          <a:p>
            <a:endParaRPr lang="en-GB" dirty="0" smtClean="0">
              <a:solidFill>
                <a:srgbClr val="0070C0"/>
              </a:solidFill>
              <a:latin typeface="HfW cursive semibold" panose="00000700000000000000" pitchFamily="2" charset="0"/>
            </a:endParaRPr>
          </a:p>
          <a:p>
            <a:endParaRPr lang="en-GB" dirty="0">
              <a:latin typeface="HfW cursive semibold" panose="000007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454" y="4206240"/>
            <a:ext cx="4197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70C0"/>
                </a:solidFill>
                <a:latin typeface="HfW cursive semibold" panose="00000700000000000000" pitchFamily="2" charset="0"/>
              </a:rPr>
              <a:t>Write at least eight 2A phrases</a:t>
            </a:r>
            <a:endParaRPr lang="en-GB" dirty="0">
              <a:solidFill>
                <a:srgbClr val="0070C0"/>
              </a:solidFill>
              <a:latin typeface="HfW cursive semibold" panose="00000700000000000000" pitchFamily="2" charset="0"/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/>
          <a:stretch/>
        </p:blipFill>
        <p:spPr>
          <a:xfrm>
            <a:off x="108066" y="756458"/>
            <a:ext cx="4081549" cy="2445461"/>
          </a:xfr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33462" y="13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938040" y="3860800"/>
            <a:ext cx="3940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fW precursive" panose="00000500000000000000" pitchFamily="2" charset="0"/>
              </a:rPr>
              <a:t>Can you practise your spelling for 5 minutes? Look at how many letters are in each word. Write a list of all 10 spellings. </a:t>
            </a:r>
          </a:p>
          <a:p>
            <a:r>
              <a:rPr lang="en-GB" dirty="0" smtClean="0">
                <a:latin typeface="HfW precursive" panose="00000500000000000000" pitchFamily="2" charset="0"/>
              </a:rPr>
              <a:t>Write the first 5 words in sentences.</a:t>
            </a:r>
            <a:endParaRPr lang="en-GB" dirty="0">
              <a:latin typeface="HfW precursive" panose="000005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1974" y="468435"/>
            <a:ext cx="519916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latin typeface="HfW cursive semibold" panose="00000700000000000000" pitchFamily="2" charset="0"/>
              </a:rPr>
              <a:t>Year </a:t>
            </a:r>
            <a:r>
              <a:rPr lang="en-GB" sz="3200" dirty="0">
                <a:latin typeface="HfW cursive semibold" panose="00000700000000000000" pitchFamily="2" charset="0"/>
              </a:rPr>
              <a:t>1 - </a:t>
            </a:r>
            <a:r>
              <a:rPr lang="en-GB" sz="3200" dirty="0">
                <a:latin typeface="HfW cursive" panose="00000500000000000000" pitchFamily="2" charset="0"/>
              </a:rPr>
              <a:t>The split vowel</a:t>
            </a:r>
          </a:p>
          <a:p>
            <a:r>
              <a:rPr lang="en-GB" sz="3200" dirty="0">
                <a:latin typeface="HfW cursive" panose="00000500000000000000" pitchFamily="2" charset="0"/>
              </a:rPr>
              <a:t>digraphs ‘a-e’ </a:t>
            </a:r>
            <a:r>
              <a:rPr lang="en-GB" sz="3200" dirty="0" smtClean="0">
                <a:latin typeface="HfW cursive" panose="00000500000000000000" pitchFamily="2" charset="0"/>
              </a:rPr>
              <a:t>and ‘e-e</a:t>
            </a:r>
            <a:r>
              <a:rPr lang="en-GB" sz="3200" dirty="0">
                <a:latin typeface="HfW cursive" panose="00000500000000000000" pitchFamily="2" charset="0"/>
              </a:rPr>
              <a:t>’</a:t>
            </a:r>
            <a:endParaRPr lang="en-GB" sz="3200" dirty="0" smtClean="0">
              <a:latin typeface="HfW cursive" panose="00000500000000000000" pitchFamily="2" charset="0"/>
            </a:endParaRPr>
          </a:p>
          <a:p>
            <a:r>
              <a:rPr lang="en-GB" sz="3200" dirty="0">
                <a:latin typeface="HfW cursive semibold" panose="00000700000000000000" pitchFamily="2" charset="0"/>
              </a:rPr>
              <a:t>made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came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same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take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safe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date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lake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these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theme</a:t>
            </a:r>
          </a:p>
          <a:p>
            <a:r>
              <a:rPr lang="en-GB" sz="3200" dirty="0">
                <a:latin typeface="HfW cursive semibold" panose="00000700000000000000" pitchFamily="2" charset="0"/>
              </a:rPr>
              <a:t>complete</a:t>
            </a:r>
            <a:endParaRPr lang="en-GB" sz="3200" dirty="0" smtClean="0">
              <a:latin typeface="HfW cursive semibold" panose="000007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8130" y="468435"/>
            <a:ext cx="644313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Year 2 - the </a:t>
            </a:r>
            <a:r>
              <a:rPr lang="en-GB" sz="3200" dirty="0" err="1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ee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 sound spelt </a:t>
            </a:r>
            <a:r>
              <a:rPr lang="en-GB" sz="3200" dirty="0" err="1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ey</a:t>
            </a:r>
            <a:endParaRPr lang="en-GB" sz="3200" dirty="0" smtClean="0">
              <a:solidFill>
                <a:srgbClr val="7030A0"/>
              </a:solidFill>
              <a:latin typeface="HfW cursive semibold" panose="00000700000000000000" pitchFamily="2" charset="0"/>
            </a:endParaRP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k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ey</a:t>
            </a: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d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onkey</a:t>
            </a: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m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onkey</a:t>
            </a: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c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himney </a:t>
            </a: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v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alley</a:t>
            </a: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t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rolley</a:t>
            </a:r>
          </a:p>
          <a:p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turkey</a:t>
            </a: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h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ockey</a:t>
            </a:r>
          </a:p>
          <a:p>
            <a:r>
              <a:rPr lang="en-GB" sz="3200" dirty="0">
                <a:solidFill>
                  <a:srgbClr val="7030A0"/>
                </a:solidFill>
                <a:latin typeface="HfW cursive semibold" panose="00000700000000000000" pitchFamily="2" charset="0"/>
              </a:rPr>
              <a:t>p</a:t>
            </a:r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arsley</a:t>
            </a:r>
          </a:p>
          <a:p>
            <a:r>
              <a:rPr lang="en-GB" sz="32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journey</a:t>
            </a:r>
          </a:p>
          <a:p>
            <a:endParaRPr lang="en-GB" sz="3200" dirty="0" smtClean="0">
              <a:solidFill>
                <a:srgbClr val="7030A0"/>
              </a:solidFill>
              <a:latin typeface="HfW cursive semibold" panose="00000700000000000000" pitchFamily="2" charset="0"/>
            </a:endParaRPr>
          </a:p>
          <a:p>
            <a:endParaRPr lang="en-GB" sz="3200" dirty="0" smtClean="0">
              <a:solidFill>
                <a:srgbClr val="7030A0"/>
              </a:solidFill>
              <a:latin typeface="HfW cursive semibold" panose="00000700000000000000" pitchFamily="2" charset="0"/>
            </a:endParaRPr>
          </a:p>
          <a:p>
            <a:endParaRPr lang="en-GB" sz="3200" dirty="0" smtClean="0">
              <a:solidFill>
                <a:srgbClr val="7030A0"/>
              </a:solidFill>
              <a:latin typeface="HfW cursive semibold" panose="000007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1663" y="58604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0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0901" y="665018"/>
            <a:ext cx="9177251" cy="6055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rgbClr val="0070C0"/>
                </a:solidFill>
                <a:latin typeface="HfW cursive semibold" panose="00000700000000000000" pitchFamily="2" charset="0"/>
              </a:rPr>
              <a:t>Today we are learning to: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HfW cursive semibold" panose="00000700000000000000" pitchFamily="2" charset="0"/>
              </a:rPr>
              <a:t>I am learning to look closely at a picture and draw it.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HfW cursive semibold" panose="00000700000000000000" pitchFamily="2" charset="0"/>
              </a:rPr>
              <a:t>I am learning to use a range of interesting adjectives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HfW cursive semibold" panose="00000700000000000000" pitchFamily="2" charset="0"/>
              </a:rPr>
              <a:t>I am learning to write 2A phrases with a comma</a:t>
            </a:r>
          </a:p>
          <a:p>
            <a:pPr>
              <a:lnSpc>
                <a:spcPct val="150000"/>
              </a:lnSpc>
            </a:pPr>
            <a:endParaRPr lang="en-GB" sz="2000" dirty="0">
              <a:latin typeface="HfW cursive semibold" panose="000007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000" dirty="0" smtClean="0">
                <a:solidFill>
                  <a:srgbClr val="0070C0"/>
                </a:solidFill>
                <a:latin typeface="HfW cursive semibold" panose="00000700000000000000" pitchFamily="2" charset="0"/>
              </a:rPr>
              <a:t>I will be successful if: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HfW cursive semibold" panose="00000700000000000000" pitchFamily="2" charset="0"/>
              </a:rPr>
              <a:t>Draw a detailed picture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HfW cursive semibold" panose="00000700000000000000" pitchFamily="2" charset="0"/>
              </a:rPr>
              <a:t>Discuss what the setting looks like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HfW cursive semibold" panose="00000700000000000000" pitchFamily="2" charset="0"/>
              </a:rPr>
              <a:t>I use 2 amazing adjectives for each phrase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7030A0"/>
                </a:solidFill>
                <a:latin typeface="HfW cursive semibold" panose="00000700000000000000" pitchFamily="2" charset="0"/>
              </a:rPr>
              <a:t>I remember the comma to separate the adjectives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HfW cursive semibold" panose="00000700000000000000" pitchFamily="2" charset="0"/>
              </a:rPr>
              <a:t>My writing is beautiful and neat</a:t>
            </a:r>
          </a:p>
          <a:p>
            <a:pPr>
              <a:lnSpc>
                <a:spcPct val="150000"/>
              </a:lnSpc>
            </a:pPr>
            <a:endParaRPr lang="en-GB" sz="2000" dirty="0" smtClean="0">
              <a:latin typeface="HfW cursive semibold" panose="00000700000000000000" pitchFamily="2" charset="0"/>
            </a:endParaRPr>
          </a:p>
          <a:p>
            <a:pPr>
              <a:lnSpc>
                <a:spcPct val="150000"/>
              </a:lnSpc>
            </a:pPr>
            <a:endParaRPr lang="en-GB" sz="2000" dirty="0">
              <a:latin typeface="HfW cursive semibold" panose="00000700000000000000" pitchFamily="2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0035" y="5436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7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96" y="1504604"/>
            <a:ext cx="4762500" cy="461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4153" y="415636"/>
            <a:ext cx="8503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HfW cursive semibold" panose="00000700000000000000" pitchFamily="2" charset="0"/>
              </a:rPr>
              <a:t>Our story is called Pirate Pete.</a:t>
            </a:r>
          </a:p>
          <a:p>
            <a:endParaRPr lang="en-GB" dirty="0">
              <a:latin typeface="HfW cursive semibold" panose="00000700000000000000" pitchFamily="2" charset="0"/>
            </a:endParaRPr>
          </a:p>
          <a:p>
            <a:r>
              <a:rPr lang="en-GB" dirty="0" smtClean="0">
                <a:latin typeface="HfW cursive semibold" panose="00000700000000000000" pitchFamily="2" charset="0"/>
              </a:rPr>
              <a:t>What kind of character do you think he might be? Why? </a:t>
            </a:r>
            <a:endParaRPr lang="en-GB" dirty="0">
              <a:latin typeface="HfW cursive semibold" panose="000007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2286" y="110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2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3" y="714895"/>
            <a:ext cx="10061776" cy="4905116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0034" y="5802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60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7" y="523702"/>
            <a:ext cx="10444748" cy="5295814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8229" y="6011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1" y="847898"/>
            <a:ext cx="10554349" cy="5029807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1658" y="1197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7" y="711719"/>
            <a:ext cx="11039201" cy="5148753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6188" y="289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32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96" y="1163781"/>
            <a:ext cx="9890171" cy="4452631"/>
          </a:xfr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80567" y="5541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5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324</Words>
  <Application>Microsoft Office PowerPoint</Application>
  <PresentationFormat>Widescreen</PresentationFormat>
  <Paragraphs>73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HfW cursive</vt:lpstr>
      <vt:lpstr>HfW cursive semibold</vt:lpstr>
      <vt:lpstr>HfW precursive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OneIT Services and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Abigail Williams</dc:creator>
  <cp:lastModifiedBy>Abigail Williams</cp:lastModifiedBy>
  <cp:revision>28</cp:revision>
  <dcterms:created xsi:type="dcterms:W3CDTF">2021-01-06T10:35:03Z</dcterms:created>
  <dcterms:modified xsi:type="dcterms:W3CDTF">2021-02-21T20:29:24Z</dcterms:modified>
</cp:coreProperties>
</file>