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4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8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8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072-008C-4222-84B1-638E9B428E96}" type="datetimeFigureOut">
              <a:rPr lang="en-GB" smtClean="0"/>
              <a:t>27/01/2021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74F8-D387-4540-837B-A68A8CAC28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0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vx6yrd" TargetMode="External"/><Relationship Id="rId2" Type="http://schemas.openxmlformats.org/officeDocument/2006/relationships/hyperlink" Target="https://www.bbc.co.uk/bitesize/clips/zmkq6s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1122363"/>
            <a:ext cx="10191403" cy="1612524"/>
          </a:xfrm>
        </p:spPr>
        <p:txBody>
          <a:bodyPr/>
          <a:lstStyle/>
          <a:p>
            <a:r>
              <a:rPr lang="en-GB" u="sng" dirty="0" smtClean="0">
                <a:latin typeface="HfW cursive" panose="00000500000000000000" pitchFamily="2" charset="0"/>
              </a:rPr>
              <a:t>Thursday 11</a:t>
            </a:r>
            <a:r>
              <a:rPr lang="en-GB" u="sng" baseline="30000" dirty="0" smtClean="0">
                <a:latin typeface="HfW cursive" panose="00000500000000000000" pitchFamily="2" charset="0"/>
              </a:rPr>
              <a:t>th</a:t>
            </a:r>
            <a:r>
              <a:rPr lang="en-GB" u="sng" dirty="0" smtClean="0">
                <a:latin typeface="HfW cursive" panose="00000500000000000000" pitchFamily="2" charset="0"/>
              </a:rPr>
              <a:t> February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Sikhism Fact File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74888" y="2363788"/>
            <a:ext cx="7637462" cy="3136900"/>
          </a:xfrm>
          <a:prstGeom prst="roundRect">
            <a:avLst>
              <a:gd name="adj" fmla="val 9167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r>
              <a:rPr lang="en-GB" altLang="en-US" dirty="0" err="1" smtClean="0">
                <a:latin typeface="HfW cursive" panose="00000500000000000000" pitchFamily="2" charset="0"/>
              </a:rPr>
              <a:t>Langar</a:t>
            </a:r>
            <a:endParaRPr lang="en-GB" altLang="en-US" dirty="0" smtClean="0">
              <a:latin typeface="HfW cursive" panose="00000500000000000000" pitchFamily="2" charset="0"/>
            </a:endParaRPr>
          </a:p>
        </p:txBody>
      </p:sp>
      <p:pic>
        <p:nvPicPr>
          <p:cNvPr id="1331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744664"/>
            <a:ext cx="167163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198689"/>
            <a:ext cx="19510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722439"/>
            <a:ext cx="172243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39">
            <a:off x="5160963" y="2762250"/>
            <a:ext cx="15922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9863" flipH="1">
            <a:off x="8335964" y="1677989"/>
            <a:ext cx="10493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" y="3214689"/>
            <a:ext cx="20050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9" y="3121026"/>
            <a:ext cx="16605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703639"/>
            <a:ext cx="16779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297363"/>
            <a:ext cx="17653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543301"/>
            <a:ext cx="8937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9" y="4295776"/>
            <a:ext cx="15589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6" y="5119689"/>
            <a:ext cx="10906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258" flipH="1">
            <a:off x="6181725" y="4911725"/>
            <a:ext cx="1143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5083175"/>
            <a:ext cx="1149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1" name="Group 22"/>
          <p:cNvGrpSpPr>
            <a:grpSpLocks/>
          </p:cNvGrpSpPr>
          <p:nvPr/>
        </p:nvGrpSpPr>
        <p:grpSpPr bwMode="auto">
          <a:xfrm>
            <a:off x="4451350" y="4976814"/>
            <a:ext cx="1258888" cy="936625"/>
            <a:chOff x="2764993" y="5144701"/>
            <a:chExt cx="1258489" cy="936894"/>
          </a:xfrm>
        </p:grpSpPr>
        <p:pic>
          <p:nvPicPr>
            <p:cNvPr id="13332" name="Picture 1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993" y="5210684"/>
              <a:ext cx="754592" cy="70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512" y="5144701"/>
              <a:ext cx="715970" cy="66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215" y="5336291"/>
              <a:ext cx="798713" cy="7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5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51014" y="484189"/>
            <a:ext cx="8220075" cy="1595437"/>
          </a:xfrm>
        </p:spPr>
        <p:txBody>
          <a:bodyPr/>
          <a:lstStyle/>
          <a:p>
            <a:r>
              <a:rPr lang="en-GB" altLang="en-US" dirty="0" smtClean="0">
                <a:latin typeface="HfW cursive" panose="00000500000000000000" pitchFamily="2" charset="0"/>
              </a:rPr>
              <a:t>Traditional </a:t>
            </a:r>
            <a:r>
              <a:rPr lang="en-GB" altLang="en-US" dirty="0" err="1" smtClean="0">
                <a:latin typeface="HfW cursive" panose="00000500000000000000" pitchFamily="2" charset="0"/>
              </a:rPr>
              <a:t>Langar</a:t>
            </a:r>
            <a:r>
              <a:rPr lang="en-GB" altLang="en-US" dirty="0" smtClean="0">
                <a:latin typeface="HfW cursive" panose="00000500000000000000" pitchFamily="2" charset="0"/>
              </a:rPr>
              <a:t> Meals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4888" y="2176464"/>
            <a:ext cx="7637462" cy="3216275"/>
          </a:xfrm>
          <a:prstGeom prst="roundRect">
            <a:avLst>
              <a:gd name="adj" fmla="val 9167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849438"/>
            <a:ext cx="25511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100513"/>
            <a:ext cx="25511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r="4655"/>
          <a:stretch>
            <a:fillRect/>
          </a:stretch>
        </p:blipFill>
        <p:spPr bwMode="auto">
          <a:xfrm>
            <a:off x="6394451" y="1852614"/>
            <a:ext cx="26019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100513"/>
            <a:ext cx="26098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309938" y="3538538"/>
            <a:ext cx="25511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dirty="0" err="1">
                <a:latin typeface="HfW cursive" panose="00000500000000000000" pitchFamily="2" charset="0"/>
              </a:rPr>
              <a:t>Daal</a:t>
            </a:r>
            <a:r>
              <a:rPr lang="en-GB" altLang="en-US" dirty="0">
                <a:latin typeface="HfW cursive" panose="00000500000000000000" pitchFamily="2" charset="0"/>
              </a:rPr>
              <a:t> - lentils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443663" y="3535364"/>
            <a:ext cx="2552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dirty="0" err="1">
                <a:latin typeface="HfW cursive" panose="00000500000000000000" pitchFamily="2" charset="0"/>
              </a:rPr>
              <a:t>Chapati</a:t>
            </a:r>
            <a:r>
              <a:rPr lang="en-GB" altLang="en-US" dirty="0">
                <a:latin typeface="HfW cursive" panose="00000500000000000000" pitchFamily="2" charset="0"/>
              </a:rPr>
              <a:t> - flatbread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309938" y="5808663"/>
            <a:ext cx="25511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HfW cursive" panose="00000500000000000000" pitchFamily="2" charset="0"/>
              </a:rPr>
              <a:t>Rice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419851" y="5808663"/>
            <a:ext cx="25511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dirty="0" err="1">
                <a:latin typeface="HfW cursive" panose="00000500000000000000" pitchFamily="2" charset="0"/>
              </a:rPr>
              <a:t>Aloo</a:t>
            </a:r>
            <a:r>
              <a:rPr lang="en-GB" altLang="en-US" dirty="0">
                <a:latin typeface="HfW cursive" panose="00000500000000000000" pitchFamily="2" charset="0"/>
              </a:rPr>
              <a:t> - potatoes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2279650" y="6102351"/>
            <a:ext cx="7632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sz="500">
                <a:solidFill>
                  <a:srgbClr val="000000"/>
                </a:solidFill>
                <a:latin typeface="BPreplay" panose="02000503000000020004" charset="0"/>
              </a:rPr>
              <a:t>Photo courtesy of aimee rivers, Vrindavan Lila, cookbookman17 and James@lickr.com - granted under creative commons licence - attribution</a:t>
            </a:r>
            <a:endParaRPr lang="en-GB" altLang="en-US" sz="500">
              <a:latin typeface="BPreplay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432069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Food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7807"/>
            <a:ext cx="10515600" cy="33883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Eating food together is important for 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Sikh people. 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The food prepared is always 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vegetarian, 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so that anyone can come and eat together. It is prepared by a host family who may be celebrating a special event, and any food left over is given to charity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</a:t>
            </a:r>
            <a:endParaRPr lang="en-GB" sz="1600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In every </a:t>
            </a: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Gurdwara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, there is a place called a </a:t>
            </a: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Langar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where people cook, eat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and share a 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meal. Guru Nanak 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created 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the </a:t>
            </a: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Langar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because he believed in equality. That means that everyone is equal and should all be treated the </a:t>
            </a: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same. He wanted to make sure that everybody could have something to eat.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Traditional Langer meals are:</a:t>
            </a:r>
          </a:p>
          <a:p>
            <a:pPr>
              <a:lnSpc>
                <a:spcPct val="120000"/>
              </a:lnSpc>
            </a:pP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Daal</a:t>
            </a:r>
            <a:endParaRPr lang="en-GB" sz="1600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Chapati</a:t>
            </a:r>
            <a:endParaRPr lang="en-GB" sz="1600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Rice</a:t>
            </a:r>
          </a:p>
          <a:p>
            <a:pPr>
              <a:lnSpc>
                <a:spcPct val="120000"/>
              </a:lnSpc>
            </a:pPr>
            <a:r>
              <a:rPr lang="en-GB" sz="1600" dirty="0" err="1" smtClean="0">
                <a:solidFill>
                  <a:srgbClr val="0070C0"/>
                </a:solidFill>
                <a:latin typeface="HfW cursive" panose="00000500000000000000" pitchFamily="2" charset="0"/>
              </a:rPr>
              <a:t>Aloo</a:t>
            </a:r>
            <a:endParaRPr lang="en-GB" sz="1600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950" y="476781"/>
            <a:ext cx="25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Here is an example: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9" y="4236808"/>
            <a:ext cx="1588308" cy="10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9" y="5443446"/>
            <a:ext cx="1588308" cy="10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r="4655"/>
          <a:stretch>
            <a:fillRect/>
          </a:stretch>
        </p:blipFill>
        <p:spPr bwMode="auto">
          <a:xfrm>
            <a:off x="6705454" y="4284856"/>
            <a:ext cx="1619936" cy="10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12" y="5440482"/>
            <a:ext cx="1624878" cy="10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2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89" y="382385"/>
            <a:ext cx="4315691" cy="5844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Year 1 -</a:t>
            </a:r>
            <a:r>
              <a:rPr lang="en-GB" dirty="0" smtClean="0"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</a:rPr>
              <a:t>Days of the week and common exception </a:t>
            </a:r>
            <a:r>
              <a:rPr lang="en-GB" dirty="0" smtClean="0">
                <a:latin typeface="HfW cursive" panose="00000500000000000000" pitchFamily="2" charset="0"/>
              </a:rPr>
              <a:t>words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Monday, Munday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Tyoosday, Tuesday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Wensday, Wednesday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Thursday, Fursday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Friday, Friyay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Saterday, Saturday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Sunday, </a:t>
            </a:r>
            <a:r>
              <a:rPr lang="en-GB" dirty="0">
                <a:latin typeface="HfW cursive" panose="00000500000000000000" pitchFamily="2" charset="0"/>
              </a:rPr>
              <a:t>S</a:t>
            </a:r>
            <a:r>
              <a:rPr lang="en-GB" dirty="0" smtClean="0">
                <a:latin typeface="HfW cursive" panose="00000500000000000000" pitchFamily="2" charset="0"/>
              </a:rPr>
              <a:t>undday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ther, there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h</a:t>
            </a:r>
            <a:r>
              <a:rPr lang="en-GB" dirty="0" smtClean="0">
                <a:latin typeface="HfW cursive" panose="00000500000000000000" pitchFamily="2" charset="0"/>
              </a:rPr>
              <a:t>ere, heer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they, vey</a:t>
            </a: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026429" y="332509"/>
            <a:ext cx="6096000" cy="5624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common exception word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fast, fast, fastt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ast, larst, lastt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farther, father, faver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lass, clas, clase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ras, grass, grase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asse, pass, pas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lant, plante, plnt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ath, path, parth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aff, bath, barf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eople, people, peepl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810" y="3045936"/>
            <a:ext cx="242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Which one looks right?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Write a list of the correct spellings.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18761"/>
              </p:ext>
            </p:extLst>
          </p:nvPr>
        </p:nvGraphicFramePr>
        <p:xfrm>
          <a:off x="838200" y="553589"/>
          <a:ext cx="10515600" cy="1219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6467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</a:t>
                      </a:r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read and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write facts.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create a non-chronological report.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71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186"/>
              </p:ext>
            </p:extLst>
          </p:nvPr>
        </p:nvGraphicFramePr>
        <p:xfrm>
          <a:off x="838200" y="2599214"/>
          <a:ext cx="10515600" cy="216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65160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think of an interesting title.</a:t>
                      </a:r>
                      <a:endParaRPr lang="en-GB" sz="3100" b="1" dirty="0">
                        <a:solidFill>
                          <a:srgbClr val="00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</a:t>
                      </a: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can spell key words correctly.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capital letters for the start of a sentence and for proper nouns.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finger spaces and full stops.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C800FF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conjunctions.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5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This week we are creating a booklet about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Each day we will complete a different section of our fact file.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Today we will look at the facts about food.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Friday we will create a contents page and back cover.</a:t>
            </a: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0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1129896"/>
            <a:ext cx="10515600" cy="32758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Create a </a:t>
            </a:r>
            <a:r>
              <a:rPr lang="en-GB" dirty="0" smtClean="0">
                <a:latin typeface="HfW cursive" panose="00000500000000000000" pitchFamily="2" charset="0"/>
              </a:rPr>
              <a:t>page about </a:t>
            </a:r>
            <a:r>
              <a:rPr lang="en-GB" dirty="0" err="1" smtClean="0">
                <a:latin typeface="HfW cursive" panose="00000500000000000000" pitchFamily="2" charset="0"/>
              </a:rPr>
              <a:t>Langar</a:t>
            </a:r>
            <a:r>
              <a:rPr lang="en-GB" dirty="0" smtClean="0">
                <a:latin typeface="HfW cursive" panose="00000500000000000000" pitchFamily="2" charset="0"/>
              </a:rPr>
              <a:t>.</a:t>
            </a: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9650" y="3217026"/>
            <a:ext cx="8506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Use this link to find some facts: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https</a:t>
            </a:r>
            <a:r>
              <a:rPr lang="en-GB" dirty="0">
                <a:latin typeface="HfW cursive semibold" panose="00000700000000000000" pitchFamily="2" charset="0"/>
              </a:rPr>
              <a:t>://www.bbc.co.uk/bitesize/topics/zsjpyrd/articles/zkjpkmn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306" y="4890254"/>
            <a:ext cx="58576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Have a look at </a:t>
            </a:r>
            <a:r>
              <a:rPr lang="en-GB" dirty="0" smtClean="0">
                <a:latin typeface="HfW cursive" panose="00000500000000000000" pitchFamily="2" charset="0"/>
              </a:rPr>
              <a:t>these videos: </a:t>
            </a:r>
          </a:p>
          <a:p>
            <a:r>
              <a:rPr lang="en-GB" dirty="0">
                <a:latin typeface="HfW cursive" panose="00000500000000000000" pitchFamily="2" charset="0"/>
                <a:hlinkClick r:id="rId2"/>
              </a:rPr>
              <a:t>https://</a:t>
            </a:r>
            <a:r>
              <a:rPr lang="en-GB" dirty="0" smtClean="0">
                <a:latin typeface="HfW cursive" panose="00000500000000000000" pitchFamily="2" charset="0"/>
                <a:hlinkClick r:id="rId2"/>
              </a:rPr>
              <a:t>www.bbc.co.uk/bitesize/clips/zmkq6sg</a:t>
            </a:r>
            <a:endParaRPr lang="en-GB" dirty="0" smtClean="0">
              <a:latin typeface="HfW cursive" panose="00000500000000000000" pitchFamily="2" charset="0"/>
            </a:endParaRPr>
          </a:p>
          <a:p>
            <a:r>
              <a:rPr lang="en-GB" dirty="0"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  <a:hlinkClick r:id="rId3"/>
              </a:rPr>
              <a:t>https://</a:t>
            </a:r>
            <a:r>
              <a:rPr lang="en-GB" dirty="0" smtClean="0">
                <a:latin typeface="HfW cursive" panose="00000500000000000000" pitchFamily="2" charset="0"/>
                <a:hlinkClick r:id="rId3"/>
              </a:rPr>
              <a:t>www.bbc.co.uk/bitesize/clips/zvx6yrd</a:t>
            </a:r>
            <a:r>
              <a:rPr lang="en-GB" dirty="0" smtClean="0">
                <a:latin typeface="HfW cursive" panose="00000500000000000000" pitchFamily="2" charset="0"/>
              </a:rPr>
              <a:t> </a:t>
            </a:r>
            <a:endParaRPr lang="en-GB" dirty="0" smtClean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223001"/>
            <a:ext cx="685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r>
              <a:rPr lang="en-GB" altLang="en-US" smtClean="0">
                <a:latin typeface="Sassoon Infant Md" panose="02000603050000020003" charset="0"/>
              </a:rPr>
              <a:t>Eating Meals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9650" y="2000251"/>
            <a:ext cx="7632700" cy="4092575"/>
          </a:xfrm>
          <a:prstGeom prst="roundRect">
            <a:avLst>
              <a:gd name="adj" fmla="val 9167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414588" y="1608139"/>
            <a:ext cx="590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GB" altLang="en-US" dirty="0"/>
              <a:t>Talk about these </a:t>
            </a:r>
            <a:r>
              <a:rPr lang="en-GB" altLang="en-US" dirty="0" smtClean="0"/>
              <a:t>questions:</a:t>
            </a:r>
            <a:endParaRPr lang="en-GB" altLang="en-US" dirty="0"/>
          </a:p>
        </p:txBody>
      </p:sp>
      <p:pic>
        <p:nvPicPr>
          <p:cNvPr id="1024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" b="51492"/>
          <a:stretch>
            <a:fillRect/>
          </a:stretch>
        </p:blipFill>
        <p:spPr bwMode="auto">
          <a:xfrm>
            <a:off x="4454525" y="3768725"/>
            <a:ext cx="35258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414588" y="2747963"/>
            <a:ext cx="1871662" cy="901700"/>
            <a:chOff x="1015998" y="2717815"/>
            <a:chExt cx="1871529" cy="902160"/>
          </a:xfrm>
        </p:grpSpPr>
        <p:sp>
          <p:nvSpPr>
            <p:cNvPr id="10" name="Oval Callout 9"/>
            <p:cNvSpPr/>
            <p:nvPr/>
          </p:nvSpPr>
          <p:spPr>
            <a:xfrm>
              <a:off x="1015998" y="2717815"/>
              <a:ext cx="1871529" cy="902160"/>
            </a:xfrm>
            <a:prstGeom prst="wedgeEllipseCallout">
              <a:avLst>
                <a:gd name="adj1" fmla="val 72317"/>
                <a:gd name="adj2" fmla="val 98235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70" name="Rectangle 10"/>
            <p:cNvSpPr>
              <a:spLocks noChangeArrowheads="1"/>
            </p:cNvSpPr>
            <p:nvPr/>
          </p:nvSpPr>
          <p:spPr bwMode="auto">
            <a:xfrm>
              <a:off x="1077856" y="2908145"/>
              <a:ext cx="17423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Who do you </a:t>
              </a:r>
            </a:p>
            <a:p>
              <a:pPr algn="ctr" eaLnBrk="1" hangingPunct="1"/>
              <a:r>
                <a:rPr lang="en-GB" altLang="en-US" sz="1600"/>
                <a:t>eat with?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63788" y="3697289"/>
            <a:ext cx="1871662" cy="909637"/>
            <a:chOff x="890985" y="3815186"/>
            <a:chExt cx="1871529" cy="909157"/>
          </a:xfrm>
        </p:grpSpPr>
        <p:sp>
          <p:nvSpPr>
            <p:cNvPr id="13" name="Oval Callout 12"/>
            <p:cNvSpPr/>
            <p:nvPr/>
          </p:nvSpPr>
          <p:spPr>
            <a:xfrm>
              <a:off x="890985" y="3815186"/>
              <a:ext cx="1871529" cy="909157"/>
            </a:xfrm>
            <a:prstGeom prst="wedgeEllipseCallout">
              <a:avLst>
                <a:gd name="adj1" fmla="val 75514"/>
                <a:gd name="adj2" fmla="val 22576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68" name="Rectangle 13"/>
            <p:cNvSpPr>
              <a:spLocks noChangeArrowheads="1"/>
            </p:cNvSpPr>
            <p:nvPr/>
          </p:nvSpPr>
          <p:spPr bwMode="auto">
            <a:xfrm>
              <a:off x="995515" y="3988358"/>
              <a:ext cx="16231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Do you sit at </a:t>
              </a:r>
            </a:p>
            <a:p>
              <a:pPr algn="ctr" eaLnBrk="1" hangingPunct="1"/>
              <a:r>
                <a:rPr lang="en-GB" altLang="en-US" sz="1600"/>
                <a:t>a table?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403476" y="4670425"/>
            <a:ext cx="1871663" cy="1401763"/>
            <a:chOff x="1010223" y="4813811"/>
            <a:chExt cx="1871529" cy="1189544"/>
          </a:xfrm>
        </p:grpSpPr>
        <p:sp>
          <p:nvSpPr>
            <p:cNvPr id="16" name="Oval Callout 15"/>
            <p:cNvSpPr/>
            <p:nvPr/>
          </p:nvSpPr>
          <p:spPr>
            <a:xfrm>
              <a:off x="1010223" y="4813811"/>
              <a:ext cx="1871529" cy="1189544"/>
            </a:xfrm>
            <a:prstGeom prst="wedgeEllipseCallout">
              <a:avLst>
                <a:gd name="adj1" fmla="val 73231"/>
                <a:gd name="adj2" fmla="val -46431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66" name="Rectangle 16"/>
            <p:cNvSpPr>
              <a:spLocks noChangeArrowheads="1"/>
            </p:cNvSpPr>
            <p:nvPr/>
          </p:nvSpPr>
          <p:spPr bwMode="auto">
            <a:xfrm>
              <a:off x="1060670" y="4997536"/>
              <a:ext cx="1770634" cy="91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Where do you usually eat your breakfast, lunch and dinner?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75138" y="2130426"/>
            <a:ext cx="2038350" cy="1446213"/>
            <a:chOff x="3114075" y="2171963"/>
            <a:chExt cx="2037492" cy="1307722"/>
          </a:xfrm>
        </p:grpSpPr>
        <p:sp>
          <p:nvSpPr>
            <p:cNvPr id="19" name="Oval Callout 18"/>
            <p:cNvSpPr/>
            <p:nvPr/>
          </p:nvSpPr>
          <p:spPr>
            <a:xfrm>
              <a:off x="3114075" y="2171963"/>
              <a:ext cx="2037492" cy="1307722"/>
            </a:xfrm>
            <a:prstGeom prst="wedgeEllipseCallout">
              <a:avLst>
                <a:gd name="adj1" fmla="val -9424"/>
                <a:gd name="adj2" fmla="val 62437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64" name="Rectangle 19"/>
            <p:cNvSpPr>
              <a:spLocks noChangeArrowheads="1"/>
            </p:cNvSpPr>
            <p:nvPr/>
          </p:nvSpPr>
          <p:spPr bwMode="auto">
            <a:xfrm>
              <a:off x="3266927" y="2283873"/>
              <a:ext cx="1770634" cy="97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Do you ever go out to restaurants for meals with family and friends?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356351" y="2049464"/>
            <a:ext cx="2049463" cy="1055687"/>
            <a:chOff x="5055542" y="2214289"/>
            <a:chExt cx="2460362" cy="1266724"/>
          </a:xfrm>
        </p:grpSpPr>
        <p:sp>
          <p:nvSpPr>
            <p:cNvPr id="22" name="Oval Callout 21"/>
            <p:cNvSpPr/>
            <p:nvPr/>
          </p:nvSpPr>
          <p:spPr>
            <a:xfrm>
              <a:off x="5089846" y="2214289"/>
              <a:ext cx="2391754" cy="1266724"/>
            </a:xfrm>
            <a:prstGeom prst="wedgeEllipseCallout">
              <a:avLst>
                <a:gd name="adj1" fmla="val -15049"/>
                <a:gd name="adj2" fmla="val 114875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5055542" y="2505730"/>
              <a:ext cx="2460362" cy="70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Do you ever eat at other people’s houses?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839076" y="2794001"/>
            <a:ext cx="2005013" cy="1025525"/>
            <a:chOff x="6372282" y="3263196"/>
            <a:chExt cx="2004512" cy="1026356"/>
          </a:xfrm>
        </p:grpSpPr>
        <p:sp>
          <p:nvSpPr>
            <p:cNvPr id="25" name="Oval Callout 24"/>
            <p:cNvSpPr/>
            <p:nvPr/>
          </p:nvSpPr>
          <p:spPr>
            <a:xfrm>
              <a:off x="6372282" y="3263196"/>
              <a:ext cx="2004512" cy="1026356"/>
            </a:xfrm>
            <a:prstGeom prst="wedgeEllipseCallout">
              <a:avLst>
                <a:gd name="adj1" fmla="val -56964"/>
                <a:gd name="adj2" fmla="val 54767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60" name="Rectangle 25"/>
            <p:cNvSpPr>
              <a:spLocks noChangeArrowheads="1"/>
            </p:cNvSpPr>
            <p:nvPr/>
          </p:nvSpPr>
          <p:spPr bwMode="auto">
            <a:xfrm>
              <a:off x="6414232" y="3358140"/>
              <a:ext cx="18991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Do family and friends ever come to your house to eat?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961313" y="3876675"/>
            <a:ext cx="1871662" cy="1157288"/>
            <a:chOff x="6526189" y="4305852"/>
            <a:chExt cx="1871529" cy="1156664"/>
          </a:xfrm>
        </p:grpSpPr>
        <p:sp>
          <p:nvSpPr>
            <p:cNvPr id="28" name="Oval Callout 27"/>
            <p:cNvSpPr/>
            <p:nvPr/>
          </p:nvSpPr>
          <p:spPr>
            <a:xfrm>
              <a:off x="6526189" y="4305852"/>
              <a:ext cx="1871529" cy="1156664"/>
            </a:xfrm>
            <a:prstGeom prst="wedgeEllipseCallout">
              <a:avLst>
                <a:gd name="adj1" fmla="val -67408"/>
                <a:gd name="adj2" fmla="val 5287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58" name="Rectangle 28"/>
            <p:cNvSpPr>
              <a:spLocks noChangeArrowheads="1"/>
            </p:cNvSpPr>
            <p:nvPr/>
          </p:nvSpPr>
          <p:spPr bwMode="auto">
            <a:xfrm>
              <a:off x="6691828" y="4468686"/>
              <a:ext cx="15402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Who usually makes the meals in your house?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010526" y="5159375"/>
            <a:ext cx="1871663" cy="909638"/>
            <a:chOff x="890985" y="3815186"/>
            <a:chExt cx="1871529" cy="909157"/>
          </a:xfrm>
        </p:grpSpPr>
        <p:sp>
          <p:nvSpPr>
            <p:cNvPr id="31" name="Oval Callout 30"/>
            <p:cNvSpPr/>
            <p:nvPr/>
          </p:nvSpPr>
          <p:spPr>
            <a:xfrm>
              <a:off x="890985" y="3815186"/>
              <a:ext cx="1871529" cy="909157"/>
            </a:xfrm>
            <a:prstGeom prst="wedgeEllipseCallout">
              <a:avLst>
                <a:gd name="adj1" fmla="val -53253"/>
                <a:gd name="adj2" fmla="val -68601"/>
              </a:avLst>
            </a:prstGeom>
            <a:solidFill>
              <a:schemeClr val="bg1"/>
            </a:solidFill>
            <a:ln w="19050">
              <a:solidFill>
                <a:srgbClr val="21A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56" name="Rectangle 31"/>
            <p:cNvSpPr>
              <a:spLocks noChangeArrowheads="1"/>
            </p:cNvSpPr>
            <p:nvPr/>
          </p:nvSpPr>
          <p:spPr bwMode="auto">
            <a:xfrm>
              <a:off x="995515" y="3988358"/>
              <a:ext cx="16231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charset="0"/>
                </a:defRPr>
              </a:lvl9pPr>
            </a:lstStyle>
            <a:p>
              <a:pPr algn="ctr" eaLnBrk="1" hangingPunct="1"/>
              <a:r>
                <a:rPr lang="en-GB" altLang="en-US" sz="1600"/>
                <a:t>Who clears up after dinner?</a:t>
              </a:r>
            </a:p>
          </p:txBody>
        </p:sp>
      </p:grpSp>
      <p:pic>
        <p:nvPicPr>
          <p:cNvPr id="1025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205538" y="1735139"/>
            <a:ext cx="3706812" cy="4357687"/>
          </a:xfrm>
          <a:prstGeom prst="roundRect">
            <a:avLst>
              <a:gd name="adj" fmla="val 7796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r>
              <a:rPr lang="en-GB" altLang="en-US" smtClean="0">
                <a:latin typeface="Sassoon Infant Md" panose="02000603050000020003" charset="0"/>
              </a:rPr>
              <a:t>The Gurdwara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9651" y="1735139"/>
            <a:ext cx="3706813" cy="4357687"/>
          </a:xfrm>
          <a:prstGeom prst="roundRect">
            <a:avLst>
              <a:gd name="adj" fmla="val 7796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13163"/>
            <a:ext cx="31575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2503489" y="1933575"/>
            <a:ext cx="32591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/>
              <a:t>The Gurdwara is a special building for Sikhs and they go there to worship.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471739" y="4721225"/>
            <a:ext cx="3260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/>
              <a:t>Although the Gurdwara is a special building for Sikhs, people from all religions are welcome inside them. 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411913" y="1933576"/>
            <a:ext cx="3225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/>
              <a:t>Probably the most famous Gurdwara is called Harmanhir Sahib (also known as The Golden Temple), which is in Amritsar, India. </a:t>
            </a:r>
          </a:p>
        </p:txBody>
      </p:sp>
      <p:pic>
        <p:nvPicPr>
          <p:cNvPr id="1127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2970213"/>
            <a:ext cx="2486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2279650" y="6102351"/>
            <a:ext cx="7632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algn="ctr" eaLnBrk="1" hangingPunct="1"/>
            <a:r>
              <a:rPr lang="en-GB" altLang="en-US" sz="500">
                <a:solidFill>
                  <a:srgbClr val="000000"/>
                </a:solidFill>
                <a:latin typeface="BPreplay" panose="02000503000000020004" charset="0"/>
              </a:rPr>
              <a:t>Photo courtesy of Ryan@lickr.com - granted under creative commons licence - attribution</a:t>
            </a:r>
            <a:endParaRPr lang="en-GB" altLang="en-US" sz="500">
              <a:latin typeface="BPreplay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r>
              <a:rPr lang="en-GB" altLang="en-US" dirty="0" err="1" smtClean="0">
                <a:latin typeface="HfW cursive" panose="00000500000000000000" pitchFamily="2" charset="0"/>
              </a:rPr>
              <a:t>Langar</a:t>
            </a:r>
            <a:endParaRPr lang="en-GB" altLang="en-US" dirty="0" smtClean="0">
              <a:latin typeface="HfW cursive" panose="00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7033" y="1803400"/>
            <a:ext cx="9725891" cy="4368800"/>
          </a:xfrm>
          <a:prstGeom prst="roundRect">
            <a:avLst>
              <a:gd name="adj" fmla="val 9167"/>
            </a:avLst>
          </a:prstGeom>
          <a:solidFill>
            <a:srgbClr val="C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1724" y="2032000"/>
            <a:ext cx="6730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 dirty="0">
                <a:latin typeface="HfW cursive" panose="00000500000000000000" pitchFamily="2" charset="0"/>
              </a:rPr>
              <a:t>Each </a:t>
            </a:r>
            <a:r>
              <a:rPr lang="en-US" altLang="en-US" dirty="0" err="1">
                <a:latin typeface="HfW cursive" panose="00000500000000000000" pitchFamily="2" charset="0"/>
              </a:rPr>
              <a:t>Gurdwara</a:t>
            </a:r>
            <a:r>
              <a:rPr lang="en-US" altLang="en-US" dirty="0">
                <a:latin typeface="HfW cursive" panose="00000500000000000000" pitchFamily="2" charset="0"/>
              </a:rPr>
              <a:t> has a </a:t>
            </a:r>
            <a:r>
              <a:rPr lang="en-US" altLang="en-US" dirty="0" err="1">
                <a:latin typeface="HfW cursive" panose="00000500000000000000" pitchFamily="2" charset="0"/>
              </a:rPr>
              <a:t>langar</a:t>
            </a:r>
            <a:r>
              <a:rPr lang="en-US" altLang="en-US" dirty="0">
                <a:latin typeface="HfW cursive" panose="00000500000000000000" pitchFamily="2" charset="0"/>
              </a:rPr>
              <a:t>, which means free kitchen.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2354" y="2632869"/>
            <a:ext cx="678881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 dirty="0">
                <a:latin typeface="HfW cursive" panose="00000500000000000000" pitchFamily="2" charset="0"/>
              </a:rPr>
              <a:t>There is also a </a:t>
            </a:r>
            <a:r>
              <a:rPr lang="en-US" altLang="en-US" dirty="0" err="1">
                <a:latin typeface="HfW cursive" panose="00000500000000000000" pitchFamily="2" charset="0"/>
              </a:rPr>
              <a:t>langar</a:t>
            </a:r>
            <a:r>
              <a:rPr lang="en-US" altLang="en-US" dirty="0">
                <a:latin typeface="HfW cursive" panose="00000500000000000000" pitchFamily="2" charset="0"/>
              </a:rPr>
              <a:t> hall, where people can sit together and eat a free meal.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2354" y="3310335"/>
            <a:ext cx="659642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 dirty="0">
                <a:latin typeface="HfW cursive" panose="00000500000000000000" pitchFamily="2" charset="0"/>
              </a:rPr>
              <a:t>The </a:t>
            </a:r>
            <a:r>
              <a:rPr lang="en-US" altLang="en-US" dirty="0" err="1">
                <a:latin typeface="HfW cursive" panose="00000500000000000000" pitchFamily="2" charset="0"/>
              </a:rPr>
              <a:t>langar</a:t>
            </a:r>
            <a:r>
              <a:rPr lang="en-US" altLang="en-US" dirty="0">
                <a:latin typeface="HfW cursive" panose="00000500000000000000" pitchFamily="2" charset="0"/>
              </a:rPr>
              <a:t> meal is vegetarian so that people from all religions are able to eat it.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1724" y="3987800"/>
            <a:ext cx="64594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 dirty="0">
                <a:latin typeface="HfW cursive" panose="00000500000000000000" pitchFamily="2" charset="0"/>
              </a:rPr>
              <a:t>Guru Nanak Dev Ji created the </a:t>
            </a:r>
            <a:r>
              <a:rPr lang="en-US" altLang="en-US" dirty="0" err="1">
                <a:latin typeface="HfW cursive" panose="00000500000000000000" pitchFamily="2" charset="0"/>
              </a:rPr>
              <a:t>langar</a:t>
            </a:r>
            <a:r>
              <a:rPr lang="en-US" altLang="en-US" dirty="0">
                <a:latin typeface="HfW cursive" panose="00000500000000000000" pitchFamily="2" charset="0"/>
              </a:rPr>
              <a:t> because he believed in equality. That means that everyone is equal and should all be treated the same. 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97033" y="5117306"/>
            <a:ext cx="4937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charset="0"/>
              </a:defRPr>
            </a:lvl9pPr>
          </a:lstStyle>
          <a:p>
            <a:pPr eaLnBrk="1" hangingPunct="1"/>
            <a:r>
              <a:rPr lang="en-US" altLang="en-US" dirty="0">
                <a:latin typeface="HfW cursive" panose="00000500000000000000" pitchFamily="2" charset="0"/>
              </a:rPr>
              <a:t>At the </a:t>
            </a:r>
            <a:r>
              <a:rPr lang="en-US" altLang="en-US" dirty="0" err="1">
                <a:latin typeface="HfW cursive" panose="00000500000000000000" pitchFamily="2" charset="0"/>
              </a:rPr>
              <a:t>Gurdwara</a:t>
            </a:r>
            <a:r>
              <a:rPr lang="en-US" altLang="en-US" dirty="0">
                <a:latin typeface="HfW cursive" panose="00000500000000000000" pitchFamily="2" charset="0"/>
              </a:rPr>
              <a:t> everyone takes it in turns to prepare, cook and serve the meal, then clear up afterwards.</a:t>
            </a:r>
          </a:p>
        </p:txBody>
      </p:sp>
      <p:pic>
        <p:nvPicPr>
          <p:cNvPr id="1229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88" y="904875"/>
            <a:ext cx="19907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14" y="4309186"/>
            <a:ext cx="44481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671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BPreplay</vt:lpstr>
      <vt:lpstr>Calibri</vt:lpstr>
      <vt:lpstr>Calibri Light</vt:lpstr>
      <vt:lpstr>HfW cursive</vt:lpstr>
      <vt:lpstr>HfW cursive bold</vt:lpstr>
      <vt:lpstr>HfW cursive semibold</vt:lpstr>
      <vt:lpstr>HfW precursive</vt:lpstr>
      <vt:lpstr>Sassoon Infant Md</vt:lpstr>
      <vt:lpstr>Sassoon Infant Rg</vt:lpstr>
      <vt:lpstr>Times New Roman</vt:lpstr>
      <vt:lpstr>Office Theme</vt:lpstr>
      <vt:lpstr>Thursday 11th February</vt:lpstr>
      <vt:lpstr>PowerPoint Presentation</vt:lpstr>
      <vt:lpstr>PowerPoint Presentation</vt:lpstr>
      <vt:lpstr>This week we are creating a booklet about Sikhism</vt:lpstr>
      <vt:lpstr>Task: Create a page about Langar.   </vt:lpstr>
      <vt:lpstr>PowerPoint Presentation</vt:lpstr>
      <vt:lpstr>Eating Meals</vt:lpstr>
      <vt:lpstr>The Gurdwara</vt:lpstr>
      <vt:lpstr>Langar</vt:lpstr>
      <vt:lpstr>Langar</vt:lpstr>
      <vt:lpstr>Traditional Langar Meals</vt:lpstr>
      <vt:lpstr>Food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</dc:title>
  <dc:creator>Gott, Rebecca</dc:creator>
  <cp:lastModifiedBy>Gott, Rebecca</cp:lastModifiedBy>
  <cp:revision>40</cp:revision>
  <dcterms:created xsi:type="dcterms:W3CDTF">2021-01-19T09:07:00Z</dcterms:created>
  <dcterms:modified xsi:type="dcterms:W3CDTF">2021-01-27T09:25:22Z</dcterms:modified>
</cp:coreProperties>
</file>