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67" r:id="rId6"/>
    <p:sldId id="262" r:id="rId7"/>
    <p:sldId id="265" r:id="rId8"/>
    <p:sldId id="266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8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C8F8D-1F0D-4123-A4A1-675C5455E31B}" type="datetimeFigureOut">
              <a:rPr lang="en-GB" smtClean="0"/>
              <a:t>08/02/2021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31AEC-A6FC-4041-87FE-FEEDCC671F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10906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C8F8D-1F0D-4123-A4A1-675C5455E31B}" type="datetimeFigureOut">
              <a:rPr lang="en-GB" smtClean="0"/>
              <a:t>08/02/2021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31AEC-A6FC-4041-87FE-FEEDCC671F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5796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C8F8D-1F0D-4123-A4A1-675C5455E31B}" type="datetimeFigureOut">
              <a:rPr lang="en-GB" smtClean="0"/>
              <a:t>08/02/2021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31AEC-A6FC-4041-87FE-FEEDCC671F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1872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C8F8D-1F0D-4123-A4A1-675C5455E31B}" type="datetimeFigureOut">
              <a:rPr lang="en-GB" smtClean="0"/>
              <a:t>08/02/2021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31AEC-A6FC-4041-87FE-FEEDCC671F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99269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C8F8D-1F0D-4123-A4A1-675C5455E31B}" type="datetimeFigureOut">
              <a:rPr lang="en-GB" smtClean="0"/>
              <a:t>08/02/2021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31AEC-A6FC-4041-87FE-FEEDCC671F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39384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C8F8D-1F0D-4123-A4A1-675C5455E31B}" type="datetimeFigureOut">
              <a:rPr lang="en-GB" smtClean="0"/>
              <a:t>08/02/2021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31AEC-A6FC-4041-87FE-FEEDCC671F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544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C8F8D-1F0D-4123-A4A1-675C5455E31B}" type="datetimeFigureOut">
              <a:rPr lang="en-GB" smtClean="0"/>
              <a:t>08/02/2021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31AEC-A6FC-4041-87FE-FEEDCC671F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71486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C8F8D-1F0D-4123-A4A1-675C5455E31B}" type="datetimeFigureOut">
              <a:rPr lang="en-GB" smtClean="0"/>
              <a:t>08/02/2021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31AEC-A6FC-4041-87FE-FEEDCC671F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8532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C8F8D-1F0D-4123-A4A1-675C5455E31B}" type="datetimeFigureOut">
              <a:rPr lang="en-GB" smtClean="0"/>
              <a:t>08/02/2021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31AEC-A6FC-4041-87FE-FEEDCC671F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61107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C8F8D-1F0D-4123-A4A1-675C5455E31B}" type="datetimeFigureOut">
              <a:rPr lang="en-GB" smtClean="0"/>
              <a:t>08/02/2021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31AEC-A6FC-4041-87FE-FEEDCC671F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95490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C8F8D-1F0D-4123-A4A1-675C5455E31B}" type="datetimeFigureOut">
              <a:rPr lang="en-GB" smtClean="0"/>
              <a:t>08/02/2021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31AEC-A6FC-4041-87FE-FEEDCC671F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0660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BC8F8D-1F0D-4123-A4A1-675C5455E31B}" type="datetimeFigureOut">
              <a:rPr lang="en-GB" smtClean="0"/>
              <a:t>08/02/2021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D31AEC-A6FC-4041-87FE-FEEDCC671F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88140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47157" y="2385753"/>
            <a:ext cx="96012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u="sng" dirty="0" smtClean="0">
                <a:latin typeface="HfW precursive" panose="00000500000000000000" pitchFamily="2" charset="0"/>
              </a:rPr>
              <a:t>Tuesday 23</a:t>
            </a:r>
            <a:r>
              <a:rPr lang="en-GB" sz="4400" u="sng" baseline="30000" dirty="0" smtClean="0">
                <a:latin typeface="HfW precursive" panose="00000500000000000000" pitchFamily="2" charset="0"/>
              </a:rPr>
              <a:t>rd</a:t>
            </a:r>
            <a:r>
              <a:rPr lang="en-GB" sz="4400" u="sng" dirty="0" smtClean="0">
                <a:latin typeface="HfW precursive" panose="00000500000000000000" pitchFamily="2" charset="0"/>
              </a:rPr>
              <a:t> February 2021</a:t>
            </a:r>
          </a:p>
          <a:p>
            <a:pPr algn="ctr"/>
            <a:r>
              <a:rPr lang="en-GB" sz="4400" u="sng" dirty="0" smtClean="0">
                <a:latin typeface="HfW precursive" panose="00000500000000000000" pitchFamily="2" charset="0"/>
              </a:rPr>
              <a:t>Writing</a:t>
            </a:r>
            <a:endParaRPr lang="en-GB" sz="4400" u="sng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89521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938040" y="3860800"/>
            <a:ext cx="394069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HfW precursive" panose="00000500000000000000" pitchFamily="2" charset="0"/>
              </a:rPr>
              <a:t>Can you practise your spelling for 5 minutes? Look at how many letters are in each word. </a:t>
            </a:r>
          </a:p>
          <a:p>
            <a:r>
              <a:rPr lang="en-GB" dirty="0" smtClean="0">
                <a:latin typeface="HfW precursive" panose="00000500000000000000" pitchFamily="2" charset="0"/>
              </a:rPr>
              <a:t>Write </a:t>
            </a:r>
            <a:r>
              <a:rPr lang="en-GB" smtClean="0">
                <a:latin typeface="HfW precursive" panose="00000500000000000000" pitchFamily="2" charset="0"/>
              </a:rPr>
              <a:t>the </a:t>
            </a:r>
            <a:r>
              <a:rPr lang="en-GB" smtClean="0">
                <a:latin typeface="HfW precursive" panose="00000500000000000000" pitchFamily="2" charset="0"/>
              </a:rPr>
              <a:t>last </a:t>
            </a:r>
            <a:r>
              <a:rPr lang="en-GB" dirty="0" smtClean="0">
                <a:latin typeface="HfW precursive" panose="00000500000000000000" pitchFamily="2" charset="0"/>
              </a:rPr>
              <a:t>5 words in sentences.</a:t>
            </a:r>
            <a:endParaRPr lang="en-GB" dirty="0">
              <a:latin typeface="HfW precursive" panose="00000500000000000000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81974" y="468435"/>
            <a:ext cx="5705302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dirty="0" smtClean="0">
                <a:latin typeface="HfW cursive semibold" panose="00000700000000000000" pitchFamily="2" charset="0"/>
              </a:rPr>
              <a:t>Year 1</a:t>
            </a:r>
          </a:p>
          <a:p>
            <a:r>
              <a:rPr lang="en-GB" sz="1600" dirty="0" smtClean="0">
                <a:latin typeface="HfW cursive semibold" panose="00000700000000000000" pitchFamily="2" charset="0"/>
              </a:rPr>
              <a:t>The </a:t>
            </a:r>
            <a:r>
              <a:rPr lang="en-GB" sz="1600" dirty="0">
                <a:latin typeface="HfW cursive semibold" panose="00000700000000000000" pitchFamily="2" charset="0"/>
              </a:rPr>
              <a:t>sound /k/ </a:t>
            </a:r>
            <a:r>
              <a:rPr lang="en-GB" sz="1600" dirty="0" smtClean="0">
                <a:latin typeface="HfW cursive semibold" panose="00000700000000000000" pitchFamily="2" charset="0"/>
              </a:rPr>
              <a:t>spelt with </a:t>
            </a:r>
            <a:r>
              <a:rPr lang="en-GB" sz="1600" dirty="0">
                <a:latin typeface="HfW cursive semibold" panose="00000700000000000000" pitchFamily="2" charset="0"/>
              </a:rPr>
              <a:t>‘k’ not ‘c’, </a:t>
            </a:r>
            <a:r>
              <a:rPr lang="en-GB" sz="1600" dirty="0" smtClean="0">
                <a:latin typeface="HfW cursive semibold" panose="00000700000000000000" pitchFamily="2" charset="0"/>
              </a:rPr>
              <a:t>before e</a:t>
            </a:r>
            <a:r>
              <a:rPr lang="en-GB" sz="1600" dirty="0">
                <a:latin typeface="HfW cursive semibold" panose="00000700000000000000" pitchFamily="2" charset="0"/>
              </a:rPr>
              <a:t>, </a:t>
            </a:r>
            <a:r>
              <a:rPr lang="en-GB" sz="1600" dirty="0" err="1">
                <a:latin typeface="HfW cursive semibold" panose="00000700000000000000" pitchFamily="2" charset="0"/>
              </a:rPr>
              <a:t>i</a:t>
            </a:r>
            <a:r>
              <a:rPr lang="en-GB" sz="1600" dirty="0">
                <a:latin typeface="HfW cursive semibold" panose="00000700000000000000" pitchFamily="2" charset="0"/>
              </a:rPr>
              <a:t> and y</a:t>
            </a:r>
          </a:p>
          <a:p>
            <a:pPr>
              <a:lnSpc>
                <a:spcPct val="150000"/>
              </a:lnSpc>
            </a:pPr>
            <a:r>
              <a:rPr lang="en-GB" sz="2000" dirty="0">
                <a:latin typeface="HfW cursive semibold" panose="00000700000000000000" pitchFamily="2" charset="0"/>
              </a:rPr>
              <a:t>Kent</a:t>
            </a:r>
          </a:p>
          <a:p>
            <a:pPr>
              <a:lnSpc>
                <a:spcPct val="150000"/>
              </a:lnSpc>
            </a:pPr>
            <a:r>
              <a:rPr lang="en-GB" sz="2000" dirty="0">
                <a:latin typeface="HfW cursive semibold" panose="00000700000000000000" pitchFamily="2" charset="0"/>
              </a:rPr>
              <a:t>sketch</a:t>
            </a:r>
          </a:p>
          <a:p>
            <a:pPr>
              <a:lnSpc>
                <a:spcPct val="150000"/>
              </a:lnSpc>
            </a:pPr>
            <a:r>
              <a:rPr lang="en-GB" sz="2000" dirty="0">
                <a:latin typeface="HfW cursive semibold" panose="00000700000000000000" pitchFamily="2" charset="0"/>
              </a:rPr>
              <a:t>kit</a:t>
            </a:r>
          </a:p>
          <a:p>
            <a:pPr>
              <a:lnSpc>
                <a:spcPct val="150000"/>
              </a:lnSpc>
            </a:pPr>
            <a:r>
              <a:rPr lang="en-GB" sz="2000" dirty="0">
                <a:latin typeface="HfW cursive semibold" panose="00000700000000000000" pitchFamily="2" charset="0"/>
              </a:rPr>
              <a:t>skin</a:t>
            </a:r>
          </a:p>
          <a:p>
            <a:pPr>
              <a:lnSpc>
                <a:spcPct val="150000"/>
              </a:lnSpc>
            </a:pPr>
            <a:r>
              <a:rPr lang="en-GB" sz="2000" dirty="0">
                <a:latin typeface="HfW cursive semibold" panose="00000700000000000000" pitchFamily="2" charset="0"/>
              </a:rPr>
              <a:t>frisky</a:t>
            </a:r>
          </a:p>
          <a:p>
            <a:pPr>
              <a:lnSpc>
                <a:spcPct val="150000"/>
              </a:lnSpc>
            </a:pPr>
            <a:r>
              <a:rPr lang="en-GB" sz="2000" dirty="0">
                <a:latin typeface="HfW cursive semibold" panose="00000700000000000000" pitchFamily="2" charset="0"/>
              </a:rPr>
              <a:t>skill</a:t>
            </a:r>
          </a:p>
          <a:p>
            <a:pPr>
              <a:lnSpc>
                <a:spcPct val="150000"/>
              </a:lnSpc>
            </a:pPr>
            <a:r>
              <a:rPr lang="en-GB" sz="2000" dirty="0">
                <a:latin typeface="HfW cursive semibold" panose="00000700000000000000" pitchFamily="2" charset="0"/>
              </a:rPr>
              <a:t>risky</a:t>
            </a:r>
          </a:p>
          <a:p>
            <a:pPr>
              <a:lnSpc>
                <a:spcPct val="150000"/>
              </a:lnSpc>
            </a:pPr>
            <a:r>
              <a:rPr lang="en-GB" sz="2000" dirty="0">
                <a:latin typeface="HfW cursive semibold" panose="00000700000000000000" pitchFamily="2" charset="0"/>
              </a:rPr>
              <a:t>kettle</a:t>
            </a:r>
          </a:p>
          <a:p>
            <a:pPr>
              <a:lnSpc>
                <a:spcPct val="150000"/>
              </a:lnSpc>
            </a:pPr>
            <a:r>
              <a:rPr lang="en-GB" sz="2000" dirty="0">
                <a:latin typeface="HfW cursive semibold" panose="00000700000000000000" pitchFamily="2" charset="0"/>
              </a:rPr>
              <a:t>kilt</a:t>
            </a:r>
          </a:p>
          <a:p>
            <a:pPr>
              <a:lnSpc>
                <a:spcPct val="150000"/>
              </a:lnSpc>
            </a:pPr>
            <a:r>
              <a:rPr lang="en-GB" sz="2000" dirty="0">
                <a:latin typeface="HfW cursive semibold" panose="00000700000000000000" pitchFamily="2" charset="0"/>
              </a:rPr>
              <a:t>king</a:t>
            </a:r>
          </a:p>
        </p:txBody>
      </p:sp>
      <p:sp>
        <p:nvSpPr>
          <p:cNvPr id="8" name="Rectangle 7"/>
          <p:cNvSpPr/>
          <p:nvPr/>
        </p:nvSpPr>
        <p:spPr>
          <a:xfrm>
            <a:off x="6187275" y="762151"/>
            <a:ext cx="7065983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dirty="0" smtClean="0">
                <a:solidFill>
                  <a:srgbClr val="7030A0"/>
                </a:solidFill>
                <a:latin typeface="HfW cursive semibold" panose="00000700000000000000" pitchFamily="2" charset="0"/>
              </a:rPr>
              <a:t>Year 2</a:t>
            </a:r>
          </a:p>
          <a:p>
            <a:r>
              <a:rPr lang="en-GB" sz="1600" dirty="0" smtClean="0">
                <a:solidFill>
                  <a:srgbClr val="7030A0"/>
                </a:solidFill>
                <a:latin typeface="HfW cursive semibold" panose="00000700000000000000" pitchFamily="2" charset="0"/>
              </a:rPr>
              <a:t>The u sound spelt with o</a:t>
            </a:r>
            <a:endParaRPr lang="en-GB" sz="1600" dirty="0">
              <a:solidFill>
                <a:srgbClr val="7030A0"/>
              </a:solidFill>
              <a:latin typeface="HfW cursive semibold" panose="00000700000000000000" pitchFamily="2" charset="0"/>
            </a:endParaRPr>
          </a:p>
          <a:p>
            <a:pPr>
              <a:lnSpc>
                <a:spcPct val="150000"/>
              </a:lnSpc>
            </a:pPr>
            <a:r>
              <a:rPr lang="en-GB" sz="2000" dirty="0">
                <a:solidFill>
                  <a:srgbClr val="7030A0"/>
                </a:solidFill>
                <a:latin typeface="HfW cursive semibold" panose="00000700000000000000" pitchFamily="2" charset="0"/>
              </a:rPr>
              <a:t>o</a:t>
            </a:r>
            <a:r>
              <a:rPr lang="en-GB" sz="2000" dirty="0" smtClean="0">
                <a:solidFill>
                  <a:srgbClr val="7030A0"/>
                </a:solidFill>
                <a:latin typeface="HfW cursive semibold" panose="00000700000000000000" pitchFamily="2" charset="0"/>
              </a:rPr>
              <a:t>ther</a:t>
            </a:r>
          </a:p>
          <a:p>
            <a:pPr>
              <a:lnSpc>
                <a:spcPct val="150000"/>
              </a:lnSpc>
            </a:pPr>
            <a:r>
              <a:rPr lang="en-GB" sz="2000" dirty="0">
                <a:solidFill>
                  <a:srgbClr val="7030A0"/>
                </a:solidFill>
                <a:latin typeface="HfW cursive semibold" panose="00000700000000000000" pitchFamily="2" charset="0"/>
              </a:rPr>
              <a:t>m</a:t>
            </a:r>
            <a:r>
              <a:rPr lang="en-GB" sz="2000" dirty="0" smtClean="0">
                <a:solidFill>
                  <a:srgbClr val="7030A0"/>
                </a:solidFill>
                <a:latin typeface="HfW cursive semibold" panose="00000700000000000000" pitchFamily="2" charset="0"/>
              </a:rPr>
              <a:t>other</a:t>
            </a:r>
          </a:p>
          <a:p>
            <a:pPr>
              <a:lnSpc>
                <a:spcPct val="150000"/>
              </a:lnSpc>
            </a:pPr>
            <a:r>
              <a:rPr lang="en-GB" sz="2000" dirty="0">
                <a:solidFill>
                  <a:srgbClr val="7030A0"/>
                </a:solidFill>
                <a:latin typeface="HfW cursive semibold" panose="00000700000000000000" pitchFamily="2" charset="0"/>
              </a:rPr>
              <a:t>b</a:t>
            </a:r>
            <a:r>
              <a:rPr lang="en-GB" sz="2000" dirty="0" smtClean="0">
                <a:solidFill>
                  <a:srgbClr val="7030A0"/>
                </a:solidFill>
                <a:latin typeface="HfW cursive semibold" panose="00000700000000000000" pitchFamily="2" charset="0"/>
              </a:rPr>
              <a:t>rother</a:t>
            </a:r>
          </a:p>
          <a:p>
            <a:pPr>
              <a:lnSpc>
                <a:spcPct val="150000"/>
              </a:lnSpc>
            </a:pPr>
            <a:r>
              <a:rPr lang="en-GB" sz="2000" dirty="0" smtClean="0">
                <a:solidFill>
                  <a:srgbClr val="7030A0"/>
                </a:solidFill>
                <a:latin typeface="HfW cursive semibold" panose="00000700000000000000" pitchFamily="2" charset="0"/>
              </a:rPr>
              <a:t>nothing</a:t>
            </a:r>
          </a:p>
          <a:p>
            <a:pPr>
              <a:lnSpc>
                <a:spcPct val="150000"/>
              </a:lnSpc>
            </a:pPr>
            <a:r>
              <a:rPr lang="en-GB" sz="2000" dirty="0" smtClean="0">
                <a:solidFill>
                  <a:srgbClr val="7030A0"/>
                </a:solidFill>
                <a:latin typeface="HfW cursive semibold" panose="00000700000000000000" pitchFamily="2" charset="0"/>
              </a:rPr>
              <a:t>Monday</a:t>
            </a:r>
          </a:p>
          <a:p>
            <a:pPr>
              <a:lnSpc>
                <a:spcPct val="150000"/>
              </a:lnSpc>
            </a:pPr>
            <a:r>
              <a:rPr lang="en-GB" sz="2000" dirty="0">
                <a:solidFill>
                  <a:srgbClr val="7030A0"/>
                </a:solidFill>
                <a:latin typeface="HfW cursive semibold" panose="00000700000000000000" pitchFamily="2" charset="0"/>
              </a:rPr>
              <a:t>m</a:t>
            </a:r>
            <a:r>
              <a:rPr lang="en-GB" sz="2000" dirty="0" smtClean="0">
                <a:solidFill>
                  <a:srgbClr val="7030A0"/>
                </a:solidFill>
                <a:latin typeface="HfW cursive semibold" panose="00000700000000000000" pitchFamily="2" charset="0"/>
              </a:rPr>
              <a:t>oney</a:t>
            </a:r>
          </a:p>
          <a:p>
            <a:pPr>
              <a:lnSpc>
                <a:spcPct val="150000"/>
              </a:lnSpc>
            </a:pPr>
            <a:r>
              <a:rPr lang="en-GB" sz="2000" dirty="0">
                <a:solidFill>
                  <a:srgbClr val="7030A0"/>
                </a:solidFill>
                <a:latin typeface="HfW cursive semibold" panose="00000700000000000000" pitchFamily="2" charset="0"/>
              </a:rPr>
              <a:t>c</a:t>
            </a:r>
            <a:r>
              <a:rPr lang="en-GB" sz="2000" dirty="0" smtClean="0">
                <a:solidFill>
                  <a:srgbClr val="7030A0"/>
                </a:solidFill>
                <a:latin typeface="HfW cursive semibold" panose="00000700000000000000" pitchFamily="2" charset="0"/>
              </a:rPr>
              <a:t>over</a:t>
            </a:r>
          </a:p>
          <a:p>
            <a:pPr>
              <a:lnSpc>
                <a:spcPct val="150000"/>
              </a:lnSpc>
            </a:pPr>
            <a:r>
              <a:rPr lang="en-GB" sz="2000" dirty="0">
                <a:solidFill>
                  <a:srgbClr val="7030A0"/>
                </a:solidFill>
                <a:latin typeface="HfW cursive semibold" panose="00000700000000000000" pitchFamily="2" charset="0"/>
              </a:rPr>
              <a:t>h</a:t>
            </a:r>
            <a:r>
              <a:rPr lang="en-GB" sz="2000" dirty="0" smtClean="0">
                <a:solidFill>
                  <a:srgbClr val="7030A0"/>
                </a:solidFill>
                <a:latin typeface="HfW cursive semibold" panose="00000700000000000000" pitchFamily="2" charset="0"/>
              </a:rPr>
              <a:t>oney</a:t>
            </a:r>
          </a:p>
          <a:p>
            <a:pPr>
              <a:lnSpc>
                <a:spcPct val="150000"/>
              </a:lnSpc>
            </a:pPr>
            <a:r>
              <a:rPr lang="en-GB" sz="2000" dirty="0">
                <a:solidFill>
                  <a:srgbClr val="7030A0"/>
                </a:solidFill>
                <a:latin typeface="HfW cursive semibold" panose="00000700000000000000" pitchFamily="2" charset="0"/>
              </a:rPr>
              <a:t>d</a:t>
            </a:r>
            <a:r>
              <a:rPr lang="en-GB" sz="2000" dirty="0" smtClean="0">
                <a:solidFill>
                  <a:srgbClr val="7030A0"/>
                </a:solidFill>
                <a:latin typeface="HfW cursive semibold" panose="00000700000000000000" pitchFamily="2" charset="0"/>
              </a:rPr>
              <a:t>iscover</a:t>
            </a:r>
          </a:p>
          <a:p>
            <a:pPr>
              <a:lnSpc>
                <a:spcPct val="150000"/>
              </a:lnSpc>
            </a:pPr>
            <a:r>
              <a:rPr lang="en-GB" sz="2000" dirty="0" smtClean="0">
                <a:solidFill>
                  <a:srgbClr val="7030A0"/>
                </a:solidFill>
                <a:latin typeface="HfW cursive semibold" panose="00000700000000000000" pitchFamily="2" charset="0"/>
              </a:rPr>
              <a:t>wonder</a:t>
            </a:r>
          </a:p>
          <a:p>
            <a:pPr>
              <a:lnSpc>
                <a:spcPct val="150000"/>
              </a:lnSpc>
            </a:pPr>
            <a:endParaRPr lang="en-GB" sz="2000" dirty="0">
              <a:solidFill>
                <a:srgbClr val="7030A0"/>
              </a:solidFill>
              <a:latin typeface="HfW cursive semibold" panose="000007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91057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80901" y="665018"/>
            <a:ext cx="9177251" cy="60555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000" dirty="0" smtClean="0">
                <a:solidFill>
                  <a:srgbClr val="0070C0"/>
                </a:solidFill>
                <a:latin typeface="HfW cursive semibold" panose="00000700000000000000" pitchFamily="2" charset="0"/>
              </a:rPr>
              <a:t>Today we are learning to: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 smtClean="0">
                <a:latin typeface="HfW cursive semibold" panose="00000700000000000000" pitchFamily="2" charset="0"/>
              </a:rPr>
              <a:t>I am learning to look closely at a picture and draw it.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 smtClean="0">
                <a:latin typeface="HfW cursive semibold" panose="00000700000000000000" pitchFamily="2" charset="0"/>
              </a:rPr>
              <a:t>I am learning to use a range of interesting adjectives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 smtClean="0">
                <a:latin typeface="HfW cursive semibold" panose="00000700000000000000" pitchFamily="2" charset="0"/>
              </a:rPr>
              <a:t>I am learning to write 2A phrases with a comma</a:t>
            </a:r>
          </a:p>
          <a:p>
            <a:pPr>
              <a:lnSpc>
                <a:spcPct val="150000"/>
              </a:lnSpc>
            </a:pPr>
            <a:endParaRPr lang="en-GB" sz="2000" dirty="0">
              <a:latin typeface="HfW cursive semibold" panose="00000700000000000000" pitchFamily="2" charset="0"/>
            </a:endParaRPr>
          </a:p>
          <a:p>
            <a:pPr>
              <a:lnSpc>
                <a:spcPct val="150000"/>
              </a:lnSpc>
            </a:pPr>
            <a:r>
              <a:rPr lang="en-GB" sz="2000" dirty="0" smtClean="0">
                <a:solidFill>
                  <a:srgbClr val="0070C0"/>
                </a:solidFill>
                <a:latin typeface="HfW cursive semibold" panose="00000700000000000000" pitchFamily="2" charset="0"/>
              </a:rPr>
              <a:t>I will be successful if: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 smtClean="0">
                <a:latin typeface="HfW cursive semibold" panose="00000700000000000000" pitchFamily="2" charset="0"/>
              </a:rPr>
              <a:t>Draw a detailed picture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 smtClean="0">
                <a:latin typeface="HfW cursive semibold" panose="00000700000000000000" pitchFamily="2" charset="0"/>
              </a:rPr>
              <a:t>Discuss what the character looks like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 smtClean="0">
                <a:latin typeface="HfW cursive semibold" panose="00000700000000000000" pitchFamily="2" charset="0"/>
              </a:rPr>
              <a:t>I use 2 amazing adjectives for each phrase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 smtClean="0">
                <a:solidFill>
                  <a:srgbClr val="7030A0"/>
                </a:solidFill>
                <a:latin typeface="HfW cursive semibold" panose="00000700000000000000" pitchFamily="2" charset="0"/>
              </a:rPr>
              <a:t>I remember the comma to separate the adjectives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 smtClean="0">
                <a:latin typeface="HfW cursive semibold" panose="00000700000000000000" pitchFamily="2" charset="0"/>
              </a:rPr>
              <a:t>My writing is beautiful and neat</a:t>
            </a:r>
          </a:p>
          <a:p>
            <a:pPr>
              <a:lnSpc>
                <a:spcPct val="150000"/>
              </a:lnSpc>
            </a:pPr>
            <a:endParaRPr lang="en-GB" sz="2000" dirty="0" smtClean="0">
              <a:latin typeface="HfW cursive semibold" panose="00000700000000000000" pitchFamily="2" charset="0"/>
            </a:endParaRPr>
          </a:p>
          <a:p>
            <a:pPr>
              <a:lnSpc>
                <a:spcPct val="150000"/>
              </a:lnSpc>
            </a:pPr>
            <a:endParaRPr lang="en-GB" sz="2000" dirty="0">
              <a:latin typeface="HfW cursive semibold" panose="000007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5375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8496" y="1504604"/>
            <a:ext cx="4762500" cy="46101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014153" y="415636"/>
            <a:ext cx="85039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HfW cursive semibold" panose="00000700000000000000" pitchFamily="2" charset="0"/>
              </a:rPr>
              <a:t>Our story is called Pirate Pete.</a:t>
            </a:r>
          </a:p>
          <a:p>
            <a:endParaRPr lang="en-GB" dirty="0">
              <a:latin typeface="HfW cursive semibold" panose="00000700000000000000" pitchFamily="2" charset="0"/>
            </a:endParaRPr>
          </a:p>
          <a:p>
            <a:r>
              <a:rPr lang="en-GB" dirty="0" smtClean="0">
                <a:latin typeface="HfW cursive semibold" panose="00000700000000000000" pitchFamily="2" charset="0"/>
              </a:rPr>
              <a:t>What kind of character do you think he might be? Why? </a:t>
            </a:r>
            <a:endParaRPr lang="en-GB" dirty="0">
              <a:latin typeface="HfW cursive semibold" panose="000007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36212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393" y="714895"/>
            <a:ext cx="10061776" cy="4905116"/>
          </a:xfrm>
        </p:spPr>
      </p:pic>
    </p:spTree>
    <p:extLst>
      <p:ext uri="{BB962C8B-B14F-4D97-AF65-F5344CB8AC3E}">
        <p14:creationId xmlns:p14="http://schemas.microsoft.com/office/powerpoint/2010/main" val="4685608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47100" y="321642"/>
            <a:ext cx="57720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>
                <a:latin typeface="HfW cursive semibold" panose="00000700000000000000" pitchFamily="2" charset="0"/>
              </a:rPr>
              <a:t>Task 1: Draw a picture of pirate Pete</a:t>
            </a:r>
            <a:endParaRPr lang="en-GB" sz="2400" dirty="0">
              <a:latin typeface="HfW cursive semibold" panose="00000700000000000000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100" y="783307"/>
            <a:ext cx="4762500" cy="46101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98368" y="5705595"/>
            <a:ext cx="118989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HfW cursive semibold" panose="00000700000000000000" pitchFamily="2" charset="0"/>
              </a:rPr>
              <a:t>Write 2A phrases to describe him.</a:t>
            </a:r>
          </a:p>
          <a:p>
            <a:r>
              <a:rPr lang="en-GB" dirty="0" smtClean="0">
                <a:latin typeface="HfW cursive semibold" panose="00000700000000000000" pitchFamily="2" charset="0"/>
              </a:rPr>
              <a:t>A 2A phrase is 2 adjectives (describing words) with a comma between them followed by the noun (thing you are describing).</a:t>
            </a:r>
            <a:endParaRPr lang="en-GB" dirty="0">
              <a:latin typeface="HfW cursive semibold" panose="00000700000000000000" pitchFamily="2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47818" y="916657"/>
            <a:ext cx="3571875" cy="434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52311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768" y="1954663"/>
            <a:ext cx="3733299" cy="361383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20101" y="385003"/>
            <a:ext cx="118989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HfW cursive semibold" panose="00000700000000000000" pitchFamily="2" charset="0"/>
              </a:rPr>
              <a:t>Task 2: Write 2A phrases to describe him.</a:t>
            </a:r>
          </a:p>
          <a:p>
            <a:endParaRPr lang="en-GB" sz="2400" dirty="0" smtClean="0">
              <a:solidFill>
                <a:srgbClr val="0070C0"/>
              </a:solidFill>
              <a:latin typeface="HfW cursive semibold" panose="00000700000000000000" pitchFamily="2" charset="0"/>
            </a:endParaRPr>
          </a:p>
          <a:p>
            <a:r>
              <a:rPr lang="en-GB" sz="2400" dirty="0" smtClean="0">
                <a:solidFill>
                  <a:srgbClr val="0070C0"/>
                </a:solidFill>
                <a:latin typeface="HfW cursive semibold" panose="00000700000000000000" pitchFamily="2" charset="0"/>
              </a:rPr>
              <a:t>A 2A phrase is 2 adjectives (describing words) with a comma between them, followed by the noun (thing you are describing). Not full sentences!</a:t>
            </a:r>
            <a:endParaRPr lang="en-GB" sz="2400" dirty="0">
              <a:solidFill>
                <a:srgbClr val="0070C0"/>
              </a:solidFill>
              <a:latin typeface="HfW cursive semibold" panose="00000700000000000000" pitchFamily="2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385733" y="2091267"/>
            <a:ext cx="694266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HfW cursive semibold" panose="00000700000000000000" pitchFamily="2" charset="0"/>
              </a:rPr>
              <a:t>I like to start at the top of a character and work my way down when describing someone.</a:t>
            </a:r>
          </a:p>
          <a:p>
            <a:endParaRPr lang="en-GB" dirty="0">
              <a:latin typeface="HfW cursive semibold" panose="00000700000000000000" pitchFamily="2" charset="0"/>
            </a:endParaRPr>
          </a:p>
          <a:p>
            <a:r>
              <a:rPr lang="en-GB" dirty="0" smtClean="0">
                <a:latin typeface="HfW cursive semibold" panose="00000700000000000000" pitchFamily="2" charset="0"/>
              </a:rPr>
              <a:t>E.g.</a:t>
            </a:r>
          </a:p>
          <a:p>
            <a:r>
              <a:rPr lang="en-GB" dirty="0">
                <a:latin typeface="HfW cursive semibold" panose="00000700000000000000" pitchFamily="2" charset="0"/>
              </a:rPr>
              <a:t>m</a:t>
            </a:r>
            <a:r>
              <a:rPr lang="en-GB" dirty="0" smtClean="0">
                <a:latin typeface="HfW cursive semibold" panose="00000700000000000000" pitchFamily="2" charset="0"/>
              </a:rPr>
              <a:t>assive, black hat</a:t>
            </a:r>
          </a:p>
          <a:p>
            <a:r>
              <a:rPr lang="en-GB" dirty="0">
                <a:latin typeface="HfW cursive semibold" panose="00000700000000000000" pitchFamily="2" charset="0"/>
              </a:rPr>
              <a:t>w</a:t>
            </a:r>
            <a:r>
              <a:rPr lang="en-GB" dirty="0" smtClean="0">
                <a:latin typeface="HfW cursive semibold" panose="00000700000000000000" pitchFamily="2" charset="0"/>
              </a:rPr>
              <a:t>ild, long eyebrows</a:t>
            </a:r>
          </a:p>
          <a:p>
            <a:r>
              <a:rPr lang="en-GB" dirty="0" smtClean="0">
                <a:latin typeface="HfW cursive semibold" panose="00000700000000000000" pitchFamily="2" charset="0"/>
              </a:rPr>
              <a:t>bright, blue eye</a:t>
            </a:r>
          </a:p>
          <a:p>
            <a:endParaRPr lang="en-GB" dirty="0">
              <a:latin typeface="HfW cursive semibold" panose="00000700000000000000" pitchFamily="2" charset="0"/>
            </a:endParaRPr>
          </a:p>
          <a:p>
            <a:r>
              <a:rPr lang="en-GB" dirty="0" smtClean="0">
                <a:solidFill>
                  <a:srgbClr val="0070C0"/>
                </a:solidFill>
                <a:latin typeface="HfW cursive semibold" panose="00000700000000000000" pitchFamily="2" charset="0"/>
              </a:rPr>
              <a:t>The only punctuation you need to remember is the comma!</a:t>
            </a:r>
          </a:p>
          <a:p>
            <a:endParaRPr lang="en-GB" dirty="0">
              <a:latin typeface="HfW cursive semibold" panose="000007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95293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205" y="366932"/>
            <a:ext cx="3733299" cy="3613833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4394046" y="486911"/>
            <a:ext cx="6942667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HfW cursive semibold" panose="00000700000000000000" pitchFamily="2" charset="0"/>
              </a:rPr>
              <a:t>Here is a list of things you may describe: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HfW cursive semibold" panose="00000700000000000000" pitchFamily="2" charset="0"/>
              </a:rPr>
              <a:t>h</a:t>
            </a:r>
            <a:r>
              <a:rPr lang="en-GB" dirty="0" smtClean="0">
                <a:latin typeface="HfW cursive semibold" panose="00000700000000000000" pitchFamily="2" charset="0"/>
              </a:rPr>
              <a:t>at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HfW cursive semibold" panose="00000700000000000000" pitchFamily="2" charset="0"/>
              </a:rPr>
              <a:t>e</a:t>
            </a:r>
            <a:r>
              <a:rPr lang="en-GB" dirty="0" smtClean="0">
                <a:latin typeface="HfW cursive semibold" panose="00000700000000000000" pitchFamily="2" charset="0"/>
              </a:rPr>
              <a:t>yebrows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HfW cursive semibold" panose="00000700000000000000" pitchFamily="2" charset="0"/>
              </a:rPr>
              <a:t>e</a:t>
            </a:r>
            <a:r>
              <a:rPr lang="en-GB" dirty="0" smtClean="0">
                <a:latin typeface="HfW cursive semibold" panose="00000700000000000000" pitchFamily="2" charset="0"/>
              </a:rPr>
              <a:t>ye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HfW cursive semibold" panose="00000700000000000000" pitchFamily="2" charset="0"/>
              </a:rPr>
              <a:t>e</a:t>
            </a:r>
            <a:r>
              <a:rPr lang="en-GB" dirty="0" smtClean="0">
                <a:latin typeface="HfW cursive semibold" panose="00000700000000000000" pitchFamily="2" charset="0"/>
              </a:rPr>
              <a:t>yepatch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HfW cursive semibold" panose="00000700000000000000" pitchFamily="2" charset="0"/>
              </a:rPr>
              <a:t>n</a:t>
            </a:r>
            <a:r>
              <a:rPr lang="en-GB" dirty="0" smtClean="0">
                <a:latin typeface="HfW cursive semibold" panose="00000700000000000000" pitchFamily="2" charset="0"/>
              </a:rPr>
              <a:t>ose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HfW cursive semibold" panose="00000700000000000000" pitchFamily="2" charset="0"/>
              </a:rPr>
              <a:t>e</a:t>
            </a:r>
            <a:r>
              <a:rPr lang="en-GB" dirty="0" smtClean="0">
                <a:latin typeface="HfW cursive semibold" panose="00000700000000000000" pitchFamily="2" charset="0"/>
              </a:rPr>
              <a:t>ars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HfW cursive semibold" panose="00000700000000000000" pitchFamily="2" charset="0"/>
              </a:rPr>
              <a:t>e</a:t>
            </a:r>
            <a:r>
              <a:rPr lang="en-GB" dirty="0" smtClean="0">
                <a:latin typeface="HfW cursive semibold" panose="00000700000000000000" pitchFamily="2" charset="0"/>
              </a:rPr>
              <a:t>arring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HfW cursive semibold" panose="00000700000000000000" pitchFamily="2" charset="0"/>
              </a:rPr>
              <a:t>b</a:t>
            </a:r>
            <a:r>
              <a:rPr lang="en-GB" dirty="0" smtClean="0">
                <a:latin typeface="HfW cursive semibold" panose="00000700000000000000" pitchFamily="2" charset="0"/>
              </a:rPr>
              <a:t>eard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HfW cursive semibold" panose="00000700000000000000" pitchFamily="2" charset="0"/>
              </a:rPr>
              <a:t>m</a:t>
            </a:r>
            <a:r>
              <a:rPr lang="en-GB" dirty="0" smtClean="0">
                <a:latin typeface="HfW cursive semibold" panose="00000700000000000000" pitchFamily="2" charset="0"/>
              </a:rPr>
              <a:t>oustache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HfW cursive semibold" panose="00000700000000000000" pitchFamily="2" charset="0"/>
              </a:rPr>
              <a:t>t</a:t>
            </a:r>
            <a:r>
              <a:rPr lang="en-GB" dirty="0" smtClean="0">
                <a:latin typeface="HfW cursive semibold" panose="00000700000000000000" pitchFamily="2" charset="0"/>
              </a:rPr>
              <a:t>ooth/teeth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HfW cursive semibold" panose="00000700000000000000" pitchFamily="2" charset="0"/>
              </a:rPr>
              <a:t>f</a:t>
            </a:r>
            <a:r>
              <a:rPr lang="en-GB" dirty="0" smtClean="0">
                <a:latin typeface="HfW cursive semibold" panose="00000700000000000000" pitchFamily="2" charset="0"/>
              </a:rPr>
              <a:t>ace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HfW cursive semibold" panose="00000700000000000000" pitchFamily="2" charset="0"/>
              </a:rPr>
              <a:t>c</a:t>
            </a:r>
            <a:r>
              <a:rPr lang="en-GB" dirty="0" smtClean="0">
                <a:latin typeface="HfW cursive semibold" panose="00000700000000000000" pitchFamily="2" charset="0"/>
              </a:rPr>
              <a:t>oat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HfW cursive semibold" panose="00000700000000000000" pitchFamily="2" charset="0"/>
              </a:rPr>
              <a:t>s</a:t>
            </a:r>
            <a:r>
              <a:rPr lang="en-GB" dirty="0" smtClean="0">
                <a:latin typeface="HfW cursive semibold" panose="00000700000000000000" pitchFamily="2" charset="0"/>
              </a:rPr>
              <a:t>hirt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HfW cursive semibold" panose="00000700000000000000" pitchFamily="2" charset="0"/>
              </a:rPr>
              <a:t>h</a:t>
            </a:r>
            <a:r>
              <a:rPr lang="en-GB" dirty="0" smtClean="0">
                <a:latin typeface="HfW cursive semibold" panose="00000700000000000000" pitchFamily="2" charset="0"/>
              </a:rPr>
              <a:t>ook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HfW cursive semibold" panose="00000700000000000000" pitchFamily="2" charset="0"/>
              </a:rPr>
              <a:t>b</a:t>
            </a:r>
            <a:r>
              <a:rPr lang="en-GB" dirty="0" smtClean="0">
                <a:latin typeface="HfW cursive semibold" panose="00000700000000000000" pitchFamily="2" charset="0"/>
              </a:rPr>
              <a:t>elt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HfW cursive semibold" panose="00000700000000000000" pitchFamily="2" charset="0"/>
              </a:rPr>
              <a:t>t</a:t>
            </a:r>
            <a:r>
              <a:rPr lang="en-GB" dirty="0" smtClean="0">
                <a:latin typeface="HfW cursive semibold" panose="00000700000000000000" pitchFamily="2" charset="0"/>
              </a:rPr>
              <a:t>rousers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HfW cursive semibold" panose="00000700000000000000" pitchFamily="2" charset="0"/>
              </a:rPr>
              <a:t>s</a:t>
            </a:r>
            <a:r>
              <a:rPr lang="en-GB" dirty="0" smtClean="0">
                <a:latin typeface="HfW cursive semibold" panose="00000700000000000000" pitchFamily="2" charset="0"/>
              </a:rPr>
              <a:t>ocks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HfW cursive semibold" panose="00000700000000000000" pitchFamily="2" charset="0"/>
              </a:rPr>
              <a:t>l</a:t>
            </a:r>
            <a:r>
              <a:rPr lang="en-GB" dirty="0" smtClean="0">
                <a:latin typeface="HfW cursive semibold" panose="00000700000000000000" pitchFamily="2" charset="0"/>
              </a:rPr>
              <a:t>egs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HfW cursive semibold" panose="00000700000000000000" pitchFamily="2" charset="0"/>
              </a:rPr>
              <a:t>s</a:t>
            </a:r>
            <a:r>
              <a:rPr lang="en-GB" dirty="0" smtClean="0">
                <a:latin typeface="HfW cursive semibold" panose="00000700000000000000" pitchFamily="2" charset="0"/>
              </a:rPr>
              <a:t>hoes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 smtClean="0">
              <a:latin typeface="HfW cursive semibold" panose="00000700000000000000" pitchFamily="2" charset="0"/>
            </a:endParaRPr>
          </a:p>
          <a:p>
            <a:endParaRPr lang="en-GB" dirty="0" smtClean="0">
              <a:solidFill>
                <a:srgbClr val="0070C0"/>
              </a:solidFill>
              <a:latin typeface="HfW cursive semibold" panose="00000700000000000000" pitchFamily="2" charset="0"/>
            </a:endParaRPr>
          </a:p>
          <a:p>
            <a:endParaRPr lang="en-GB" dirty="0">
              <a:latin typeface="HfW cursive semibold" panose="000007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23455" y="4206240"/>
            <a:ext cx="3566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0070C0"/>
                </a:solidFill>
                <a:latin typeface="HfW cursive semibold" panose="00000700000000000000" pitchFamily="2" charset="0"/>
              </a:rPr>
              <a:t>Write at least ten 2A phrases</a:t>
            </a:r>
            <a:endParaRPr lang="en-GB" dirty="0">
              <a:solidFill>
                <a:srgbClr val="0070C0"/>
              </a:solidFill>
              <a:latin typeface="HfW cursive semibold" panose="000007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2099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339</Words>
  <Application>Microsoft Office PowerPoint</Application>
  <PresentationFormat>Widescreen</PresentationFormat>
  <Paragraphs>78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HfW cursive semibold</vt:lpstr>
      <vt:lpstr>HfW precursive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Abigail Williams</dc:creator>
  <cp:lastModifiedBy>Gott, Rebecca</cp:lastModifiedBy>
  <cp:revision>18</cp:revision>
  <dcterms:created xsi:type="dcterms:W3CDTF">2021-01-06T10:35:03Z</dcterms:created>
  <dcterms:modified xsi:type="dcterms:W3CDTF">2021-02-08T09:56:33Z</dcterms:modified>
</cp:coreProperties>
</file>