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9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79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92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3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44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14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53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11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54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66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C8F8D-1F0D-4123-A4A1-675C5455E31B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31AEC-A6FC-4041-87FE-FEEDCC671F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81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7157" y="2385753"/>
            <a:ext cx="9601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Wednesday 24</a:t>
            </a:r>
            <a:r>
              <a:rPr lang="en-GB" sz="4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400" u="sng" dirty="0" smtClean="0">
                <a:latin typeface="HfW precursive" panose="00000500000000000000" pitchFamily="2" charset="0"/>
              </a:rPr>
              <a:t> February 2021</a:t>
            </a:r>
          </a:p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Writing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95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38040" y="3860800"/>
            <a:ext cx="3940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practise your spelling for 5 minutes? Discuss the tricky part. Look, cover, say, write and check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1974" y="468435"/>
            <a:ext cx="570530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cursive semibold" panose="00000700000000000000" pitchFamily="2" charset="0"/>
              </a:rPr>
              <a:t>Year 1</a:t>
            </a:r>
          </a:p>
          <a:p>
            <a:r>
              <a:rPr lang="en-GB" sz="1600" dirty="0" smtClean="0">
                <a:latin typeface="HfW cursive semibold" panose="00000700000000000000" pitchFamily="2" charset="0"/>
              </a:rPr>
              <a:t>The </a:t>
            </a:r>
            <a:r>
              <a:rPr lang="en-GB" sz="1600" dirty="0">
                <a:latin typeface="HfW cursive semibold" panose="00000700000000000000" pitchFamily="2" charset="0"/>
              </a:rPr>
              <a:t>sound /k/ </a:t>
            </a:r>
            <a:r>
              <a:rPr lang="en-GB" sz="1600" dirty="0" smtClean="0">
                <a:latin typeface="HfW cursive semibold" panose="00000700000000000000" pitchFamily="2" charset="0"/>
              </a:rPr>
              <a:t>spelt with </a:t>
            </a:r>
            <a:r>
              <a:rPr lang="en-GB" sz="1600" dirty="0">
                <a:latin typeface="HfW cursive semibold" panose="00000700000000000000" pitchFamily="2" charset="0"/>
              </a:rPr>
              <a:t>‘k’ not ‘c’, </a:t>
            </a:r>
            <a:r>
              <a:rPr lang="en-GB" sz="1600" dirty="0" smtClean="0">
                <a:latin typeface="HfW cursive semibold" panose="00000700000000000000" pitchFamily="2" charset="0"/>
              </a:rPr>
              <a:t>before e</a:t>
            </a:r>
            <a:r>
              <a:rPr lang="en-GB" sz="1600" dirty="0">
                <a:latin typeface="HfW cursive semibold" panose="00000700000000000000" pitchFamily="2" charset="0"/>
              </a:rPr>
              <a:t>, </a:t>
            </a:r>
            <a:r>
              <a:rPr lang="en-GB" sz="1600" dirty="0" err="1">
                <a:latin typeface="HfW cursive semibold" panose="00000700000000000000" pitchFamily="2" charset="0"/>
              </a:rPr>
              <a:t>i</a:t>
            </a:r>
            <a:r>
              <a:rPr lang="en-GB" sz="1600" dirty="0">
                <a:latin typeface="HfW cursive semibold" panose="00000700000000000000" pitchFamily="2" charset="0"/>
              </a:rPr>
              <a:t> and 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Kent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sketch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skin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frisky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skill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risky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kettle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kilt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latin typeface="HfW cursive semibold" panose="00000700000000000000" pitchFamily="2" charset="0"/>
              </a:rPr>
              <a:t>king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187275" y="762151"/>
            <a:ext cx="7065983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Year 2</a:t>
            </a:r>
          </a:p>
          <a:p>
            <a:r>
              <a:rPr lang="en-GB" sz="16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 u sound spelt with o</a:t>
            </a:r>
            <a:endParaRPr lang="en-GB" sz="16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o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other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b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rother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nothing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Monday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m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c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over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h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oney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7030A0"/>
                </a:solidFill>
                <a:latin typeface="HfW cursive semibold" panose="00000700000000000000" pitchFamily="2" charset="0"/>
              </a:rPr>
              <a:t>d</a:t>
            </a: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iscover</a:t>
            </a: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wonder</a:t>
            </a:r>
          </a:p>
          <a:p>
            <a:pPr>
              <a:lnSpc>
                <a:spcPct val="150000"/>
              </a:lnSpc>
            </a:pPr>
            <a:endParaRPr lang="en-GB" sz="2000" dirty="0">
              <a:solidFill>
                <a:srgbClr val="7030A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105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55963" y="332509"/>
            <a:ext cx="917725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Today we are learning to: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use a range of interesting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am learning to write 2A </a:t>
            </a:r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sentences</a:t>
            </a:r>
            <a:r>
              <a:rPr lang="en-GB" sz="2000" dirty="0" smtClean="0">
                <a:latin typeface="HfW cursive semibold" panose="00000700000000000000" pitchFamily="2" charset="0"/>
              </a:rPr>
              <a:t> with a comma</a:t>
            </a: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GB" sz="20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I will be successful if: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Discuss what the </a:t>
            </a:r>
            <a:r>
              <a:rPr lang="en-GB" sz="2000" dirty="0" smtClean="0">
                <a:latin typeface="HfW cursive semibold" panose="00000700000000000000" pitchFamily="2" charset="0"/>
              </a:rPr>
              <a:t>setting </a:t>
            </a:r>
            <a:r>
              <a:rPr lang="en-GB" sz="2000" dirty="0" smtClean="0">
                <a:latin typeface="HfW cursive semibold" panose="00000700000000000000" pitchFamily="2" charset="0"/>
              </a:rPr>
              <a:t>looks like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I use 2 amazing adjectives for each 2A </a:t>
            </a:r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remember the comma to separate the adjectives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remember to use all the line. It is not a list, so you do not need to start a new line for each 2A 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start my sentences in different ways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7030A0"/>
                </a:solidFill>
                <a:latin typeface="HfW cursive semibold" panose="00000700000000000000" pitchFamily="2" charset="0"/>
              </a:rPr>
              <a:t>I check that I have written a full sentence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 smtClean="0">
                <a:latin typeface="HfW cursive semibold" panose="00000700000000000000" pitchFamily="2" charset="0"/>
              </a:rPr>
              <a:t>My writing is beautiful and neat</a:t>
            </a:r>
          </a:p>
          <a:p>
            <a:pPr>
              <a:lnSpc>
                <a:spcPct val="150000"/>
              </a:lnSpc>
            </a:pPr>
            <a:endParaRPr lang="en-GB" sz="2000" dirty="0" smtClean="0">
              <a:latin typeface="HfW cursive semibold" panose="00000700000000000000" pitchFamily="2" charset="0"/>
            </a:endParaRPr>
          </a:p>
          <a:p>
            <a:pPr>
              <a:lnSpc>
                <a:spcPct val="150000"/>
              </a:lnSpc>
            </a:pPr>
            <a:endParaRPr lang="en-GB" sz="2000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37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153" y="1487978"/>
            <a:ext cx="4762500" cy="4610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4153" y="415636"/>
            <a:ext cx="8503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Our story is called Pirate Pete.</a:t>
            </a:r>
          </a:p>
          <a:p>
            <a:endParaRPr lang="en-GB" dirty="0">
              <a:latin typeface="HfW cursive semibold" panose="00000700000000000000" pitchFamily="2" charset="0"/>
            </a:endParaRPr>
          </a:p>
          <a:p>
            <a:r>
              <a:rPr lang="en-GB" dirty="0" smtClean="0">
                <a:latin typeface="HfW cursive semibold" panose="00000700000000000000" pitchFamily="2" charset="0"/>
              </a:rPr>
              <a:t>What kind of character do you think he might be? Why? </a:t>
            </a:r>
            <a:endParaRPr lang="en-GB" dirty="0"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2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5789" y="385003"/>
            <a:ext cx="117214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>
                <a:latin typeface="HfW cursive semibold" panose="00000700000000000000" pitchFamily="2" charset="0"/>
              </a:rPr>
              <a:t>Task: Use your 2A phrases from yesterday and put them into FULL SENTENCES</a:t>
            </a:r>
            <a:endParaRPr lang="en-GB" sz="2400" dirty="0">
              <a:latin typeface="HfW cursive semibold" panose="000007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600" y="1175257"/>
            <a:ext cx="2520672" cy="24400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8132" y="3715927"/>
            <a:ext cx="110437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HfW cursive semibold" panose="00000700000000000000" pitchFamily="2" charset="0"/>
              </a:rPr>
              <a:t>A 2A sentence needs 2 adjectives (describing words) with a comma between them followed by the noun (thing you are describing). 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E.g. 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The crazy pirate wears a massive, black hat on his head. His eye brows are black, long and wild.</a:t>
            </a:r>
          </a:p>
          <a:p>
            <a:endParaRPr lang="en-GB" sz="2000" dirty="0">
              <a:solidFill>
                <a:srgbClr val="FF0000"/>
              </a:solidFill>
              <a:latin typeface="HfW cursive semibold" panose="00000700000000000000" pitchFamily="2" charset="0"/>
            </a:endParaRPr>
          </a:p>
          <a:p>
            <a:r>
              <a:rPr lang="en-GB" sz="2000" dirty="0" smtClean="0">
                <a:solidFill>
                  <a:srgbClr val="FF0000"/>
                </a:solidFill>
                <a:latin typeface="HfW cursive semibold" panose="00000700000000000000" pitchFamily="2" charset="0"/>
              </a:rPr>
              <a:t>Remember that after the full stop you do a finger space and continue to fill the rest of the line with your next sentence.</a:t>
            </a:r>
            <a:endParaRPr lang="en-GB" sz="2000" dirty="0">
              <a:solidFill>
                <a:srgbClr val="FF0000"/>
              </a:solidFill>
              <a:latin typeface="HfW cursive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23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205" y="366932"/>
            <a:ext cx="3733299" cy="36138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94046" y="486911"/>
            <a:ext cx="694266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cursive semibold" panose="00000700000000000000" pitchFamily="2" charset="0"/>
              </a:rPr>
              <a:t>Here is a list of things you may describe: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yebrows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yepatch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n</a:t>
            </a:r>
            <a:r>
              <a:rPr lang="en-GB" dirty="0" smtClean="0">
                <a:latin typeface="HfW cursive semibold" panose="00000700000000000000" pitchFamily="2" charset="0"/>
              </a:rPr>
              <a:t>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e</a:t>
            </a:r>
            <a:r>
              <a:rPr lang="en-GB" dirty="0" smtClean="0">
                <a:latin typeface="HfW cursive semibold" panose="00000700000000000000" pitchFamily="2" charset="0"/>
              </a:rPr>
              <a:t>arring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m</a:t>
            </a:r>
            <a:r>
              <a:rPr lang="en-GB" dirty="0" smtClean="0">
                <a:latin typeface="HfW cursive semibold" panose="00000700000000000000" pitchFamily="2" charset="0"/>
              </a:rPr>
              <a:t>oustache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ooth/teeth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f</a:t>
            </a:r>
            <a:r>
              <a:rPr lang="en-GB" dirty="0" smtClean="0">
                <a:latin typeface="HfW cursive semibold" panose="00000700000000000000" pitchFamily="2" charset="0"/>
              </a:rPr>
              <a:t>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c</a:t>
            </a:r>
            <a:r>
              <a:rPr lang="en-GB" dirty="0" smtClean="0">
                <a:latin typeface="HfW cursive semibold" panose="00000700000000000000" pitchFamily="2" charset="0"/>
              </a:rPr>
              <a:t>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hirt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h</a:t>
            </a:r>
            <a:r>
              <a:rPr lang="en-GB" dirty="0" smtClean="0">
                <a:latin typeface="HfW cursive semibold" panose="00000700000000000000" pitchFamily="2" charset="0"/>
              </a:rPr>
              <a:t>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b</a:t>
            </a:r>
            <a:r>
              <a:rPr lang="en-GB" dirty="0" smtClean="0">
                <a:latin typeface="HfW cursive semibold" panose="00000700000000000000" pitchFamily="2" charset="0"/>
              </a:rPr>
              <a:t>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t</a:t>
            </a:r>
            <a:r>
              <a:rPr lang="en-GB" dirty="0" smtClean="0">
                <a:latin typeface="HfW cursive semibold" panose="00000700000000000000" pitchFamily="2" charset="0"/>
              </a:rPr>
              <a:t>rousers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ocks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l</a:t>
            </a:r>
            <a:r>
              <a:rPr lang="en-GB" dirty="0" smtClean="0">
                <a:latin typeface="HfW cursive semibold" panose="00000700000000000000" pitchFamily="2" charset="0"/>
              </a:rPr>
              <a:t>egs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HfW cursive semibold" panose="00000700000000000000" pitchFamily="2" charset="0"/>
              </a:rPr>
              <a:t>s</a:t>
            </a:r>
            <a:r>
              <a:rPr lang="en-GB" dirty="0" smtClean="0">
                <a:latin typeface="HfW cursive semibold" panose="00000700000000000000" pitchFamily="2" charset="0"/>
              </a:rPr>
              <a:t>hoes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>
              <a:latin typeface="HfW cursive semibold" panose="00000700000000000000" pitchFamily="2" charset="0"/>
            </a:endParaRPr>
          </a:p>
          <a:p>
            <a:endParaRPr lang="en-GB" dirty="0" smtClean="0">
              <a:solidFill>
                <a:srgbClr val="0070C0"/>
              </a:solidFill>
              <a:latin typeface="HfW cursive semibold" panose="00000700000000000000" pitchFamily="2" charset="0"/>
            </a:endParaRPr>
          </a:p>
          <a:p>
            <a:endParaRPr lang="en-GB" dirty="0">
              <a:latin typeface="HfW cursive semibold" panose="000007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4073" y="4297680"/>
            <a:ext cx="3566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HfW cursive semibold" panose="00000700000000000000" pitchFamily="2" charset="0"/>
              </a:rPr>
              <a:t>Write at least eight 2A sentences</a:t>
            </a:r>
            <a:endParaRPr lang="en-GB" dirty="0">
              <a:solidFill>
                <a:srgbClr val="0070C0"/>
              </a:solidFill>
              <a:latin typeface="HfW cursive semibold" panose="000007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178" y="1164371"/>
            <a:ext cx="4671753" cy="2277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5" t="13255" b="16493"/>
          <a:stretch/>
        </p:blipFill>
        <p:spPr>
          <a:xfrm>
            <a:off x="6364769" y="3543097"/>
            <a:ext cx="2809702" cy="24171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306"/>
          <a:stretch/>
        </p:blipFill>
        <p:spPr>
          <a:xfrm>
            <a:off x="9228762" y="3543097"/>
            <a:ext cx="2368335" cy="241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9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327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HfW cursive semibold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Gott, Rebecca</cp:lastModifiedBy>
  <cp:revision>23</cp:revision>
  <dcterms:created xsi:type="dcterms:W3CDTF">2021-01-06T10:35:03Z</dcterms:created>
  <dcterms:modified xsi:type="dcterms:W3CDTF">2021-02-09T10:16:57Z</dcterms:modified>
</cp:coreProperties>
</file>