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7" r:id="rId6"/>
    <p:sldId id="268" r:id="rId7"/>
    <p:sldId id="269" r:id="rId8"/>
    <p:sldId id="270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9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79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2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3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14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53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11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54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66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81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7157" y="2385753"/>
            <a:ext cx="960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Thursday 25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</a:p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Writing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95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44774" y="6112933"/>
            <a:ext cx="3940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Which one looks correct? Write it down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1974" y="468435"/>
            <a:ext cx="570530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cursive semibold" panose="00000700000000000000" pitchFamily="2" charset="0"/>
              </a:rPr>
              <a:t>Year 1</a:t>
            </a:r>
          </a:p>
          <a:p>
            <a:r>
              <a:rPr lang="en-GB" sz="1600" dirty="0" smtClean="0">
                <a:latin typeface="HfW cursive semibold" panose="00000700000000000000" pitchFamily="2" charset="0"/>
              </a:rPr>
              <a:t>The </a:t>
            </a:r>
            <a:r>
              <a:rPr lang="en-GB" sz="1600" dirty="0">
                <a:latin typeface="HfW cursive semibold" panose="00000700000000000000" pitchFamily="2" charset="0"/>
              </a:rPr>
              <a:t>sound /k/ </a:t>
            </a:r>
            <a:r>
              <a:rPr lang="en-GB" sz="1600" dirty="0" smtClean="0">
                <a:latin typeface="HfW cursive semibold" panose="00000700000000000000" pitchFamily="2" charset="0"/>
              </a:rPr>
              <a:t>spelt with </a:t>
            </a:r>
            <a:r>
              <a:rPr lang="en-GB" sz="1600" dirty="0">
                <a:latin typeface="HfW cursive semibold" panose="00000700000000000000" pitchFamily="2" charset="0"/>
              </a:rPr>
              <a:t>‘k’ not ‘c’, </a:t>
            </a:r>
            <a:r>
              <a:rPr lang="en-GB" sz="1600" dirty="0" smtClean="0">
                <a:latin typeface="HfW cursive semibold" panose="00000700000000000000" pitchFamily="2" charset="0"/>
              </a:rPr>
              <a:t>before e</a:t>
            </a:r>
            <a:r>
              <a:rPr lang="en-GB" sz="1600" dirty="0">
                <a:latin typeface="HfW cursive semibold" panose="00000700000000000000" pitchFamily="2" charset="0"/>
              </a:rPr>
              <a:t>, </a:t>
            </a:r>
            <a:r>
              <a:rPr lang="en-GB" sz="1600" dirty="0" err="1">
                <a:latin typeface="HfW cursive semibold" panose="00000700000000000000" pitchFamily="2" charset="0"/>
              </a:rPr>
              <a:t>i</a:t>
            </a:r>
            <a:r>
              <a:rPr lang="en-GB" sz="1600" dirty="0">
                <a:latin typeface="HfW cursive semibold" panose="00000700000000000000" pitchFamily="2" charset="0"/>
              </a:rPr>
              <a:t> and y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latin typeface="HfW cursive semibold" panose="00000700000000000000" pitchFamily="2" charset="0"/>
              </a:rPr>
              <a:t>Kent, </a:t>
            </a:r>
            <a:r>
              <a:rPr lang="en-GB" sz="2000" dirty="0" err="1" smtClean="0">
                <a:latin typeface="HfW cursive semibold" panose="00000700000000000000" pitchFamily="2" charset="0"/>
              </a:rPr>
              <a:t>Kentt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>
                <a:latin typeface="HfW cursive semibold" panose="00000700000000000000" pitchFamily="2" charset="0"/>
              </a:rPr>
              <a:t>s</a:t>
            </a:r>
            <a:r>
              <a:rPr lang="en-GB" sz="2000" dirty="0" err="1" smtClean="0">
                <a:latin typeface="HfW cursive semibold" panose="00000700000000000000" pitchFamily="2" charset="0"/>
              </a:rPr>
              <a:t>cech</a:t>
            </a:r>
            <a:r>
              <a:rPr lang="en-GB" sz="2000" dirty="0" smtClean="0">
                <a:latin typeface="HfW cursive semibold" panose="00000700000000000000" pitchFamily="2" charset="0"/>
              </a:rPr>
              <a:t>, sketch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</a:t>
            </a:r>
            <a:r>
              <a:rPr lang="en-GB" sz="2000" dirty="0" smtClean="0">
                <a:latin typeface="HfW cursive semibold" panose="00000700000000000000" pitchFamily="2" charset="0"/>
              </a:rPr>
              <a:t>it, </a:t>
            </a:r>
            <a:r>
              <a:rPr lang="en-GB" sz="2000" dirty="0" err="1" smtClean="0">
                <a:latin typeface="HfW cursive semibold" panose="00000700000000000000" pitchFamily="2" charset="0"/>
              </a:rPr>
              <a:t>cit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>
                <a:latin typeface="HfW cursive semibold" panose="00000700000000000000" pitchFamily="2" charset="0"/>
              </a:rPr>
              <a:t>s</a:t>
            </a:r>
            <a:r>
              <a:rPr lang="en-GB" sz="2000" dirty="0" err="1" smtClean="0">
                <a:latin typeface="HfW cursive semibold" panose="00000700000000000000" pitchFamily="2" charset="0"/>
              </a:rPr>
              <a:t>cin</a:t>
            </a:r>
            <a:r>
              <a:rPr lang="en-GB" sz="2000" dirty="0" smtClean="0">
                <a:latin typeface="HfW cursive semibold" panose="00000700000000000000" pitchFamily="2" charset="0"/>
              </a:rPr>
              <a:t>, skin,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f</a:t>
            </a:r>
            <a:r>
              <a:rPr lang="en-GB" sz="2000" dirty="0" smtClean="0">
                <a:latin typeface="HfW cursive semibold" panose="00000700000000000000" pitchFamily="2" charset="0"/>
              </a:rPr>
              <a:t>risky, </a:t>
            </a:r>
            <a:r>
              <a:rPr lang="en-GB" sz="2000" dirty="0" err="1" smtClean="0">
                <a:latin typeface="HfW cursive semibold" panose="00000700000000000000" pitchFamily="2" charset="0"/>
              </a:rPr>
              <a:t>friskee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>
                <a:latin typeface="HfW cursive semibold" panose="00000700000000000000" pitchFamily="2" charset="0"/>
              </a:rPr>
              <a:t>s</a:t>
            </a:r>
            <a:r>
              <a:rPr lang="en-GB" sz="2000" dirty="0" err="1" smtClean="0">
                <a:latin typeface="HfW cursive semibold" panose="00000700000000000000" pitchFamily="2" charset="0"/>
              </a:rPr>
              <a:t>kil</a:t>
            </a:r>
            <a:r>
              <a:rPr lang="en-GB" sz="2000" dirty="0" smtClean="0">
                <a:latin typeface="HfW cursive semibold" panose="00000700000000000000" pitchFamily="2" charset="0"/>
              </a:rPr>
              <a:t>, skill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>
                <a:latin typeface="HfW cursive semibold" panose="00000700000000000000" pitchFamily="2" charset="0"/>
              </a:rPr>
              <a:t>r</a:t>
            </a:r>
            <a:r>
              <a:rPr lang="en-GB" sz="2000" dirty="0" err="1" smtClean="0">
                <a:latin typeface="HfW cursive semibold" panose="00000700000000000000" pitchFamily="2" charset="0"/>
              </a:rPr>
              <a:t>iskee</a:t>
            </a:r>
            <a:r>
              <a:rPr lang="en-GB" sz="2000" dirty="0" smtClean="0">
                <a:latin typeface="HfW cursive semibold" panose="00000700000000000000" pitchFamily="2" charset="0"/>
              </a:rPr>
              <a:t>, risky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</a:t>
            </a:r>
            <a:r>
              <a:rPr lang="en-GB" sz="2000" dirty="0" smtClean="0">
                <a:latin typeface="HfW cursive semibold" panose="00000700000000000000" pitchFamily="2" charset="0"/>
              </a:rPr>
              <a:t>ettle, </a:t>
            </a:r>
            <a:r>
              <a:rPr lang="en-GB" sz="2000" dirty="0" err="1" smtClean="0">
                <a:latin typeface="HfW cursive semibold" panose="00000700000000000000" pitchFamily="2" charset="0"/>
              </a:rPr>
              <a:t>kettul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 smtClean="0">
                <a:latin typeface="HfW cursive semibold" panose="00000700000000000000" pitchFamily="2" charset="0"/>
              </a:rPr>
              <a:t>cilt</a:t>
            </a:r>
            <a:r>
              <a:rPr lang="en-GB" sz="2000" dirty="0" smtClean="0">
                <a:latin typeface="HfW cursive semibold" panose="00000700000000000000" pitchFamily="2" charset="0"/>
              </a:rPr>
              <a:t>, kilt</a:t>
            </a: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</a:t>
            </a:r>
            <a:r>
              <a:rPr lang="en-GB" sz="2000" dirty="0" smtClean="0">
                <a:latin typeface="HfW cursive semibold" panose="00000700000000000000" pitchFamily="2" charset="0"/>
              </a:rPr>
              <a:t>ing, </a:t>
            </a:r>
            <a:r>
              <a:rPr lang="en-GB" sz="2000" dirty="0" err="1" smtClean="0">
                <a:latin typeface="HfW cursive semibold" panose="00000700000000000000" pitchFamily="2" charset="0"/>
              </a:rPr>
              <a:t>kinng</a:t>
            </a:r>
            <a:endParaRPr lang="en-GB" sz="2000" dirty="0">
              <a:latin typeface="HfW cursive semibold" panose="000007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87275" y="762151"/>
            <a:ext cx="70659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Year 2</a:t>
            </a:r>
          </a:p>
          <a:p>
            <a:r>
              <a:rPr lang="en-GB" sz="16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 u sound spelt with o</a:t>
            </a:r>
            <a:endParaRPr lang="en-GB" sz="16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o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ther,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uver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othr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uther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muver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mother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brother,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bruver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bruther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n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othing,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nofing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nothin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Mundy,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Mondy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Monday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muny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monee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>
                <a:solidFill>
                  <a:srgbClr val="7030A0"/>
                </a:solidFill>
                <a:latin typeface="HfW cursive semibold" panose="00000700000000000000" pitchFamily="2" charset="0"/>
              </a:rPr>
              <a:t>c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uvr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covur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cover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h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honee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huney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err="1">
                <a:solidFill>
                  <a:srgbClr val="7030A0"/>
                </a:solidFill>
                <a:latin typeface="HfW cursive semibold" panose="00000700000000000000" pitchFamily="2" charset="0"/>
              </a:rPr>
              <a:t>d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iscuver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discover,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discovr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w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onder,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wunder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, </a:t>
            </a:r>
            <a:r>
              <a:rPr lang="en-GB" sz="2000" dirty="0" err="1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wondr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0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0901" y="665018"/>
            <a:ext cx="917725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Today we are learning to: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explain using BOB/BOYS sentences.</a:t>
            </a:r>
            <a:endParaRPr lang="en-GB" sz="2000" dirty="0" smtClean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I will be successful if: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explain the start of the story in sentences.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use BOB/BOYS sentences</a:t>
            </a:r>
            <a:endParaRPr lang="en-GB" sz="2000" dirty="0" smtClean="0">
              <a:latin typeface="HfW cursive semibold" panose="00000700000000000000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use capital letters, finger spaces and full stops accurately.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start my sentences in different 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ways.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My </a:t>
            </a:r>
            <a:r>
              <a:rPr lang="en-GB" sz="2000" dirty="0" smtClean="0">
                <a:latin typeface="HfW cursive semibold" panose="00000700000000000000" pitchFamily="2" charset="0"/>
              </a:rPr>
              <a:t>writing is beautiful and neat</a:t>
            </a:r>
          </a:p>
          <a:p>
            <a:pPr>
              <a:lnSpc>
                <a:spcPct val="150000"/>
              </a:lnSpc>
            </a:pPr>
            <a:endParaRPr lang="en-GB" sz="2000" dirty="0" smtClean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7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53" y="1487978"/>
            <a:ext cx="4762500" cy="4610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4153" y="415636"/>
            <a:ext cx="8503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Our story is called Pirate Pete.</a:t>
            </a:r>
          </a:p>
          <a:p>
            <a:r>
              <a:rPr lang="en-GB" dirty="0" smtClean="0">
                <a:latin typeface="HfW cursive semibold" panose="00000700000000000000" pitchFamily="2" charset="0"/>
              </a:rPr>
              <a:t>The next slides are the first pages.</a:t>
            </a:r>
            <a:endParaRPr lang="en-GB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2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23" y="748145"/>
            <a:ext cx="10522172" cy="5129559"/>
          </a:xfrm>
        </p:spPr>
      </p:pic>
    </p:spTree>
    <p:extLst>
      <p:ext uri="{BB962C8B-B14F-4D97-AF65-F5344CB8AC3E}">
        <p14:creationId xmlns:p14="http://schemas.microsoft.com/office/powerpoint/2010/main" val="2870853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66" y="864524"/>
            <a:ext cx="9592213" cy="4863552"/>
          </a:xfrm>
        </p:spPr>
      </p:pic>
    </p:spTree>
    <p:extLst>
      <p:ext uri="{BB962C8B-B14F-4D97-AF65-F5344CB8AC3E}">
        <p14:creationId xmlns:p14="http://schemas.microsoft.com/office/powerpoint/2010/main" val="474253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09" y="781396"/>
            <a:ext cx="10606677" cy="5054745"/>
          </a:xfrm>
        </p:spPr>
      </p:pic>
    </p:spTree>
    <p:extLst>
      <p:ext uri="{BB962C8B-B14F-4D97-AF65-F5344CB8AC3E}">
        <p14:creationId xmlns:p14="http://schemas.microsoft.com/office/powerpoint/2010/main" val="1980126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latin typeface="HfW cursive" panose="00000500000000000000" pitchFamily="2" charset="0"/>
              </a:rPr>
              <a:t>What kind of character do you think Pirate Pete is?</a:t>
            </a:r>
            <a:endParaRPr lang="en-GB" sz="3600" dirty="0">
              <a:latin typeface="HfW 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 smtClean="0">
                <a:solidFill>
                  <a:srgbClr val="FF0000"/>
                </a:solidFill>
                <a:latin typeface="HfW cursive" panose="00000500000000000000" pitchFamily="2" charset="0"/>
              </a:rPr>
              <a:t>Why?</a:t>
            </a:r>
            <a:endParaRPr lang="en-GB" dirty="0">
              <a:solidFill>
                <a:srgbClr val="FF0000"/>
              </a:solidFill>
              <a:latin typeface="HfW cursive" panose="00000500000000000000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Task 1: Can you explain what has happened in the story so far then use BOB (but, or because)/</a:t>
            </a:r>
            <a:r>
              <a:rPr lang="en-GB" dirty="0" smtClean="0">
                <a:solidFill>
                  <a:srgbClr val="7030A0"/>
                </a:solidFill>
                <a:latin typeface="HfW cursive" panose="00000500000000000000" pitchFamily="2" charset="0"/>
              </a:rPr>
              <a:t>BOYS(but, or, yet, so) </a:t>
            </a:r>
            <a:r>
              <a:rPr lang="en-GB" dirty="0" smtClean="0">
                <a:solidFill>
                  <a:srgbClr val="0070C0"/>
                </a:solidFill>
                <a:latin typeface="HfW cursive" panose="00000500000000000000" pitchFamily="2" charset="0"/>
              </a:rPr>
              <a:t>sentences to explain your thinking about Pirate Pete?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 smtClean="0">
                <a:latin typeface="HfW cursive" panose="00000500000000000000" pitchFamily="2" charset="0"/>
              </a:rPr>
              <a:t>Discuss this with someone first, then write at least 5 sentences. Include time conjunctions if possible.</a:t>
            </a:r>
          </a:p>
          <a:p>
            <a:pPr marL="0" indent="0">
              <a:lnSpc>
                <a:spcPct val="150000"/>
              </a:lnSpc>
              <a:buNone/>
            </a:pPr>
            <a:endParaRPr lang="en-GB" dirty="0">
              <a:solidFill>
                <a:srgbClr val="FF0000"/>
              </a:solidFill>
              <a:latin typeface="HfW cursive" panose="00000500000000000000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dirty="0">
              <a:solidFill>
                <a:srgbClr val="FF0000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64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5789" y="385003"/>
            <a:ext cx="11721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>
                <a:latin typeface="HfW cursive semibold" panose="00000700000000000000" pitchFamily="2" charset="0"/>
              </a:rPr>
              <a:t>Task: Write BOB/BOYS sentences to explain what has happened so far and what you think about Pirate Pete.</a:t>
            </a:r>
            <a:endParaRPr lang="en-GB" sz="2400" dirty="0">
              <a:latin typeface="HfW cursive semibold" panose="000007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125" y="2236262"/>
            <a:ext cx="110437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2060"/>
                </a:solidFill>
                <a:latin typeface="HfW cursive semibold" panose="00000700000000000000" pitchFamily="2" charset="0"/>
              </a:rPr>
              <a:t>E.g. First of all, we know that Pirate Pete loves gold because he plundered every ship and shore in the Seven Seas. I think he must be a great pirate, but he is very greedy. Then, Pirate Pete created a plan to steal from the Queen, so he could steal even more booty.</a:t>
            </a:r>
          </a:p>
          <a:p>
            <a:r>
              <a:rPr lang="en-GB" sz="2800" dirty="0" smtClean="0">
                <a:solidFill>
                  <a:srgbClr val="002060"/>
                </a:solidFill>
                <a:latin typeface="HfW cursive semibold" panose="00000700000000000000" pitchFamily="2" charset="0"/>
              </a:rPr>
              <a:t> </a:t>
            </a:r>
            <a:endParaRPr lang="en-GB" sz="2800" dirty="0">
              <a:solidFill>
                <a:srgbClr val="00206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23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354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HfW cursive</vt:lpstr>
      <vt:lpstr>HfW cursive semibold</vt:lpstr>
      <vt:lpstr>HfW precursive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kind of character do you think Pirate Pete is?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Williams</dc:creator>
  <cp:lastModifiedBy>Gott, Rebecca</cp:lastModifiedBy>
  <cp:revision>32</cp:revision>
  <dcterms:created xsi:type="dcterms:W3CDTF">2021-01-06T10:35:03Z</dcterms:created>
  <dcterms:modified xsi:type="dcterms:W3CDTF">2021-02-03T12:08:51Z</dcterms:modified>
</cp:coreProperties>
</file>