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8" r:id="rId7"/>
    <p:sldId id="26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8F8D-1F0D-4123-A4A1-675C5455E31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7" y="2385753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Friday 26</a:t>
            </a:r>
            <a:r>
              <a:rPr lang="en-GB" sz="4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4400" u="sng" dirty="0" smtClean="0">
                <a:latin typeface="HfW precursive" panose="00000500000000000000" pitchFamily="2" charset="0"/>
              </a:rPr>
              <a:t> February 2021</a:t>
            </a:r>
          </a:p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Writing</a:t>
            </a:r>
            <a:endParaRPr lang="en-GB" sz="4400" u="sng" dirty="0">
              <a:latin typeface="HfW precursive" panose="000005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8357" y="550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8040" y="3860800"/>
            <a:ext cx="394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Spelling check- adult read out each word for child to write.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74" y="468435"/>
            <a:ext cx="570530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HfW cursive semibold" panose="00000700000000000000" pitchFamily="2" charset="0"/>
              </a:rPr>
              <a:t>Year 1</a:t>
            </a:r>
          </a:p>
          <a:p>
            <a:r>
              <a:rPr lang="en-GB" sz="1600" dirty="0" smtClean="0">
                <a:latin typeface="HfW cursive semibold" panose="00000700000000000000" pitchFamily="2" charset="0"/>
              </a:rPr>
              <a:t>The </a:t>
            </a:r>
            <a:r>
              <a:rPr lang="en-GB" sz="1600" dirty="0">
                <a:latin typeface="HfW cursive semibold" panose="00000700000000000000" pitchFamily="2" charset="0"/>
              </a:rPr>
              <a:t>sound /k/ </a:t>
            </a:r>
            <a:r>
              <a:rPr lang="en-GB" sz="1600" dirty="0" smtClean="0">
                <a:latin typeface="HfW cursive semibold" panose="00000700000000000000" pitchFamily="2" charset="0"/>
              </a:rPr>
              <a:t>spelt with </a:t>
            </a:r>
            <a:r>
              <a:rPr lang="en-GB" sz="1600" dirty="0">
                <a:latin typeface="HfW cursive semibold" panose="00000700000000000000" pitchFamily="2" charset="0"/>
              </a:rPr>
              <a:t>‘k’ not ‘c’, </a:t>
            </a:r>
            <a:r>
              <a:rPr lang="en-GB" sz="1600" dirty="0" smtClean="0">
                <a:latin typeface="HfW cursive semibold" panose="00000700000000000000" pitchFamily="2" charset="0"/>
              </a:rPr>
              <a:t>before e</a:t>
            </a:r>
            <a:r>
              <a:rPr lang="en-GB" sz="1600" dirty="0">
                <a:latin typeface="HfW cursive semibold" panose="00000700000000000000" pitchFamily="2" charset="0"/>
              </a:rPr>
              <a:t>, </a:t>
            </a:r>
            <a:r>
              <a:rPr lang="en-GB" sz="1600" dirty="0" err="1">
                <a:latin typeface="HfW cursive semibold" panose="00000700000000000000" pitchFamily="2" charset="0"/>
              </a:rPr>
              <a:t>i</a:t>
            </a:r>
            <a:r>
              <a:rPr lang="en-GB" sz="1600" dirty="0">
                <a:latin typeface="HfW cursive semibold" panose="00000700000000000000" pitchFamily="2" charset="0"/>
              </a:rPr>
              <a:t> and 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Kent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sketch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kit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skin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frisky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skill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risky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kettle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kilt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7275" y="762151"/>
            <a:ext cx="70659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Year 2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The u sound spelt with o</a:t>
            </a:r>
            <a:endParaRPr lang="en-GB" sz="1600" dirty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o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ther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m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other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b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rother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nothing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Monday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m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oney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c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over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h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oney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d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iscover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wonder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7030A0"/>
              </a:solidFill>
              <a:latin typeface="HfW cursive semibold" panose="000007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2206" y="5611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00" y="834351"/>
            <a:ext cx="91772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Today we are learning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am learning to use speech marks/ inverted commas </a:t>
            </a:r>
            <a:r>
              <a:rPr lang="en-GB" sz="2000" dirty="0" smtClean="0">
                <a:latin typeface="HfW cursive semibold" panose="00000700000000000000" pitchFamily="2" charset="0"/>
              </a:rPr>
              <a:t>accurately.</a:t>
            </a: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I will be successful if: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My writing is beautiful and </a:t>
            </a:r>
            <a:r>
              <a:rPr lang="en-GB" sz="2000" dirty="0" smtClean="0">
                <a:latin typeface="HfW cursive semibold" panose="00000700000000000000" pitchFamily="2" charset="0"/>
              </a:rPr>
              <a:t>neat.</a:t>
            </a: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HfW cursive semibold" panose="00000700000000000000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8148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1487978"/>
            <a:ext cx="4762500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153" y="415636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Our story is called Pirate Pete.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The next slides are the first pages.</a:t>
            </a:r>
            <a:endParaRPr lang="en-GB" dirty="0">
              <a:latin typeface="HfW cursive semibold" panose="000007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4274" y="5488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3" y="748145"/>
            <a:ext cx="10522172" cy="5129559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1840" y="5877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66" y="864524"/>
            <a:ext cx="9592213" cy="4863552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2879" y="5728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9" y="781396"/>
            <a:ext cx="10606677" cy="5054745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1186" y="5836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8633" y="1214800"/>
            <a:ext cx="7822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HfW cursive semibold" panose="00000700000000000000" pitchFamily="2" charset="0"/>
              </a:rPr>
              <a:t>“</a:t>
            </a:r>
            <a:r>
              <a:rPr lang="en-GB" sz="2400" dirty="0">
                <a:solidFill>
                  <a:srgbClr val="002060"/>
                </a:solidFill>
                <a:latin typeface="HfW cursive semibold" panose="00000700000000000000" pitchFamily="2" charset="0"/>
              </a:rPr>
              <a:t>M</a:t>
            </a:r>
            <a:r>
              <a:rPr lang="en-GB" sz="2400" dirty="0">
                <a:latin typeface="HfW cursive semibold" panose="00000700000000000000" pitchFamily="2" charset="0"/>
              </a:rPr>
              <a:t>y favourite thing in the world is beautiful, gleaming gold. Wouldn’t it be great to find some</a:t>
            </a:r>
            <a:r>
              <a:rPr lang="en-GB" sz="2400" dirty="0">
                <a:solidFill>
                  <a:srgbClr val="7030A0"/>
                </a:solidFill>
                <a:latin typeface="HfW cursive semibold" panose="00000700000000000000" pitchFamily="2" charset="0"/>
              </a:rPr>
              <a:t>?</a:t>
            </a:r>
            <a:r>
              <a:rPr lang="en-GB" sz="2400" dirty="0">
                <a:solidFill>
                  <a:srgbClr val="FF0000"/>
                </a:solidFill>
                <a:latin typeface="HfW cursive semibold" panose="00000700000000000000" pitchFamily="2" charset="0"/>
              </a:rPr>
              <a:t>”</a:t>
            </a:r>
            <a:r>
              <a:rPr lang="en-GB" sz="2400" dirty="0">
                <a:latin typeface="HfW cursive semibold" panose="0000070000000000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HfW cursive semibold" panose="00000700000000000000" pitchFamily="2" charset="0"/>
              </a:rPr>
              <a:t>exclaimed</a:t>
            </a:r>
            <a:r>
              <a:rPr lang="en-GB" sz="2400" dirty="0">
                <a:latin typeface="HfW cursive semibold" panose="00000700000000000000" pitchFamily="2" charset="0"/>
              </a:rPr>
              <a:t> Pirate Pete.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6467" y="3738821"/>
            <a:ext cx="8038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HfW cursive semibold" panose="00000700000000000000" pitchFamily="2" charset="0"/>
              </a:rPr>
              <a:t>“</a:t>
            </a:r>
            <a:r>
              <a:rPr lang="en-GB" sz="2400" dirty="0">
                <a:solidFill>
                  <a:srgbClr val="002060"/>
                </a:solidFill>
                <a:latin typeface="HfW cursive semibold" panose="00000700000000000000" pitchFamily="2" charset="0"/>
              </a:rPr>
              <a:t>A</a:t>
            </a:r>
            <a:r>
              <a:rPr lang="en-GB" sz="2400" dirty="0">
                <a:solidFill>
                  <a:schemeClr val="accent1"/>
                </a:solidFill>
                <a:latin typeface="HfW cursive semibold" panose="00000700000000000000" pitchFamily="2" charset="0"/>
              </a:rPr>
              <a:t>ye. That would be fantastic and I would love some tasty </a:t>
            </a:r>
            <a:r>
              <a:rPr lang="en-GB" sz="2400" dirty="0" smtClean="0">
                <a:solidFill>
                  <a:schemeClr val="accent1"/>
                </a:solidFill>
                <a:latin typeface="HfW cursive semibold" panose="00000700000000000000" pitchFamily="2" charset="0"/>
              </a:rPr>
              <a:t>food</a:t>
            </a:r>
            <a:r>
              <a:rPr lang="en-GB" sz="24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,</a:t>
            </a:r>
            <a:r>
              <a:rPr lang="en-GB" sz="2400" dirty="0" smtClean="0">
                <a:solidFill>
                  <a:srgbClr val="FF0000"/>
                </a:solidFill>
                <a:latin typeface="HfW cursive semibold" panose="00000700000000000000" pitchFamily="2" charset="0"/>
              </a:rPr>
              <a:t>”</a:t>
            </a:r>
            <a:r>
              <a:rPr lang="en-GB" sz="2400" dirty="0" smtClean="0">
                <a:solidFill>
                  <a:schemeClr val="accent1"/>
                </a:solidFill>
                <a:latin typeface="HfW cursive semibold" panose="0000070000000000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HfW cursive semibold" panose="00000700000000000000" pitchFamily="2" charset="0"/>
              </a:rPr>
              <a:t>squawked</a:t>
            </a:r>
            <a:r>
              <a:rPr lang="en-GB" sz="2400" dirty="0">
                <a:solidFill>
                  <a:schemeClr val="accent1"/>
                </a:solidFill>
                <a:latin typeface="HfW cursive semibold" panose="00000700000000000000" pitchFamily="2" charset="0"/>
              </a:rPr>
              <a:t> the small, green bird.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41" y="1428792"/>
            <a:ext cx="1901451" cy="132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356" y="2618508"/>
            <a:ext cx="1908225" cy="112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729" y="207147"/>
            <a:ext cx="6256068" cy="69888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33017" y="5645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160</Words>
  <Application>Microsoft Office PowerPoint</Application>
  <PresentationFormat>Widescreen</PresentationFormat>
  <Paragraphs>36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Hughes, V</cp:lastModifiedBy>
  <cp:revision>34</cp:revision>
  <dcterms:created xsi:type="dcterms:W3CDTF">2021-01-06T10:35:03Z</dcterms:created>
  <dcterms:modified xsi:type="dcterms:W3CDTF">2021-02-25T11:12:50Z</dcterms:modified>
</cp:coreProperties>
</file>