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873694F-983F-4D1A-96B7-A2BF4B4D2DD9}"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FEC621-7BB0-4B3F-87D8-C6E71E6D5205}" type="slidenum">
              <a:rPr lang="en-GB" smtClean="0"/>
              <a:t>‹#›</a:t>
            </a:fld>
            <a:endParaRPr lang="en-GB"/>
          </a:p>
        </p:txBody>
      </p:sp>
    </p:spTree>
    <p:extLst>
      <p:ext uri="{BB962C8B-B14F-4D97-AF65-F5344CB8AC3E}">
        <p14:creationId xmlns:p14="http://schemas.microsoft.com/office/powerpoint/2010/main" val="2639664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873694F-983F-4D1A-96B7-A2BF4B4D2DD9}"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FEC621-7BB0-4B3F-87D8-C6E71E6D5205}" type="slidenum">
              <a:rPr lang="en-GB" smtClean="0"/>
              <a:t>‹#›</a:t>
            </a:fld>
            <a:endParaRPr lang="en-GB"/>
          </a:p>
        </p:txBody>
      </p:sp>
    </p:spTree>
    <p:extLst>
      <p:ext uri="{BB962C8B-B14F-4D97-AF65-F5344CB8AC3E}">
        <p14:creationId xmlns:p14="http://schemas.microsoft.com/office/powerpoint/2010/main" val="53568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873694F-983F-4D1A-96B7-A2BF4B4D2DD9}"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FEC621-7BB0-4B3F-87D8-C6E71E6D5205}" type="slidenum">
              <a:rPr lang="en-GB" smtClean="0"/>
              <a:t>‹#›</a:t>
            </a:fld>
            <a:endParaRPr lang="en-GB"/>
          </a:p>
        </p:txBody>
      </p:sp>
    </p:spTree>
    <p:extLst>
      <p:ext uri="{BB962C8B-B14F-4D97-AF65-F5344CB8AC3E}">
        <p14:creationId xmlns:p14="http://schemas.microsoft.com/office/powerpoint/2010/main" val="980508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873694F-983F-4D1A-96B7-A2BF4B4D2DD9}"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FEC621-7BB0-4B3F-87D8-C6E71E6D5205}" type="slidenum">
              <a:rPr lang="en-GB" smtClean="0"/>
              <a:t>‹#›</a:t>
            </a:fld>
            <a:endParaRPr lang="en-GB"/>
          </a:p>
        </p:txBody>
      </p:sp>
    </p:spTree>
    <p:extLst>
      <p:ext uri="{BB962C8B-B14F-4D97-AF65-F5344CB8AC3E}">
        <p14:creationId xmlns:p14="http://schemas.microsoft.com/office/powerpoint/2010/main" val="3670736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873694F-983F-4D1A-96B7-A2BF4B4D2DD9}" type="datetimeFigureOut">
              <a:rPr lang="en-GB" smtClean="0"/>
              <a:t>18/01/2021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FEC621-7BB0-4B3F-87D8-C6E71E6D5205}" type="slidenum">
              <a:rPr lang="en-GB" smtClean="0"/>
              <a:t>‹#›</a:t>
            </a:fld>
            <a:endParaRPr lang="en-GB"/>
          </a:p>
        </p:txBody>
      </p:sp>
    </p:spTree>
    <p:extLst>
      <p:ext uri="{BB962C8B-B14F-4D97-AF65-F5344CB8AC3E}">
        <p14:creationId xmlns:p14="http://schemas.microsoft.com/office/powerpoint/2010/main" val="1530782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873694F-983F-4D1A-96B7-A2BF4B4D2DD9}" type="datetimeFigureOut">
              <a:rPr lang="en-GB" smtClean="0"/>
              <a:t>18/01/2021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FEC621-7BB0-4B3F-87D8-C6E71E6D5205}" type="slidenum">
              <a:rPr lang="en-GB" smtClean="0"/>
              <a:t>‹#›</a:t>
            </a:fld>
            <a:endParaRPr lang="en-GB"/>
          </a:p>
        </p:txBody>
      </p:sp>
    </p:spTree>
    <p:extLst>
      <p:ext uri="{BB962C8B-B14F-4D97-AF65-F5344CB8AC3E}">
        <p14:creationId xmlns:p14="http://schemas.microsoft.com/office/powerpoint/2010/main" val="950394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873694F-983F-4D1A-96B7-A2BF4B4D2DD9}" type="datetimeFigureOut">
              <a:rPr lang="en-GB" smtClean="0"/>
              <a:t>18/01/2021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FEC621-7BB0-4B3F-87D8-C6E71E6D5205}" type="slidenum">
              <a:rPr lang="en-GB" smtClean="0"/>
              <a:t>‹#›</a:t>
            </a:fld>
            <a:endParaRPr lang="en-GB"/>
          </a:p>
        </p:txBody>
      </p:sp>
    </p:spTree>
    <p:extLst>
      <p:ext uri="{BB962C8B-B14F-4D97-AF65-F5344CB8AC3E}">
        <p14:creationId xmlns:p14="http://schemas.microsoft.com/office/powerpoint/2010/main" val="1623134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873694F-983F-4D1A-96B7-A2BF4B4D2DD9}" type="datetimeFigureOut">
              <a:rPr lang="en-GB" smtClean="0"/>
              <a:t>18/01/2021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FEC621-7BB0-4B3F-87D8-C6E71E6D5205}" type="slidenum">
              <a:rPr lang="en-GB" smtClean="0"/>
              <a:t>‹#›</a:t>
            </a:fld>
            <a:endParaRPr lang="en-GB"/>
          </a:p>
        </p:txBody>
      </p:sp>
    </p:spTree>
    <p:extLst>
      <p:ext uri="{BB962C8B-B14F-4D97-AF65-F5344CB8AC3E}">
        <p14:creationId xmlns:p14="http://schemas.microsoft.com/office/powerpoint/2010/main" val="439418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73694F-983F-4D1A-96B7-A2BF4B4D2DD9}" type="datetimeFigureOut">
              <a:rPr lang="en-GB" smtClean="0"/>
              <a:t>18/01/2021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FEC621-7BB0-4B3F-87D8-C6E71E6D5205}" type="slidenum">
              <a:rPr lang="en-GB" smtClean="0"/>
              <a:t>‹#›</a:t>
            </a:fld>
            <a:endParaRPr lang="en-GB"/>
          </a:p>
        </p:txBody>
      </p:sp>
    </p:spTree>
    <p:extLst>
      <p:ext uri="{BB962C8B-B14F-4D97-AF65-F5344CB8AC3E}">
        <p14:creationId xmlns:p14="http://schemas.microsoft.com/office/powerpoint/2010/main" val="3402233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873694F-983F-4D1A-96B7-A2BF4B4D2DD9}" type="datetimeFigureOut">
              <a:rPr lang="en-GB" smtClean="0"/>
              <a:t>18/01/2021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FEC621-7BB0-4B3F-87D8-C6E71E6D5205}" type="slidenum">
              <a:rPr lang="en-GB" smtClean="0"/>
              <a:t>‹#›</a:t>
            </a:fld>
            <a:endParaRPr lang="en-GB"/>
          </a:p>
        </p:txBody>
      </p:sp>
    </p:spTree>
    <p:extLst>
      <p:ext uri="{BB962C8B-B14F-4D97-AF65-F5344CB8AC3E}">
        <p14:creationId xmlns:p14="http://schemas.microsoft.com/office/powerpoint/2010/main" val="1504148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873694F-983F-4D1A-96B7-A2BF4B4D2DD9}" type="datetimeFigureOut">
              <a:rPr lang="en-GB" smtClean="0"/>
              <a:t>18/01/2021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FEC621-7BB0-4B3F-87D8-C6E71E6D5205}" type="slidenum">
              <a:rPr lang="en-GB" smtClean="0"/>
              <a:t>‹#›</a:t>
            </a:fld>
            <a:endParaRPr lang="en-GB"/>
          </a:p>
        </p:txBody>
      </p:sp>
    </p:spTree>
    <p:extLst>
      <p:ext uri="{BB962C8B-B14F-4D97-AF65-F5344CB8AC3E}">
        <p14:creationId xmlns:p14="http://schemas.microsoft.com/office/powerpoint/2010/main" val="4208130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73694F-983F-4D1A-96B7-A2BF4B4D2DD9}" type="datetimeFigureOut">
              <a:rPr lang="en-GB" smtClean="0"/>
              <a:t>18/01/2021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FEC621-7BB0-4B3F-87D8-C6E71E6D5205}" type="slidenum">
              <a:rPr lang="en-GB" smtClean="0"/>
              <a:t>‹#›</a:t>
            </a:fld>
            <a:endParaRPr lang="en-GB"/>
          </a:p>
        </p:txBody>
      </p:sp>
    </p:spTree>
    <p:extLst>
      <p:ext uri="{BB962C8B-B14F-4D97-AF65-F5344CB8AC3E}">
        <p14:creationId xmlns:p14="http://schemas.microsoft.com/office/powerpoint/2010/main" val="3932678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217"/>
            <a:ext cx="10205258" cy="1356967"/>
          </a:xfrm>
        </p:spPr>
        <p:txBody>
          <a:bodyPr/>
          <a:lstStyle/>
          <a:p>
            <a:r>
              <a:rPr lang="en-GB" u="sng" dirty="0" smtClean="0">
                <a:latin typeface="HfW cursive bold" panose="00000500000000000000" pitchFamily="2" charset="0"/>
              </a:rPr>
              <a:t>Thursday 28</a:t>
            </a:r>
            <a:r>
              <a:rPr lang="en-GB" u="sng" baseline="30000" dirty="0" smtClean="0">
                <a:latin typeface="HfW cursive bold" panose="00000500000000000000" pitchFamily="2" charset="0"/>
              </a:rPr>
              <a:t>th</a:t>
            </a:r>
            <a:r>
              <a:rPr lang="en-GB" u="sng" dirty="0" smtClean="0">
                <a:latin typeface="HfW cursive bold" panose="00000500000000000000" pitchFamily="2" charset="0"/>
              </a:rPr>
              <a:t> January</a:t>
            </a:r>
            <a:endParaRPr lang="en-GB" u="sng" dirty="0">
              <a:latin typeface="HfW cursive bold" panose="00000500000000000000" pitchFamily="2" charset="0"/>
            </a:endParaRPr>
          </a:p>
        </p:txBody>
      </p:sp>
      <p:sp>
        <p:nvSpPr>
          <p:cNvPr id="3" name="Subtitle 2"/>
          <p:cNvSpPr>
            <a:spLocks noGrp="1"/>
          </p:cNvSpPr>
          <p:nvPr>
            <p:ph type="subTitle" idx="1"/>
          </p:nvPr>
        </p:nvSpPr>
        <p:spPr/>
        <p:txBody>
          <a:bodyPr>
            <a:normAutofit/>
          </a:bodyPr>
          <a:lstStyle/>
          <a:p>
            <a:r>
              <a:rPr lang="en-GB" sz="4400" u="sng" dirty="0" smtClean="0">
                <a:latin typeface="HfW cursive bold" panose="00000500000000000000" pitchFamily="2" charset="0"/>
              </a:rPr>
              <a:t>Editing</a:t>
            </a:r>
            <a:endParaRPr lang="en-GB" sz="4400" u="sng" dirty="0">
              <a:latin typeface="HfW cursive bold" panose="00000500000000000000" pitchFamily="2" charset="0"/>
            </a:endParaRPr>
          </a:p>
        </p:txBody>
      </p:sp>
    </p:spTree>
    <p:extLst>
      <p:ext uri="{BB962C8B-B14F-4D97-AF65-F5344CB8AC3E}">
        <p14:creationId xmlns:p14="http://schemas.microsoft.com/office/powerpoint/2010/main" val="2063705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59825" y="5777346"/>
            <a:ext cx="2427316" cy="923330"/>
          </a:xfrm>
          <a:prstGeom prst="rect">
            <a:avLst/>
          </a:prstGeom>
          <a:noFill/>
        </p:spPr>
        <p:txBody>
          <a:bodyPr wrap="square" rtlCol="0">
            <a:spAutoFit/>
          </a:bodyPr>
          <a:lstStyle/>
          <a:p>
            <a:r>
              <a:rPr lang="en-GB" dirty="0" smtClean="0">
                <a:latin typeface="HfW cursive bold" panose="00000500000000000000" pitchFamily="2" charset="0"/>
              </a:rPr>
              <a:t>Which spelling is correct?</a:t>
            </a:r>
            <a:endParaRPr lang="en-GB" dirty="0" smtClean="0">
              <a:latin typeface="HfW cursive bold" panose="00000500000000000000" pitchFamily="2" charset="0"/>
            </a:endParaRPr>
          </a:p>
          <a:p>
            <a:r>
              <a:rPr lang="en-GB" dirty="0" smtClean="0">
                <a:latin typeface="HfW cursive bold" panose="00000500000000000000" pitchFamily="2" charset="0"/>
              </a:rPr>
              <a:t> </a:t>
            </a:r>
            <a:endParaRPr lang="en-GB" dirty="0">
              <a:latin typeface="HfW cursive bold" panose="00000500000000000000" pitchFamily="2" charset="0"/>
            </a:endParaRPr>
          </a:p>
        </p:txBody>
      </p:sp>
      <p:sp>
        <p:nvSpPr>
          <p:cNvPr id="3" name="Rectangle 2"/>
          <p:cNvSpPr/>
          <p:nvPr/>
        </p:nvSpPr>
        <p:spPr>
          <a:xfrm>
            <a:off x="321425" y="686981"/>
            <a:ext cx="5447607" cy="5163593"/>
          </a:xfrm>
          <a:prstGeom prst="rect">
            <a:avLst/>
          </a:prstGeom>
        </p:spPr>
        <p:txBody>
          <a:bodyPr wrap="square">
            <a:spAutoFit/>
          </a:bodyPr>
          <a:lstStyle/>
          <a:p>
            <a:pPr>
              <a:lnSpc>
                <a:spcPct val="107000"/>
              </a:lnSpc>
              <a:spcAft>
                <a:spcPts val="0"/>
              </a:spcAft>
            </a:pPr>
            <a:r>
              <a:rPr lang="en-GB" sz="2800" dirty="0">
                <a:latin typeface="HfW precursive" panose="00000500000000000000" pitchFamily="2" charset="0"/>
                <a:ea typeface="Calibri" panose="020F0502020204030204" pitchFamily="34" charset="0"/>
                <a:cs typeface="Arial" panose="020B0604020202020204" pitchFamily="34" charset="0"/>
              </a:rPr>
              <a:t>Year 1 </a:t>
            </a:r>
            <a:r>
              <a:rPr lang="en-GB" sz="2800" dirty="0" smtClean="0">
                <a:latin typeface="HfW precursive" panose="00000500000000000000" pitchFamily="2" charset="0"/>
                <a:ea typeface="Calibri" panose="020F0502020204030204" pitchFamily="34" charset="0"/>
                <a:cs typeface="Arial" panose="020B0604020202020204" pitchFamily="34" charset="0"/>
              </a:rPr>
              <a:t>–vowel </a:t>
            </a:r>
            <a:r>
              <a:rPr lang="en-GB" sz="2800" dirty="0">
                <a:latin typeface="HfW precursive" panose="00000500000000000000" pitchFamily="2" charset="0"/>
                <a:ea typeface="Calibri" panose="020F0502020204030204" pitchFamily="34" charset="0"/>
                <a:cs typeface="Arial" panose="020B0604020202020204" pitchFamily="34" charset="0"/>
              </a:rPr>
              <a:t>digraph </a:t>
            </a:r>
            <a:r>
              <a:rPr lang="en-GB" sz="2800" dirty="0" err="1">
                <a:latin typeface="HfW precursive" panose="00000500000000000000" pitchFamily="2" charset="0"/>
                <a:ea typeface="Calibri" panose="020F0502020204030204" pitchFamily="34" charset="0"/>
                <a:cs typeface="Arial" panose="020B0604020202020204" pitchFamily="34" charset="0"/>
              </a:rPr>
              <a:t>ur</a:t>
            </a:r>
            <a:r>
              <a:rPr lang="en-GB" sz="2800" dirty="0">
                <a:latin typeface="HfW precursive" panose="00000500000000000000" pitchFamily="2" charset="0"/>
                <a:ea typeface="Calibri" panose="020F0502020204030204" pitchFamily="34" charset="0"/>
                <a:cs typeface="Arial" panose="020B0604020202020204" pitchFamily="34" charset="0"/>
              </a:rPr>
              <a:t>, </a:t>
            </a:r>
            <a:r>
              <a:rPr lang="en-GB" sz="2800" dirty="0" err="1">
                <a:latin typeface="HfW precursive" panose="00000500000000000000" pitchFamily="2" charset="0"/>
                <a:ea typeface="Calibri" panose="020F0502020204030204" pitchFamily="34" charset="0"/>
                <a:cs typeface="Arial" panose="020B0604020202020204" pitchFamily="34" charset="0"/>
              </a:rPr>
              <a:t>ir</a:t>
            </a: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a:latin typeface="HfW precursive" panose="00000500000000000000" pitchFamily="2" charset="0"/>
                <a:ea typeface="Calibri" panose="020F0502020204030204" pitchFamily="34" charset="0"/>
                <a:cs typeface="Arial" panose="020B0604020202020204" pitchFamily="34" charset="0"/>
              </a:rPr>
              <a:t>g</a:t>
            </a:r>
            <a:r>
              <a:rPr lang="en-GB" sz="2800" dirty="0" smtClean="0">
                <a:latin typeface="HfW precursive" panose="00000500000000000000" pitchFamily="2" charset="0"/>
                <a:ea typeface="Calibri" panose="020F0502020204030204" pitchFamily="34" charset="0"/>
                <a:cs typeface="Arial" panose="020B0604020202020204" pitchFamily="34" charset="0"/>
              </a:rPr>
              <a:t>irl, </a:t>
            </a:r>
            <a:r>
              <a:rPr lang="en-GB" sz="2800" dirty="0" err="1" smtClean="0">
                <a:latin typeface="HfW precursive" panose="00000500000000000000" pitchFamily="2" charset="0"/>
                <a:ea typeface="Calibri" panose="020F0502020204030204" pitchFamily="34" charset="0"/>
                <a:cs typeface="Arial" panose="020B0604020202020204" pitchFamily="34" charset="0"/>
              </a:rPr>
              <a:t>gurl</a:t>
            </a: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err="1">
                <a:latin typeface="HfW precursive" panose="00000500000000000000" pitchFamily="2" charset="0"/>
                <a:ea typeface="Calibri" panose="020F0502020204030204" pitchFamily="34" charset="0"/>
                <a:cs typeface="Arial" panose="020B0604020202020204" pitchFamily="34" charset="0"/>
              </a:rPr>
              <a:t>b</a:t>
            </a:r>
            <a:r>
              <a:rPr lang="en-GB" sz="2800" dirty="0" err="1" smtClean="0">
                <a:latin typeface="HfW precursive" panose="00000500000000000000" pitchFamily="2" charset="0"/>
                <a:ea typeface="Calibri" panose="020F0502020204030204" pitchFamily="34" charset="0"/>
                <a:cs typeface="Arial" panose="020B0604020202020204" pitchFamily="34" charset="0"/>
              </a:rPr>
              <a:t>urd</a:t>
            </a:r>
            <a:r>
              <a:rPr lang="en-GB" sz="2800" dirty="0" smtClean="0">
                <a:latin typeface="HfW precursive" panose="00000500000000000000" pitchFamily="2" charset="0"/>
                <a:ea typeface="Calibri" panose="020F0502020204030204" pitchFamily="34" charset="0"/>
                <a:cs typeface="Arial" panose="020B0604020202020204" pitchFamily="34" charset="0"/>
              </a:rPr>
              <a:t>, bird</a:t>
            </a: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latin typeface="HfW precursive" panose="00000500000000000000" pitchFamily="2" charset="0"/>
                <a:ea typeface="Calibri" panose="020F0502020204030204" pitchFamily="34" charset="0"/>
                <a:cs typeface="Arial" panose="020B0604020202020204" pitchFamily="34" charset="0"/>
              </a:rPr>
              <a:t>Shirt, </a:t>
            </a:r>
            <a:r>
              <a:rPr lang="en-GB" sz="2800" dirty="0" err="1" smtClean="0">
                <a:latin typeface="HfW precursive" panose="00000500000000000000" pitchFamily="2" charset="0"/>
                <a:ea typeface="Calibri" panose="020F0502020204030204" pitchFamily="34" charset="0"/>
                <a:cs typeface="Arial" panose="020B0604020202020204" pitchFamily="34" charset="0"/>
              </a:rPr>
              <a:t>shert</a:t>
            </a: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err="1">
                <a:latin typeface="HfW precursive" panose="00000500000000000000" pitchFamily="2" charset="0"/>
                <a:ea typeface="Calibri" panose="020F0502020204030204" pitchFamily="34" charset="0"/>
                <a:cs typeface="Arial" panose="020B0604020202020204" pitchFamily="34" charset="0"/>
              </a:rPr>
              <a:t>f</a:t>
            </a:r>
            <a:r>
              <a:rPr lang="en-GB" sz="2800" dirty="0" err="1" smtClean="0">
                <a:latin typeface="HfW precursive" panose="00000500000000000000" pitchFamily="2" charset="0"/>
                <a:ea typeface="Calibri" panose="020F0502020204030204" pitchFamily="34" charset="0"/>
                <a:cs typeface="Arial" panose="020B0604020202020204" pitchFamily="34" charset="0"/>
              </a:rPr>
              <a:t>urst</a:t>
            </a:r>
            <a:r>
              <a:rPr lang="en-GB" sz="2800" dirty="0" smtClean="0">
                <a:latin typeface="HfW precursive" panose="00000500000000000000" pitchFamily="2" charset="0"/>
                <a:ea typeface="Calibri" panose="020F0502020204030204" pitchFamily="34" charset="0"/>
                <a:cs typeface="Arial" panose="020B0604020202020204" pitchFamily="34" charset="0"/>
              </a:rPr>
              <a:t>, first</a:t>
            </a: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latin typeface="HfW precursive" panose="00000500000000000000" pitchFamily="2" charset="0"/>
                <a:ea typeface="Calibri" panose="020F0502020204030204" pitchFamily="34" charset="0"/>
                <a:cs typeface="Arial" panose="020B0604020202020204" pitchFamily="34" charset="0"/>
              </a:rPr>
              <a:t>Third, </a:t>
            </a:r>
            <a:r>
              <a:rPr lang="en-GB" sz="2800" dirty="0" err="1" smtClean="0">
                <a:latin typeface="HfW precursive" panose="00000500000000000000" pitchFamily="2" charset="0"/>
                <a:ea typeface="Calibri" panose="020F0502020204030204" pitchFamily="34" charset="0"/>
                <a:cs typeface="Arial" panose="020B0604020202020204" pitchFamily="34" charset="0"/>
              </a:rPr>
              <a:t>fird</a:t>
            </a: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smtClean="0">
                <a:latin typeface="HfW precursive" panose="00000500000000000000" pitchFamily="2" charset="0"/>
                <a:ea typeface="Calibri" panose="020F0502020204030204" pitchFamily="34" charset="0"/>
                <a:cs typeface="Arial" panose="020B0604020202020204" pitchFamily="34" charset="0"/>
              </a:rPr>
              <a:t>Turn, tern</a:t>
            </a: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err="1">
                <a:latin typeface="HfW precursive" panose="00000500000000000000" pitchFamily="2" charset="0"/>
                <a:ea typeface="Calibri" panose="020F0502020204030204" pitchFamily="34" charset="0"/>
                <a:cs typeface="Arial" panose="020B0604020202020204" pitchFamily="34" charset="0"/>
              </a:rPr>
              <a:t>h</a:t>
            </a:r>
            <a:r>
              <a:rPr lang="en-GB" sz="2800" dirty="0" err="1" smtClean="0">
                <a:latin typeface="HfW precursive" panose="00000500000000000000" pitchFamily="2" charset="0"/>
                <a:ea typeface="Calibri" panose="020F0502020204030204" pitchFamily="34" charset="0"/>
                <a:cs typeface="Arial" panose="020B0604020202020204" pitchFamily="34" charset="0"/>
              </a:rPr>
              <a:t>ert</a:t>
            </a:r>
            <a:r>
              <a:rPr lang="en-GB" sz="2800" dirty="0" smtClean="0">
                <a:latin typeface="HfW precursive" panose="00000500000000000000" pitchFamily="2" charset="0"/>
                <a:ea typeface="Calibri" panose="020F0502020204030204" pitchFamily="34" charset="0"/>
                <a:cs typeface="Arial" panose="020B0604020202020204" pitchFamily="34" charset="0"/>
              </a:rPr>
              <a:t>, hurt</a:t>
            </a: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a:latin typeface="HfW precursive" panose="00000500000000000000" pitchFamily="2" charset="0"/>
                <a:ea typeface="Calibri" panose="020F0502020204030204" pitchFamily="34" charset="0"/>
                <a:cs typeface="Arial" panose="020B0604020202020204" pitchFamily="34" charset="0"/>
              </a:rPr>
              <a:t>c</a:t>
            </a:r>
            <a:r>
              <a:rPr lang="en-GB" sz="2800" dirty="0" smtClean="0">
                <a:latin typeface="HfW precursive" panose="00000500000000000000" pitchFamily="2" charset="0"/>
                <a:ea typeface="Calibri" panose="020F0502020204030204" pitchFamily="34" charset="0"/>
                <a:cs typeface="Arial" panose="020B0604020202020204" pitchFamily="34" charset="0"/>
              </a:rPr>
              <a:t>hurch, </a:t>
            </a:r>
            <a:r>
              <a:rPr lang="en-GB" sz="2800" dirty="0" err="1" smtClean="0">
                <a:latin typeface="HfW precursive" panose="00000500000000000000" pitchFamily="2" charset="0"/>
                <a:ea typeface="Calibri" panose="020F0502020204030204" pitchFamily="34" charset="0"/>
                <a:cs typeface="Arial" panose="020B0604020202020204" pitchFamily="34" charset="0"/>
              </a:rPr>
              <a:t>cherch</a:t>
            </a: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err="1">
                <a:latin typeface="HfW precursive" panose="00000500000000000000" pitchFamily="2" charset="0"/>
                <a:ea typeface="Calibri" panose="020F0502020204030204" pitchFamily="34" charset="0"/>
                <a:cs typeface="Arial" panose="020B0604020202020204" pitchFamily="34" charset="0"/>
              </a:rPr>
              <a:t>b</a:t>
            </a:r>
            <a:r>
              <a:rPr lang="en-GB" sz="2800" dirty="0" err="1" smtClean="0">
                <a:latin typeface="HfW precursive" panose="00000500000000000000" pitchFamily="2" charset="0"/>
                <a:ea typeface="Calibri" panose="020F0502020204030204" pitchFamily="34" charset="0"/>
                <a:cs typeface="Arial" panose="020B0604020202020204" pitchFamily="34" charset="0"/>
              </a:rPr>
              <a:t>erst</a:t>
            </a:r>
            <a:r>
              <a:rPr lang="en-GB" sz="2800" dirty="0" smtClean="0">
                <a:latin typeface="HfW precursive" panose="00000500000000000000" pitchFamily="2" charset="0"/>
                <a:ea typeface="Calibri" panose="020F0502020204030204" pitchFamily="34" charset="0"/>
                <a:cs typeface="Arial" panose="020B0604020202020204" pitchFamily="34" charset="0"/>
              </a:rPr>
              <a:t>, burst</a:t>
            </a:r>
            <a:endParaRPr lang="en-GB" sz="4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800" dirty="0">
                <a:latin typeface="HfW precursive" panose="00000500000000000000" pitchFamily="2" charset="0"/>
                <a:ea typeface="Calibri" panose="020F0502020204030204" pitchFamily="34" charset="0"/>
                <a:cs typeface="Arial" panose="020B0604020202020204" pitchFamily="34" charset="0"/>
              </a:rPr>
              <a:t>b</a:t>
            </a:r>
            <a:r>
              <a:rPr lang="en-GB" sz="2800" dirty="0" smtClean="0">
                <a:latin typeface="HfW precursive" panose="00000500000000000000" pitchFamily="2" charset="0"/>
                <a:ea typeface="Calibri" panose="020F0502020204030204" pitchFamily="34" charset="0"/>
                <a:cs typeface="Arial" panose="020B0604020202020204" pitchFamily="34" charset="0"/>
              </a:rPr>
              <a:t>urn, bun</a:t>
            </a: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5356166" y="1275561"/>
            <a:ext cx="6597536" cy="5229573"/>
          </a:xfrm>
          <a:prstGeom prst="rect">
            <a:avLst/>
          </a:prstGeom>
        </p:spPr>
        <p:txBody>
          <a:bodyPr wrap="square">
            <a:spAutoFit/>
          </a:bodyPr>
          <a:lstStyle/>
          <a:p>
            <a:pPr>
              <a:lnSpc>
                <a:spcPct val="107000"/>
              </a:lnSpc>
              <a:spcAft>
                <a:spcPts val="0"/>
              </a:spcAft>
            </a:pPr>
            <a:r>
              <a:rPr lang="en-GB" sz="2400" dirty="0">
                <a:solidFill>
                  <a:srgbClr val="7030A0"/>
                </a:solidFill>
                <a:latin typeface="HfW precursive" panose="00000500000000000000" pitchFamily="2" charset="0"/>
                <a:ea typeface="Calibri" panose="020F0502020204030204" pitchFamily="34" charset="0"/>
                <a:cs typeface="Arial" panose="020B0604020202020204" pitchFamily="34" charset="0"/>
              </a:rPr>
              <a:t>Year 2 </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  </a:t>
            </a:r>
            <a:r>
              <a:rPr lang="en-GB" sz="2400" dirty="0">
                <a:solidFill>
                  <a:srgbClr val="7030A0"/>
                </a:solidFill>
                <a:latin typeface="HfW precursive" panose="00000500000000000000" pitchFamily="2" charset="0"/>
                <a:ea typeface="Calibri" panose="020F0502020204030204" pitchFamily="34" charset="0"/>
                <a:cs typeface="Arial" panose="020B0604020202020204" pitchFamily="34" charset="0"/>
              </a:rPr>
              <a:t>adding </a:t>
            </a:r>
            <a:r>
              <a:rPr lang="en-GB" sz="2400" dirty="0" err="1">
                <a:solidFill>
                  <a:srgbClr val="7030A0"/>
                </a:solidFill>
                <a:latin typeface="HfW precursive" panose="00000500000000000000" pitchFamily="2" charset="0"/>
                <a:ea typeface="Calibri" panose="020F0502020204030204" pitchFamily="34" charset="0"/>
                <a:cs typeface="Arial" panose="020B0604020202020204" pitchFamily="34" charset="0"/>
              </a:rPr>
              <a:t>ing</a:t>
            </a:r>
            <a:r>
              <a:rPr lang="en-GB" sz="2400" dirty="0">
                <a:solidFill>
                  <a:srgbClr val="7030A0"/>
                </a:solidFill>
                <a:latin typeface="HfW precursive" panose="00000500000000000000" pitchFamily="2" charset="0"/>
                <a:ea typeface="Calibri" panose="020F0502020204030204" pitchFamily="34" charset="0"/>
                <a:cs typeface="Arial" panose="020B0604020202020204" pitchFamily="34" charset="0"/>
              </a:rPr>
              <a:t>, </a:t>
            </a:r>
            <a:r>
              <a:rPr lang="en-GB" sz="2400" dirty="0" err="1">
                <a:solidFill>
                  <a:srgbClr val="7030A0"/>
                </a:solidFill>
                <a:latin typeface="HfW precursive" panose="00000500000000000000" pitchFamily="2" charset="0"/>
                <a:ea typeface="Calibri" panose="020F0502020204030204" pitchFamily="34" charset="0"/>
                <a:cs typeface="Arial" panose="020B0604020202020204" pitchFamily="34" charset="0"/>
              </a:rPr>
              <a:t>er</a:t>
            </a:r>
            <a:r>
              <a:rPr lang="en-GB" sz="2400" dirty="0">
                <a:solidFill>
                  <a:srgbClr val="7030A0"/>
                </a:solidFill>
                <a:latin typeface="HfW precursive" panose="00000500000000000000" pitchFamily="2" charset="0"/>
                <a:ea typeface="Calibri" panose="020F0502020204030204" pitchFamily="34" charset="0"/>
                <a:cs typeface="Arial" panose="020B0604020202020204" pitchFamily="34" charset="0"/>
              </a:rPr>
              <a:t>, </a:t>
            </a:r>
            <a:r>
              <a:rPr lang="en-GB" sz="2400" dirty="0" err="1">
                <a:solidFill>
                  <a:srgbClr val="7030A0"/>
                </a:solidFill>
                <a:latin typeface="HfW precursive" panose="00000500000000000000" pitchFamily="2" charset="0"/>
                <a:ea typeface="Calibri" panose="020F0502020204030204" pitchFamily="34" charset="0"/>
                <a:cs typeface="Arial" panose="020B0604020202020204" pitchFamily="34" charset="0"/>
              </a:rPr>
              <a:t>ed</a:t>
            </a:r>
            <a:r>
              <a:rPr lang="en-GB" sz="2400" dirty="0">
                <a:solidFill>
                  <a:srgbClr val="7030A0"/>
                </a:solidFill>
                <a:latin typeface="HfW precursive" panose="00000500000000000000" pitchFamily="2" charset="0"/>
                <a:ea typeface="Calibri" panose="020F0502020204030204" pitchFamily="34" charset="0"/>
                <a:cs typeface="Arial" panose="020B0604020202020204" pitchFamily="34" charset="0"/>
              </a:rPr>
              <a:t>, </a:t>
            </a:r>
            <a:r>
              <a:rPr lang="en-GB" sz="2400" dirty="0" err="1">
                <a:solidFill>
                  <a:srgbClr val="7030A0"/>
                </a:solidFill>
                <a:latin typeface="HfW precursive" panose="00000500000000000000" pitchFamily="2" charset="0"/>
                <a:ea typeface="Calibri" panose="020F0502020204030204" pitchFamily="34" charset="0"/>
                <a:cs typeface="Arial" panose="020B0604020202020204" pitchFamily="34" charset="0"/>
              </a:rPr>
              <a:t>est</a:t>
            </a:r>
            <a:r>
              <a:rPr lang="en-GB" sz="2400" dirty="0">
                <a:solidFill>
                  <a:srgbClr val="7030A0"/>
                </a:solidFill>
                <a:latin typeface="HfW precursive" panose="00000500000000000000" pitchFamily="2" charset="0"/>
                <a:ea typeface="Calibri" panose="020F0502020204030204" pitchFamily="34" charset="0"/>
                <a:cs typeface="Arial" panose="020B0604020202020204" pitchFamily="34" charset="0"/>
              </a:rPr>
              <a:t> and y to words of one syllable ending in a single consonant after a single vowel</a:t>
            </a:r>
            <a:endParaRPr lang="en-GB" sz="36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400" dirty="0">
                <a:solidFill>
                  <a:srgbClr val="7030A0"/>
                </a:solidFill>
                <a:latin typeface="HfW precursive" panose="00000500000000000000" pitchFamily="2" charset="0"/>
                <a:ea typeface="Calibri" panose="020F0502020204030204" pitchFamily="34" charset="0"/>
                <a:cs typeface="Arial" panose="020B0604020202020204" pitchFamily="34" charset="0"/>
              </a:rPr>
              <a:t>p</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atting,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pating</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paiting</a:t>
            </a:r>
            <a:endParaRPr lang="en-GB" sz="36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400" dirty="0">
                <a:solidFill>
                  <a:srgbClr val="7030A0"/>
                </a:solidFill>
                <a:latin typeface="HfW precursive" panose="00000500000000000000" pitchFamily="2" charset="0"/>
                <a:ea typeface="Calibri" panose="020F0502020204030204" pitchFamily="34" charset="0"/>
                <a:cs typeface="Arial" panose="020B0604020202020204" pitchFamily="34" charset="0"/>
              </a:rPr>
              <a:t>p</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ated, patted,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pattd</a:t>
            </a:r>
            <a:endParaRPr lang="en-GB" sz="36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400" dirty="0">
                <a:solidFill>
                  <a:srgbClr val="7030A0"/>
                </a:solidFill>
                <a:latin typeface="HfW precursive" panose="00000500000000000000" pitchFamily="2" charset="0"/>
                <a:ea typeface="Calibri" panose="020F0502020204030204" pitchFamily="34" charset="0"/>
                <a:cs typeface="Arial" panose="020B0604020202020204" pitchFamily="34" charset="0"/>
              </a:rPr>
              <a:t>h</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umming,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huming</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hummin</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 </a:t>
            </a:r>
            <a:endParaRPr lang="en-GB" sz="36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400" dirty="0" err="1">
                <a:solidFill>
                  <a:srgbClr val="7030A0"/>
                </a:solidFill>
                <a:latin typeface="HfW precursive" panose="00000500000000000000" pitchFamily="2" charset="0"/>
                <a:ea typeface="Calibri" panose="020F0502020204030204" pitchFamily="34" charset="0"/>
                <a:cs typeface="Arial" panose="020B0604020202020204" pitchFamily="34" charset="0"/>
              </a:rPr>
              <a:t>h</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umed</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 hummed,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hummd</a:t>
            </a:r>
            <a:endParaRPr lang="en-GB" sz="36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400" dirty="0" err="1">
                <a:solidFill>
                  <a:srgbClr val="7030A0"/>
                </a:solidFill>
                <a:latin typeface="HfW precursive" panose="00000500000000000000" pitchFamily="2" charset="0"/>
                <a:ea typeface="Calibri" panose="020F0502020204030204" pitchFamily="34" charset="0"/>
                <a:cs typeface="Arial" panose="020B0604020202020204" pitchFamily="34" charset="0"/>
              </a:rPr>
              <a:t>d</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ropin</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 dropping,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droping</a:t>
            </a:r>
            <a:endParaRPr lang="en-GB" sz="36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400" dirty="0">
                <a:solidFill>
                  <a:srgbClr val="7030A0"/>
                </a:solidFill>
                <a:latin typeface="HfW precursive" panose="00000500000000000000" pitchFamily="2" charset="0"/>
                <a:ea typeface="Calibri" panose="020F0502020204030204" pitchFamily="34" charset="0"/>
                <a:cs typeface="Arial" panose="020B0604020202020204" pitchFamily="34" charset="0"/>
              </a:rPr>
              <a:t>d</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ropped,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dropd</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droped</a:t>
            </a:r>
            <a:endParaRPr lang="en-GB" sz="36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400" dirty="0" err="1">
                <a:solidFill>
                  <a:srgbClr val="7030A0"/>
                </a:solidFill>
                <a:latin typeface="HfW precursive" panose="00000500000000000000" pitchFamily="2" charset="0"/>
                <a:ea typeface="Calibri" panose="020F0502020204030204" pitchFamily="34" charset="0"/>
                <a:cs typeface="Arial" panose="020B0604020202020204" pitchFamily="34" charset="0"/>
              </a:rPr>
              <a:t>s</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ader</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sadr</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 sadder</a:t>
            </a:r>
            <a:endParaRPr lang="en-GB" sz="36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400" dirty="0">
                <a:solidFill>
                  <a:srgbClr val="7030A0"/>
                </a:solidFill>
                <a:latin typeface="HfW precursive" panose="00000500000000000000" pitchFamily="2" charset="0"/>
                <a:ea typeface="Calibri" panose="020F0502020204030204" pitchFamily="34" charset="0"/>
                <a:cs typeface="Arial" panose="020B0604020202020204" pitchFamily="34" charset="0"/>
              </a:rPr>
              <a:t>s</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adist, saddest,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sadest</a:t>
            </a:r>
            <a:endParaRPr lang="en-GB" sz="36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400" dirty="0" err="1">
                <a:solidFill>
                  <a:srgbClr val="7030A0"/>
                </a:solidFill>
                <a:latin typeface="HfW precursive" panose="00000500000000000000" pitchFamily="2" charset="0"/>
                <a:ea typeface="Calibri" panose="020F0502020204030204" pitchFamily="34" charset="0"/>
                <a:cs typeface="Arial" panose="020B0604020202020204" pitchFamily="34" charset="0"/>
              </a:rPr>
              <a:t>r</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uner</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 r</a:t>
            </a: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unner,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runr</a:t>
            </a:r>
            <a:endParaRPr lang="en-GB" sz="36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2400" dirty="0" smtClean="0">
                <a:solidFill>
                  <a:srgbClr val="7030A0"/>
                </a:solidFill>
                <a:latin typeface="HfW precursive" panose="00000500000000000000" pitchFamily="2" charset="0"/>
                <a:ea typeface="Calibri" panose="020F0502020204030204" pitchFamily="34" charset="0"/>
                <a:cs typeface="Arial" panose="020B0604020202020204" pitchFamily="34" charset="0"/>
              </a:rPr>
              <a:t>runny, rune, </a:t>
            </a:r>
            <a:r>
              <a:rPr lang="en-GB" sz="2400" dirty="0" err="1" smtClean="0">
                <a:solidFill>
                  <a:srgbClr val="7030A0"/>
                </a:solidFill>
                <a:latin typeface="HfW precursive" panose="00000500000000000000" pitchFamily="2" charset="0"/>
                <a:ea typeface="Calibri" panose="020F0502020204030204" pitchFamily="34" charset="0"/>
                <a:cs typeface="Arial" panose="020B0604020202020204" pitchFamily="34" charset="0"/>
              </a:rPr>
              <a:t>runy</a:t>
            </a:r>
            <a:endParaRPr lang="en-GB" sz="36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1233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33220825"/>
              </p:ext>
            </p:extLst>
          </p:nvPr>
        </p:nvGraphicFramePr>
        <p:xfrm>
          <a:off x="929640" y="977539"/>
          <a:ext cx="8247611" cy="2072640"/>
        </p:xfrm>
        <a:graphic>
          <a:graphicData uri="http://schemas.openxmlformats.org/drawingml/2006/table">
            <a:tbl>
              <a:tblPr/>
              <a:tblGrid>
                <a:gridCol w="8247611">
                  <a:extLst>
                    <a:ext uri="{9D8B030D-6E8A-4147-A177-3AD203B41FA5}">
                      <a16:colId xmlns:a16="http://schemas.microsoft.com/office/drawing/2014/main" val="432495408"/>
                    </a:ext>
                  </a:extLst>
                </a:gridCol>
              </a:tblGrid>
              <a:tr h="0">
                <a:tc>
                  <a:txBody>
                    <a:bodyPr/>
                    <a:lstStyle/>
                    <a:p>
                      <a:r>
                        <a:rPr lang="en-GB" sz="3600" dirty="0">
                          <a:solidFill>
                            <a:srgbClr val="000000"/>
                          </a:solidFill>
                          <a:effectLst/>
                          <a:latin typeface="HfW precursive" panose="00000500000000000000" pitchFamily="2" charset="0"/>
                        </a:rPr>
                        <a:t>Today we are learning to........</a:t>
                      </a:r>
                      <a:endParaRPr lang="en-GB" dirty="0">
                        <a:effectLst/>
                      </a:endParaRPr>
                    </a:p>
                    <a:p>
                      <a:r>
                        <a:rPr lang="en-GB" sz="1900" baseline="0" dirty="0" smtClean="0">
                          <a:solidFill>
                            <a:srgbClr val="0000FF"/>
                          </a:solidFill>
                          <a:effectLst/>
                          <a:latin typeface="HfW precursive" panose="00000500000000000000" pitchFamily="2" charset="0"/>
                        </a:rPr>
                        <a:t>I </a:t>
                      </a:r>
                      <a:r>
                        <a:rPr lang="en-GB" sz="1900" baseline="0" dirty="0" smtClean="0">
                          <a:solidFill>
                            <a:srgbClr val="0000FF"/>
                          </a:solidFill>
                          <a:effectLst/>
                          <a:latin typeface="HfW precursive" panose="00000500000000000000" pitchFamily="2" charset="0"/>
                        </a:rPr>
                        <a:t>am learning to </a:t>
                      </a:r>
                      <a:r>
                        <a:rPr lang="en-GB" sz="1900" baseline="0" dirty="0" smtClean="0">
                          <a:solidFill>
                            <a:srgbClr val="0000FF"/>
                          </a:solidFill>
                          <a:effectLst/>
                          <a:latin typeface="HfW precursive" panose="00000500000000000000" pitchFamily="2" charset="0"/>
                        </a:rPr>
                        <a:t>edit my work.</a:t>
                      </a:r>
                    </a:p>
                    <a:p>
                      <a:r>
                        <a:rPr lang="en-GB" sz="1900" baseline="0" dirty="0" smtClean="0">
                          <a:solidFill>
                            <a:srgbClr val="0000FF"/>
                          </a:solidFill>
                          <a:effectLst/>
                          <a:latin typeface="HfW precursive" panose="00000500000000000000" pitchFamily="2" charset="0"/>
                        </a:rPr>
                        <a:t>I am learning to spot mistakes and correct them.</a:t>
                      </a:r>
                    </a:p>
                    <a:p>
                      <a:endParaRPr lang="en-GB" sz="1900" baseline="0" dirty="0" smtClean="0">
                        <a:solidFill>
                          <a:srgbClr val="0000FF"/>
                        </a:solidFill>
                        <a:effectLst/>
                        <a:latin typeface="HfW precursive" panose="00000500000000000000" pitchFamily="2" charset="0"/>
                      </a:endParaRPr>
                    </a:p>
                    <a:p>
                      <a:endParaRPr lang="en-GB" sz="1900" baseline="0" dirty="0" smtClean="0">
                        <a:solidFill>
                          <a:srgbClr val="0000FF"/>
                        </a:solidFill>
                        <a:effectLst/>
                        <a:latin typeface="HfW precursive" panose="00000500000000000000" pitchFamily="2" charset="0"/>
                      </a:endParaRPr>
                    </a:p>
                    <a:p>
                      <a:endParaRPr lang="en-GB" dirty="0">
                        <a:effectLst/>
                      </a:endParaRPr>
                    </a:p>
                  </a:txBody>
                  <a:tcPr anchor="ctr">
                    <a:lnL>
                      <a:noFill/>
                    </a:lnL>
                    <a:lnR>
                      <a:noFill/>
                    </a:lnR>
                    <a:lnT>
                      <a:noFill/>
                    </a:lnT>
                    <a:lnB>
                      <a:noFill/>
                    </a:lnB>
                  </a:tcPr>
                </a:tc>
                <a:extLst>
                  <a:ext uri="{0D108BD9-81ED-4DB2-BD59-A6C34878D82A}">
                    <a16:rowId xmlns:a16="http://schemas.microsoft.com/office/drawing/2014/main" val="90939998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57711878"/>
              </p:ext>
            </p:extLst>
          </p:nvPr>
        </p:nvGraphicFramePr>
        <p:xfrm>
          <a:off x="838200" y="2599214"/>
          <a:ext cx="10515600" cy="1203960"/>
        </p:xfrm>
        <a:graphic>
          <a:graphicData uri="http://schemas.openxmlformats.org/drawingml/2006/table">
            <a:tbl>
              <a:tblPr/>
              <a:tblGrid>
                <a:gridCol w="10515600">
                  <a:extLst>
                    <a:ext uri="{9D8B030D-6E8A-4147-A177-3AD203B41FA5}">
                      <a16:colId xmlns:a16="http://schemas.microsoft.com/office/drawing/2014/main" val="3762866956"/>
                    </a:ext>
                  </a:extLst>
                </a:gridCol>
              </a:tblGrid>
              <a:tr h="0">
                <a:tc>
                  <a:txBody>
                    <a:bodyPr/>
                    <a:lstStyle/>
                    <a:p>
                      <a:r>
                        <a:rPr lang="en-GB" sz="3100" b="1" dirty="0">
                          <a:solidFill>
                            <a:srgbClr val="000000"/>
                          </a:solidFill>
                          <a:effectLst/>
                          <a:latin typeface="HfW precursive" panose="00000500000000000000" pitchFamily="2" charset="0"/>
                        </a:rPr>
                        <a:t>I will be successful if ...</a:t>
                      </a:r>
                      <a:endParaRPr lang="en-GB" dirty="0">
                        <a:effectLst/>
                      </a:endParaRPr>
                    </a:p>
                    <a:p>
                      <a:pPr>
                        <a:buFont typeface="Arial" panose="020B0604020202020204" pitchFamily="34" charset="0"/>
                        <a:buChar char="•"/>
                      </a:pPr>
                      <a:r>
                        <a:rPr lang="en-GB" sz="2100" b="0" dirty="0">
                          <a:solidFill>
                            <a:srgbClr val="FF0000"/>
                          </a:solidFill>
                          <a:effectLst/>
                          <a:latin typeface="HfW precursive" panose="00000500000000000000" pitchFamily="2" charset="0"/>
                        </a:rPr>
                        <a:t>I can </a:t>
                      </a:r>
                      <a:r>
                        <a:rPr lang="en-GB" sz="2100" b="0" dirty="0" smtClean="0">
                          <a:solidFill>
                            <a:srgbClr val="FF0000"/>
                          </a:solidFill>
                          <a:effectLst/>
                          <a:latin typeface="HfW precursive" panose="00000500000000000000" pitchFamily="2" charset="0"/>
                        </a:rPr>
                        <a:t>spot mistakes.</a:t>
                      </a:r>
                    </a:p>
                    <a:p>
                      <a:pPr>
                        <a:buFont typeface="Arial" panose="020B0604020202020204" pitchFamily="34" charset="0"/>
                        <a:buChar char="•"/>
                      </a:pPr>
                      <a:r>
                        <a:rPr lang="en-GB" sz="2100" b="0" dirty="0" smtClean="0">
                          <a:solidFill>
                            <a:srgbClr val="FF0000"/>
                          </a:solidFill>
                          <a:effectLst/>
                          <a:latin typeface="HfW precursive" panose="00000500000000000000" pitchFamily="2" charset="0"/>
                        </a:rPr>
                        <a:t>I can correct the mistakes using the correct punctuation</a:t>
                      </a:r>
                      <a:r>
                        <a:rPr lang="en-GB" sz="2100" b="0" baseline="0" dirty="0" smtClean="0">
                          <a:solidFill>
                            <a:srgbClr val="FF0000"/>
                          </a:solidFill>
                          <a:effectLst/>
                          <a:latin typeface="HfW precursive" panose="00000500000000000000" pitchFamily="2" charset="0"/>
                        </a:rPr>
                        <a:t> and spelling.</a:t>
                      </a:r>
                      <a:endParaRPr lang="en-GB" sz="2100" dirty="0">
                        <a:solidFill>
                          <a:srgbClr val="FF0000"/>
                        </a:solidFill>
                        <a:effectLst/>
                        <a:latin typeface="HfW precursive" panose="00000500000000000000" pitchFamily="2" charset="0"/>
                      </a:endParaRPr>
                    </a:p>
                  </a:txBody>
                  <a:tcPr anchor="ctr">
                    <a:lnL>
                      <a:noFill/>
                    </a:lnL>
                    <a:lnR>
                      <a:noFill/>
                    </a:lnR>
                    <a:lnT>
                      <a:noFill/>
                    </a:lnT>
                    <a:lnB>
                      <a:noFill/>
                    </a:lnB>
                  </a:tcPr>
                </a:tc>
                <a:extLst>
                  <a:ext uri="{0D108BD9-81ED-4DB2-BD59-A6C34878D82A}">
                    <a16:rowId xmlns:a16="http://schemas.microsoft.com/office/drawing/2014/main" val="3835144235"/>
                  </a:ext>
                </a:extLst>
              </a:tr>
            </a:tbl>
          </a:graphicData>
        </a:graphic>
      </p:graphicFrame>
    </p:spTree>
    <p:extLst>
      <p:ext uri="{BB962C8B-B14F-4D97-AF65-F5344CB8AC3E}">
        <p14:creationId xmlns:p14="http://schemas.microsoft.com/office/powerpoint/2010/main" val="1244753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365125"/>
            <a:ext cx="11463250" cy="5595100"/>
          </a:xfrm>
        </p:spPr>
        <p:txBody>
          <a:bodyPr>
            <a:normAutofit/>
          </a:bodyPr>
          <a:lstStyle/>
          <a:p>
            <a:r>
              <a:rPr lang="en-GB" sz="3600" dirty="0" smtClean="0">
                <a:latin typeface="HfW cursive bold" panose="00000500000000000000" pitchFamily="2" charset="0"/>
              </a:rPr>
              <a:t>Task 1:</a:t>
            </a:r>
            <a:br>
              <a:rPr lang="en-GB" sz="3600" dirty="0" smtClean="0">
                <a:latin typeface="HfW cursive bold" panose="00000500000000000000" pitchFamily="2" charset="0"/>
              </a:rPr>
            </a:br>
            <a:r>
              <a:rPr lang="en-GB" sz="3600" dirty="0" smtClean="0">
                <a:latin typeface="HfW cursive bold" panose="00000500000000000000" pitchFamily="2" charset="0"/>
              </a:rPr>
              <a:t/>
            </a:r>
            <a:br>
              <a:rPr lang="en-GB" sz="3600" dirty="0" smtClean="0">
                <a:latin typeface="HfW cursive bold" panose="00000500000000000000" pitchFamily="2" charset="0"/>
              </a:rPr>
            </a:br>
            <a:r>
              <a:rPr lang="en-GB" sz="3600" dirty="0" smtClean="0">
                <a:latin typeface="HfW cursive" panose="00000500000000000000" pitchFamily="2" charset="0"/>
              </a:rPr>
              <a:t>Look back at your story from yesterday. Finish writing it if necessary, story writing can be a time consuming process.</a:t>
            </a:r>
            <a:br>
              <a:rPr lang="en-GB" sz="3600" dirty="0" smtClean="0">
                <a:latin typeface="HfW cursive" panose="00000500000000000000" pitchFamily="2" charset="0"/>
              </a:rPr>
            </a:br>
            <a:r>
              <a:rPr lang="en-GB" sz="3600" dirty="0" smtClean="0">
                <a:solidFill>
                  <a:srgbClr val="0070C0"/>
                </a:solidFill>
                <a:latin typeface="HfW cursive" panose="00000500000000000000" pitchFamily="2" charset="0"/>
              </a:rPr>
              <a:t>Read your writing. Can you spot any mistakes? This could be spellings, missing capital letters, commas, question marks, exclamation marks etc. </a:t>
            </a:r>
            <a:br>
              <a:rPr lang="en-GB" sz="3600" dirty="0" smtClean="0">
                <a:solidFill>
                  <a:srgbClr val="0070C0"/>
                </a:solidFill>
                <a:latin typeface="HfW cursive" panose="00000500000000000000" pitchFamily="2" charset="0"/>
              </a:rPr>
            </a:br>
            <a:r>
              <a:rPr lang="en-GB" sz="3600" dirty="0" smtClean="0">
                <a:solidFill>
                  <a:srgbClr val="7030A0"/>
                </a:solidFill>
                <a:latin typeface="HfW cursive" panose="00000500000000000000" pitchFamily="2" charset="0"/>
              </a:rPr>
              <a:t>Could you improve your writing?</a:t>
            </a:r>
            <a:br>
              <a:rPr lang="en-GB" sz="3600" dirty="0" smtClean="0">
                <a:solidFill>
                  <a:srgbClr val="7030A0"/>
                </a:solidFill>
                <a:latin typeface="HfW cursive" panose="00000500000000000000" pitchFamily="2" charset="0"/>
              </a:rPr>
            </a:br>
            <a:r>
              <a:rPr lang="en-GB" sz="3600" dirty="0" smtClean="0">
                <a:solidFill>
                  <a:srgbClr val="7030A0"/>
                </a:solidFill>
                <a:latin typeface="HfW cursive" panose="00000500000000000000" pitchFamily="2" charset="0"/>
              </a:rPr>
              <a:t>You could change words like ‘big’ for a more interesting synonym, such as ‘immense’.</a:t>
            </a:r>
            <a:endParaRPr lang="en-GB" sz="3600" dirty="0">
              <a:latin typeface="HfW cursive bold" panose="00000500000000000000" pitchFamily="2" charset="0"/>
            </a:endParaRPr>
          </a:p>
        </p:txBody>
      </p:sp>
    </p:spTree>
    <p:extLst>
      <p:ext uri="{BB962C8B-B14F-4D97-AF65-F5344CB8AC3E}">
        <p14:creationId xmlns:p14="http://schemas.microsoft.com/office/powerpoint/2010/main" val="7987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4029" y="1014153"/>
            <a:ext cx="1022465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smtClean="0">
                <a:ln>
                  <a:noFill/>
                </a:ln>
                <a:solidFill>
                  <a:prstClr val="black"/>
                </a:solidFill>
                <a:effectLst/>
                <a:uLnTx/>
                <a:uFillTx/>
                <a:latin typeface="HfW cursive semibold" panose="00000700000000000000" pitchFamily="2" charset="0"/>
                <a:ea typeface="+mn-ea"/>
                <a:cs typeface="+mn-cs"/>
              </a:rPr>
              <a:t>Look out for all the things below.</a:t>
            </a:r>
            <a:endParaRPr kumimoji="0" lang="en-GB" sz="2400" b="0" i="0" u="none" strike="noStrike" kern="1200" cap="none" spc="0" normalizeH="0" baseline="0" noProof="0" dirty="0">
              <a:ln>
                <a:noFill/>
              </a:ln>
              <a:solidFill>
                <a:prstClr val="black"/>
              </a:solidFill>
              <a:effectLst/>
              <a:uLnTx/>
              <a:uFillTx/>
              <a:latin typeface="HfW cursive semibold" panose="00000700000000000000" pitchFamily="2" charset="0"/>
              <a:ea typeface="+mn-ea"/>
              <a:cs typeface="+mn-cs"/>
            </a:endParaRPr>
          </a:p>
        </p:txBody>
      </p:sp>
      <p:pic>
        <p:nvPicPr>
          <p:cNvPr id="4" name="Picture 3"/>
          <p:cNvPicPr>
            <a:picLocks noChangeAspect="1"/>
          </p:cNvPicPr>
          <p:nvPr/>
        </p:nvPicPr>
        <p:blipFill rotWithShape="1">
          <a:blip r:embed="rId2"/>
          <a:srcRect b="12189"/>
          <a:stretch/>
        </p:blipFill>
        <p:spPr>
          <a:xfrm>
            <a:off x="2489721" y="2418990"/>
            <a:ext cx="5808522" cy="2302639"/>
          </a:xfrm>
          <a:prstGeom prst="rect">
            <a:avLst/>
          </a:prstGeom>
        </p:spPr>
      </p:pic>
    </p:spTree>
    <p:extLst>
      <p:ext uri="{BB962C8B-B14F-4D97-AF65-F5344CB8AC3E}">
        <p14:creationId xmlns:p14="http://schemas.microsoft.com/office/powerpoint/2010/main" val="1544983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HfW cursive" panose="00000500000000000000" pitchFamily="2" charset="0"/>
              </a:rPr>
              <a:t>Task 2:</a:t>
            </a:r>
            <a:br>
              <a:rPr lang="en-GB" sz="3200" dirty="0" smtClean="0">
                <a:latin typeface="HfW cursive" panose="00000500000000000000" pitchFamily="2" charset="0"/>
              </a:rPr>
            </a:br>
            <a:r>
              <a:rPr lang="en-GB" sz="3200" dirty="0" smtClean="0">
                <a:latin typeface="HfW cursive" panose="00000500000000000000" pitchFamily="2" charset="0"/>
              </a:rPr>
              <a:t>Write out the passage and correct the mistakes. </a:t>
            </a:r>
            <a:endParaRPr lang="en-GB" sz="3200" dirty="0">
              <a:latin typeface="HfW cursive" panose="00000500000000000000" pitchFamily="2" charset="0"/>
            </a:endParaRPr>
          </a:p>
        </p:txBody>
      </p:sp>
      <p:sp>
        <p:nvSpPr>
          <p:cNvPr id="3" name="Content Placeholder 2"/>
          <p:cNvSpPr>
            <a:spLocks noGrp="1"/>
          </p:cNvSpPr>
          <p:nvPr>
            <p:ph idx="1"/>
          </p:nvPr>
        </p:nvSpPr>
        <p:spPr/>
        <p:txBody>
          <a:bodyPr>
            <a:normAutofit fontScale="77500" lnSpcReduction="20000"/>
          </a:bodyPr>
          <a:lstStyle/>
          <a:p>
            <a:pPr marL="0" indent="0">
              <a:lnSpc>
                <a:spcPct val="130000"/>
              </a:lnSpc>
              <a:buNone/>
            </a:pPr>
            <a:r>
              <a:rPr lang="en-GB" dirty="0" smtClean="0">
                <a:solidFill>
                  <a:srgbClr val="0070C0"/>
                </a:solidFill>
                <a:latin typeface="HfW cursive" panose="00000500000000000000" pitchFamily="2" charset="0"/>
              </a:rPr>
              <a:t>a sparkly golden envelope arrived in the post </a:t>
            </a:r>
            <a:r>
              <a:rPr lang="en-GB" dirty="0" err="1" smtClean="0">
                <a:solidFill>
                  <a:srgbClr val="0070C0"/>
                </a:solidFill>
                <a:latin typeface="HfW cursive" panose="00000500000000000000" pitchFamily="2" charset="0"/>
              </a:rPr>
              <a:t>angelina</a:t>
            </a:r>
            <a:r>
              <a:rPr lang="en-GB" dirty="0" smtClean="0">
                <a:solidFill>
                  <a:srgbClr val="0070C0"/>
                </a:solidFill>
                <a:latin typeface="HfW cursive" panose="00000500000000000000" pitchFamily="2" charset="0"/>
              </a:rPr>
              <a:t> new it was </a:t>
            </a:r>
            <a:r>
              <a:rPr lang="en-GB" dirty="0" err="1" smtClean="0">
                <a:solidFill>
                  <a:srgbClr val="0070C0"/>
                </a:solidFill>
                <a:latin typeface="HfW cursive" panose="00000500000000000000" pitchFamily="2" charset="0"/>
              </a:rPr>
              <a:t>somthing</a:t>
            </a:r>
            <a:r>
              <a:rPr lang="en-GB" dirty="0" smtClean="0">
                <a:solidFill>
                  <a:srgbClr val="0070C0"/>
                </a:solidFill>
                <a:latin typeface="HfW cursive" panose="00000500000000000000" pitchFamily="2" charset="0"/>
              </a:rPr>
              <a:t> </a:t>
            </a:r>
            <a:r>
              <a:rPr lang="en-GB" dirty="0" err="1" smtClean="0">
                <a:solidFill>
                  <a:srgbClr val="0070C0"/>
                </a:solidFill>
                <a:latin typeface="HfW cursive" panose="00000500000000000000" pitchFamily="2" charset="0"/>
              </a:rPr>
              <a:t>special.she</a:t>
            </a:r>
            <a:r>
              <a:rPr lang="en-GB" dirty="0" smtClean="0">
                <a:solidFill>
                  <a:srgbClr val="0070C0"/>
                </a:solidFill>
                <a:latin typeface="HfW cursive" panose="00000500000000000000" pitchFamily="2" charset="0"/>
              </a:rPr>
              <a:t> ripped open </a:t>
            </a:r>
            <a:r>
              <a:rPr lang="en-GB" dirty="0" err="1" smtClean="0">
                <a:solidFill>
                  <a:srgbClr val="0070C0"/>
                </a:solidFill>
                <a:latin typeface="HfW cursive" panose="00000500000000000000" pitchFamily="2" charset="0"/>
              </a:rPr>
              <a:t>th</a:t>
            </a:r>
            <a:r>
              <a:rPr lang="en-GB" dirty="0" smtClean="0">
                <a:solidFill>
                  <a:srgbClr val="0070C0"/>
                </a:solidFill>
                <a:latin typeface="HfW cursive" panose="00000500000000000000" pitchFamily="2" charset="0"/>
              </a:rPr>
              <a:t> envelope to find an invitation </a:t>
            </a:r>
            <a:r>
              <a:rPr lang="en-GB" dirty="0" err="1" smtClean="0">
                <a:solidFill>
                  <a:srgbClr val="0070C0"/>
                </a:solidFill>
                <a:latin typeface="HfW cursive" panose="00000500000000000000" pitchFamily="2" charset="0"/>
              </a:rPr>
              <a:t>tothe</a:t>
            </a:r>
            <a:r>
              <a:rPr lang="en-GB" dirty="0" smtClean="0">
                <a:solidFill>
                  <a:srgbClr val="0070C0"/>
                </a:solidFill>
                <a:latin typeface="HfW cursive" panose="00000500000000000000" pitchFamily="2" charset="0"/>
              </a:rPr>
              <a:t> </a:t>
            </a:r>
            <a:r>
              <a:rPr lang="en-GB" dirty="0" err="1" smtClean="0">
                <a:solidFill>
                  <a:srgbClr val="0070C0"/>
                </a:solidFill>
                <a:latin typeface="HfW cursive" panose="00000500000000000000" pitchFamily="2" charset="0"/>
              </a:rPr>
              <a:t>bigest</a:t>
            </a:r>
            <a:r>
              <a:rPr lang="en-GB" dirty="0" smtClean="0">
                <a:solidFill>
                  <a:srgbClr val="0070C0"/>
                </a:solidFill>
                <a:latin typeface="HfW cursive" panose="00000500000000000000" pitchFamily="2" charset="0"/>
              </a:rPr>
              <a:t>, most exciting event of the year.</a:t>
            </a:r>
          </a:p>
          <a:p>
            <a:pPr marL="0" indent="0">
              <a:lnSpc>
                <a:spcPct val="130000"/>
              </a:lnSpc>
              <a:buNone/>
            </a:pPr>
            <a:r>
              <a:rPr lang="en-GB" dirty="0" err="1" smtClean="0">
                <a:solidFill>
                  <a:srgbClr val="0070C0"/>
                </a:solidFill>
                <a:latin typeface="HfW cursive" panose="00000500000000000000" pitchFamily="2" charset="0"/>
              </a:rPr>
              <a:t>Im</a:t>
            </a:r>
            <a:r>
              <a:rPr lang="en-GB" dirty="0" smtClean="0">
                <a:solidFill>
                  <a:srgbClr val="0070C0"/>
                </a:solidFill>
                <a:latin typeface="HfW cursive" panose="00000500000000000000" pitchFamily="2" charset="0"/>
              </a:rPr>
              <a:t> going to be a bridesmaid screamed </a:t>
            </a:r>
            <a:r>
              <a:rPr lang="en-GB" dirty="0" err="1" smtClean="0">
                <a:solidFill>
                  <a:srgbClr val="0070C0"/>
                </a:solidFill>
                <a:latin typeface="HfW cursive" panose="00000500000000000000" pitchFamily="2" charset="0"/>
              </a:rPr>
              <a:t>angelina</a:t>
            </a:r>
            <a:r>
              <a:rPr lang="en-GB" dirty="0" smtClean="0">
                <a:solidFill>
                  <a:srgbClr val="0070C0"/>
                </a:solidFill>
                <a:latin typeface="HfW cursive" panose="00000500000000000000" pitchFamily="2" charset="0"/>
              </a:rPr>
              <a:t>.</a:t>
            </a:r>
          </a:p>
          <a:p>
            <a:pPr marL="0" indent="0">
              <a:lnSpc>
                <a:spcPct val="130000"/>
              </a:lnSpc>
              <a:buNone/>
            </a:pPr>
            <a:r>
              <a:rPr lang="en-GB" dirty="0" smtClean="0">
                <a:solidFill>
                  <a:srgbClr val="0070C0"/>
                </a:solidFill>
                <a:latin typeface="HfW cursive" panose="00000500000000000000" pitchFamily="2" charset="0"/>
              </a:rPr>
              <a:t>Angelina was </a:t>
            </a:r>
            <a:r>
              <a:rPr lang="en-GB" dirty="0" err="1" smtClean="0">
                <a:solidFill>
                  <a:srgbClr val="0070C0"/>
                </a:solidFill>
                <a:latin typeface="HfW cursive" panose="00000500000000000000" pitchFamily="2" charset="0"/>
              </a:rPr>
              <a:t>soo</a:t>
            </a:r>
            <a:r>
              <a:rPr lang="en-GB" dirty="0" smtClean="0">
                <a:solidFill>
                  <a:srgbClr val="0070C0"/>
                </a:solidFill>
                <a:latin typeface="HfW cursive" panose="00000500000000000000" pitchFamily="2" charset="0"/>
              </a:rPr>
              <a:t> excited that she squeaked, cartwheeled and danced around </a:t>
            </a:r>
            <a:r>
              <a:rPr lang="en-GB" dirty="0" err="1" smtClean="0">
                <a:solidFill>
                  <a:srgbClr val="0070C0"/>
                </a:solidFill>
                <a:latin typeface="HfW cursive" panose="00000500000000000000" pitchFamily="2" charset="0"/>
              </a:rPr>
              <a:t>orl</a:t>
            </a:r>
            <a:r>
              <a:rPr lang="en-GB" dirty="0" smtClean="0">
                <a:solidFill>
                  <a:srgbClr val="0070C0"/>
                </a:solidFill>
                <a:latin typeface="HfW cursive" panose="00000500000000000000" pitchFamily="2" charset="0"/>
              </a:rPr>
              <a:t> morning She was nearly late for her lessons!</a:t>
            </a:r>
          </a:p>
          <a:p>
            <a:pPr marL="0" indent="0">
              <a:lnSpc>
                <a:spcPct val="130000"/>
              </a:lnSpc>
              <a:buNone/>
            </a:pPr>
            <a:endParaRPr lang="en-GB" dirty="0">
              <a:solidFill>
                <a:srgbClr val="0070C0"/>
              </a:solidFill>
              <a:latin typeface="HfW cursive" panose="00000500000000000000" pitchFamily="2" charset="0"/>
            </a:endParaRPr>
          </a:p>
          <a:p>
            <a:pPr marL="0" indent="0">
              <a:lnSpc>
                <a:spcPct val="130000"/>
              </a:lnSpc>
              <a:buNone/>
            </a:pPr>
            <a:r>
              <a:rPr lang="en-GB" dirty="0" smtClean="0">
                <a:solidFill>
                  <a:srgbClr val="0070C0"/>
                </a:solidFill>
                <a:latin typeface="HfW cursive" panose="00000500000000000000" pitchFamily="2" charset="0"/>
              </a:rPr>
              <a:t>On the </a:t>
            </a:r>
            <a:r>
              <a:rPr lang="en-GB" dirty="0" err="1" smtClean="0">
                <a:solidFill>
                  <a:srgbClr val="0070C0"/>
                </a:solidFill>
                <a:latin typeface="HfW cursive" panose="00000500000000000000" pitchFamily="2" charset="0"/>
              </a:rPr>
              <a:t>wai</a:t>
            </a:r>
            <a:r>
              <a:rPr lang="en-GB" dirty="0" smtClean="0">
                <a:solidFill>
                  <a:srgbClr val="0070C0"/>
                </a:solidFill>
                <a:latin typeface="HfW cursive" panose="00000500000000000000" pitchFamily="2" charset="0"/>
              </a:rPr>
              <a:t> home, Angelina imagined herself dancing in a </a:t>
            </a:r>
            <a:r>
              <a:rPr lang="en-GB" dirty="0" err="1" smtClean="0">
                <a:solidFill>
                  <a:srgbClr val="0070C0"/>
                </a:solidFill>
                <a:latin typeface="HfW cursive" panose="00000500000000000000" pitchFamily="2" charset="0"/>
              </a:rPr>
              <a:t>byutiful</a:t>
            </a:r>
            <a:r>
              <a:rPr lang="en-GB" dirty="0">
                <a:solidFill>
                  <a:srgbClr val="0070C0"/>
                </a:solidFill>
                <a:latin typeface="HfW cursive" panose="00000500000000000000" pitchFamily="2" charset="0"/>
              </a:rPr>
              <a:t> </a:t>
            </a:r>
            <a:r>
              <a:rPr lang="en-GB" dirty="0" smtClean="0">
                <a:solidFill>
                  <a:srgbClr val="0070C0"/>
                </a:solidFill>
                <a:latin typeface="HfW cursive" panose="00000500000000000000" pitchFamily="2" charset="0"/>
              </a:rPr>
              <a:t>long dress in front </a:t>
            </a:r>
            <a:r>
              <a:rPr lang="en-GB" dirty="0" err="1" smtClean="0">
                <a:solidFill>
                  <a:srgbClr val="0070C0"/>
                </a:solidFill>
                <a:latin typeface="HfW cursive" panose="00000500000000000000" pitchFamily="2" charset="0"/>
              </a:rPr>
              <a:t>ovlots</a:t>
            </a:r>
            <a:r>
              <a:rPr lang="en-GB" dirty="0" smtClean="0">
                <a:solidFill>
                  <a:srgbClr val="0070C0"/>
                </a:solidFill>
                <a:latin typeface="HfW cursive" panose="00000500000000000000" pitchFamily="2" charset="0"/>
              </a:rPr>
              <a:t> of wedding guests. She was so  </a:t>
            </a:r>
            <a:r>
              <a:rPr lang="en-GB" dirty="0" err="1" smtClean="0">
                <a:solidFill>
                  <a:srgbClr val="0070C0"/>
                </a:solidFill>
                <a:latin typeface="HfW cursive" panose="00000500000000000000" pitchFamily="2" charset="0"/>
              </a:rPr>
              <a:t>hapee</a:t>
            </a:r>
            <a:r>
              <a:rPr lang="en-GB" dirty="0" smtClean="0">
                <a:solidFill>
                  <a:srgbClr val="0070C0"/>
                </a:solidFill>
                <a:latin typeface="HfW cursive" panose="00000500000000000000" pitchFamily="2" charset="0"/>
              </a:rPr>
              <a:t> </a:t>
            </a:r>
            <a:r>
              <a:rPr lang="en-GB" dirty="0" err="1" smtClean="0">
                <a:solidFill>
                  <a:srgbClr val="0070C0"/>
                </a:solidFill>
                <a:latin typeface="HfW cursive" panose="00000500000000000000" pitchFamily="2" charset="0"/>
              </a:rPr>
              <a:t>becos</a:t>
            </a:r>
            <a:r>
              <a:rPr lang="en-GB" dirty="0" smtClean="0">
                <a:solidFill>
                  <a:srgbClr val="0070C0"/>
                </a:solidFill>
                <a:latin typeface="HfW cursive" panose="00000500000000000000" pitchFamily="2" charset="0"/>
              </a:rPr>
              <a:t> she </a:t>
            </a:r>
            <a:r>
              <a:rPr lang="en-GB" dirty="0" err="1" smtClean="0">
                <a:solidFill>
                  <a:srgbClr val="0070C0"/>
                </a:solidFill>
                <a:latin typeface="HfW cursive" panose="00000500000000000000" pitchFamily="2" charset="0"/>
              </a:rPr>
              <a:t>wud</a:t>
            </a:r>
            <a:r>
              <a:rPr lang="en-GB" dirty="0" smtClean="0">
                <a:solidFill>
                  <a:srgbClr val="0070C0"/>
                </a:solidFill>
                <a:latin typeface="HfW cursive" panose="00000500000000000000" pitchFamily="2" charset="0"/>
              </a:rPr>
              <a:t> be a bridesmaid with Princess </a:t>
            </a:r>
            <a:r>
              <a:rPr lang="en-GB" dirty="0" err="1" smtClean="0">
                <a:solidFill>
                  <a:srgbClr val="0070C0"/>
                </a:solidFill>
                <a:latin typeface="HfW cursive" panose="00000500000000000000" pitchFamily="2" charset="0"/>
              </a:rPr>
              <a:t>sophie</a:t>
            </a:r>
            <a:r>
              <a:rPr lang="en-GB" dirty="0" smtClean="0">
                <a:solidFill>
                  <a:srgbClr val="0070C0"/>
                </a:solidFill>
                <a:latin typeface="HfW cursive" panose="00000500000000000000" pitchFamily="2" charset="0"/>
              </a:rPr>
              <a:t>.</a:t>
            </a:r>
          </a:p>
        </p:txBody>
      </p:sp>
    </p:spTree>
    <p:extLst>
      <p:ext uri="{BB962C8B-B14F-4D97-AF65-F5344CB8AC3E}">
        <p14:creationId xmlns:p14="http://schemas.microsoft.com/office/powerpoint/2010/main" val="26061176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284</Words>
  <Application>Microsoft Office PowerPoint</Application>
  <PresentationFormat>Widescreen</PresentationFormat>
  <Paragraphs>41</Paragraphs>
  <Slides>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Arial</vt:lpstr>
      <vt:lpstr>Calibri</vt:lpstr>
      <vt:lpstr>Calibri Light</vt:lpstr>
      <vt:lpstr>HfW cursive</vt:lpstr>
      <vt:lpstr>HfW cursive bold</vt:lpstr>
      <vt:lpstr>HfW cursive semibold</vt:lpstr>
      <vt:lpstr>HfW precursive</vt:lpstr>
      <vt:lpstr>Times New Roman</vt:lpstr>
      <vt:lpstr>Office Theme</vt:lpstr>
      <vt:lpstr>Thursday 28th January</vt:lpstr>
      <vt:lpstr>PowerPoint Presentation</vt:lpstr>
      <vt:lpstr>PowerPoint Presentation</vt:lpstr>
      <vt:lpstr>Task 1:  Look back at your story from yesterday. Finish writing it if necessary, story writing can be a time consuming process. Read your writing. Can you spot any mistakes? This could be spellings, missing capital letters, commas, question marks, exclamation marks etc.  Could you improve your writing? You could change words like ‘big’ for a more interesting synonym, such as ‘immense’.</vt:lpstr>
      <vt:lpstr>PowerPoint Presentation</vt:lpstr>
      <vt:lpstr>Task 2: Write out the passage and correct the mistakes. </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Monday 25th January</dc:title>
  <dc:creator>Gott, Rebecca</dc:creator>
  <cp:lastModifiedBy>Gott, Rebecca</cp:lastModifiedBy>
  <cp:revision>30</cp:revision>
  <dcterms:created xsi:type="dcterms:W3CDTF">2021-01-14T11:57:54Z</dcterms:created>
  <dcterms:modified xsi:type="dcterms:W3CDTF">2021-01-18T10:23:59Z</dcterms:modified>
</cp:coreProperties>
</file>