
<file path=[Content_Types].xml><?xml version="1.0" encoding="utf-8"?>
<Types xmlns="http://schemas.openxmlformats.org/package/2006/content-types">
  <Default Extension="png" ContentType="image/png"/>
  <Default Extension="m4a" ContentType="audio/mp4"/>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2" r:id="rId6"/>
    <p:sldId id="260" r:id="rId7"/>
    <p:sldId id="263"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3" d="100"/>
          <a:sy n="73" d="100"/>
        </p:scale>
        <p:origin x="582"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F873694F-983F-4D1A-96B7-A2BF4B4D2DD9}" type="datetimeFigureOut">
              <a:rPr lang="en-GB" smtClean="0"/>
              <a:t>27/01/2021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88FEC621-7BB0-4B3F-87D8-C6E71E6D5205}" type="slidenum">
              <a:rPr lang="en-GB" smtClean="0"/>
              <a:t>‹#›</a:t>
            </a:fld>
            <a:endParaRPr lang="en-GB" dirty="0"/>
          </a:p>
        </p:txBody>
      </p:sp>
    </p:spTree>
    <p:extLst>
      <p:ext uri="{BB962C8B-B14F-4D97-AF65-F5344CB8AC3E}">
        <p14:creationId xmlns:p14="http://schemas.microsoft.com/office/powerpoint/2010/main" val="26396643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873694F-983F-4D1A-96B7-A2BF4B4D2DD9}" type="datetimeFigureOut">
              <a:rPr lang="en-GB" smtClean="0"/>
              <a:t>27/01/2021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88FEC621-7BB0-4B3F-87D8-C6E71E6D5205}" type="slidenum">
              <a:rPr lang="en-GB" smtClean="0"/>
              <a:t>‹#›</a:t>
            </a:fld>
            <a:endParaRPr lang="en-GB" dirty="0"/>
          </a:p>
        </p:txBody>
      </p:sp>
    </p:spTree>
    <p:extLst>
      <p:ext uri="{BB962C8B-B14F-4D97-AF65-F5344CB8AC3E}">
        <p14:creationId xmlns:p14="http://schemas.microsoft.com/office/powerpoint/2010/main" val="535684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873694F-983F-4D1A-96B7-A2BF4B4D2DD9}" type="datetimeFigureOut">
              <a:rPr lang="en-GB" smtClean="0"/>
              <a:t>27/01/2021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88FEC621-7BB0-4B3F-87D8-C6E71E6D5205}" type="slidenum">
              <a:rPr lang="en-GB" smtClean="0"/>
              <a:t>‹#›</a:t>
            </a:fld>
            <a:endParaRPr lang="en-GB" dirty="0"/>
          </a:p>
        </p:txBody>
      </p:sp>
    </p:spTree>
    <p:extLst>
      <p:ext uri="{BB962C8B-B14F-4D97-AF65-F5344CB8AC3E}">
        <p14:creationId xmlns:p14="http://schemas.microsoft.com/office/powerpoint/2010/main" val="9805083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873694F-983F-4D1A-96B7-A2BF4B4D2DD9}" type="datetimeFigureOut">
              <a:rPr lang="en-GB" smtClean="0"/>
              <a:t>27/01/2021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88FEC621-7BB0-4B3F-87D8-C6E71E6D5205}" type="slidenum">
              <a:rPr lang="en-GB" smtClean="0"/>
              <a:t>‹#›</a:t>
            </a:fld>
            <a:endParaRPr lang="en-GB" dirty="0"/>
          </a:p>
        </p:txBody>
      </p:sp>
    </p:spTree>
    <p:extLst>
      <p:ext uri="{BB962C8B-B14F-4D97-AF65-F5344CB8AC3E}">
        <p14:creationId xmlns:p14="http://schemas.microsoft.com/office/powerpoint/2010/main" val="36707361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873694F-983F-4D1A-96B7-A2BF4B4D2DD9}" type="datetimeFigureOut">
              <a:rPr lang="en-GB" smtClean="0"/>
              <a:t>27/01/2021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88FEC621-7BB0-4B3F-87D8-C6E71E6D5205}" type="slidenum">
              <a:rPr lang="en-GB" smtClean="0"/>
              <a:t>‹#›</a:t>
            </a:fld>
            <a:endParaRPr lang="en-GB" dirty="0"/>
          </a:p>
        </p:txBody>
      </p:sp>
    </p:spTree>
    <p:extLst>
      <p:ext uri="{BB962C8B-B14F-4D97-AF65-F5344CB8AC3E}">
        <p14:creationId xmlns:p14="http://schemas.microsoft.com/office/powerpoint/2010/main" val="15307824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F873694F-983F-4D1A-96B7-A2BF4B4D2DD9}" type="datetimeFigureOut">
              <a:rPr lang="en-GB" smtClean="0"/>
              <a:t>27/01/2021</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88FEC621-7BB0-4B3F-87D8-C6E71E6D5205}" type="slidenum">
              <a:rPr lang="en-GB" smtClean="0"/>
              <a:t>‹#›</a:t>
            </a:fld>
            <a:endParaRPr lang="en-GB" dirty="0"/>
          </a:p>
        </p:txBody>
      </p:sp>
    </p:spTree>
    <p:extLst>
      <p:ext uri="{BB962C8B-B14F-4D97-AF65-F5344CB8AC3E}">
        <p14:creationId xmlns:p14="http://schemas.microsoft.com/office/powerpoint/2010/main" val="9503941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F873694F-983F-4D1A-96B7-A2BF4B4D2DD9}" type="datetimeFigureOut">
              <a:rPr lang="en-GB" smtClean="0"/>
              <a:t>27/01/2021</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88FEC621-7BB0-4B3F-87D8-C6E71E6D5205}" type="slidenum">
              <a:rPr lang="en-GB" smtClean="0"/>
              <a:t>‹#›</a:t>
            </a:fld>
            <a:endParaRPr lang="en-GB" dirty="0"/>
          </a:p>
        </p:txBody>
      </p:sp>
    </p:spTree>
    <p:extLst>
      <p:ext uri="{BB962C8B-B14F-4D97-AF65-F5344CB8AC3E}">
        <p14:creationId xmlns:p14="http://schemas.microsoft.com/office/powerpoint/2010/main" val="16231342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F873694F-983F-4D1A-96B7-A2BF4B4D2DD9}" type="datetimeFigureOut">
              <a:rPr lang="en-GB" smtClean="0"/>
              <a:t>27/01/2021</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88FEC621-7BB0-4B3F-87D8-C6E71E6D5205}" type="slidenum">
              <a:rPr lang="en-GB" smtClean="0"/>
              <a:t>‹#›</a:t>
            </a:fld>
            <a:endParaRPr lang="en-GB" dirty="0"/>
          </a:p>
        </p:txBody>
      </p:sp>
    </p:spTree>
    <p:extLst>
      <p:ext uri="{BB962C8B-B14F-4D97-AF65-F5344CB8AC3E}">
        <p14:creationId xmlns:p14="http://schemas.microsoft.com/office/powerpoint/2010/main" val="4394182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73694F-983F-4D1A-96B7-A2BF4B4D2DD9}" type="datetimeFigureOut">
              <a:rPr lang="en-GB" smtClean="0"/>
              <a:t>27/01/2021</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88FEC621-7BB0-4B3F-87D8-C6E71E6D5205}" type="slidenum">
              <a:rPr lang="en-GB" smtClean="0"/>
              <a:t>‹#›</a:t>
            </a:fld>
            <a:endParaRPr lang="en-GB" dirty="0"/>
          </a:p>
        </p:txBody>
      </p:sp>
    </p:spTree>
    <p:extLst>
      <p:ext uri="{BB962C8B-B14F-4D97-AF65-F5344CB8AC3E}">
        <p14:creationId xmlns:p14="http://schemas.microsoft.com/office/powerpoint/2010/main" val="34022335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873694F-983F-4D1A-96B7-A2BF4B4D2DD9}" type="datetimeFigureOut">
              <a:rPr lang="en-GB" smtClean="0"/>
              <a:t>27/01/2021</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88FEC621-7BB0-4B3F-87D8-C6E71E6D5205}" type="slidenum">
              <a:rPr lang="en-GB" smtClean="0"/>
              <a:t>‹#›</a:t>
            </a:fld>
            <a:endParaRPr lang="en-GB" dirty="0"/>
          </a:p>
        </p:txBody>
      </p:sp>
    </p:spTree>
    <p:extLst>
      <p:ext uri="{BB962C8B-B14F-4D97-AF65-F5344CB8AC3E}">
        <p14:creationId xmlns:p14="http://schemas.microsoft.com/office/powerpoint/2010/main" val="15041480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873694F-983F-4D1A-96B7-A2BF4B4D2DD9}" type="datetimeFigureOut">
              <a:rPr lang="en-GB" smtClean="0"/>
              <a:t>27/01/2021</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88FEC621-7BB0-4B3F-87D8-C6E71E6D5205}" type="slidenum">
              <a:rPr lang="en-GB" smtClean="0"/>
              <a:t>‹#›</a:t>
            </a:fld>
            <a:endParaRPr lang="en-GB" dirty="0"/>
          </a:p>
        </p:txBody>
      </p:sp>
    </p:spTree>
    <p:extLst>
      <p:ext uri="{BB962C8B-B14F-4D97-AF65-F5344CB8AC3E}">
        <p14:creationId xmlns:p14="http://schemas.microsoft.com/office/powerpoint/2010/main" val="42081309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73694F-983F-4D1A-96B7-A2BF4B4D2DD9}" type="datetimeFigureOut">
              <a:rPr lang="en-GB" smtClean="0"/>
              <a:t>27/01/2021</a:t>
            </a:fld>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FEC621-7BB0-4B3F-87D8-C6E71E6D5205}" type="slidenum">
              <a:rPr lang="en-GB" smtClean="0"/>
              <a:t>‹#›</a:t>
            </a:fld>
            <a:endParaRPr lang="en-GB" dirty="0"/>
          </a:p>
        </p:txBody>
      </p:sp>
    </p:spTree>
    <p:extLst>
      <p:ext uri="{BB962C8B-B14F-4D97-AF65-F5344CB8AC3E}">
        <p14:creationId xmlns:p14="http://schemas.microsoft.com/office/powerpoint/2010/main" val="39326783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4a"/><Relationship Id="rId1" Type="http://schemas.microsoft.com/office/2007/relationships/media" Target="../media/media4.m4a"/><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4a"/><Relationship Id="rId1" Type="http://schemas.microsoft.com/office/2007/relationships/media" Target="../media/media5.m4a"/><Relationship Id="rId5" Type="http://schemas.openxmlformats.org/officeDocument/2006/relationships/image" Target="../media/image1.png"/><Relationship Id="rId4" Type="http://schemas.openxmlformats.org/officeDocument/2006/relationships/image" Target="../media/image2.emf"/></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4a"/><Relationship Id="rId1" Type="http://schemas.microsoft.com/office/2007/relationships/media" Target="../media/media6.m4a"/><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m4a"/><Relationship Id="rId1" Type="http://schemas.microsoft.com/office/2007/relationships/media" Target="../media/media7.m4a"/><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217"/>
            <a:ext cx="10205258" cy="1356967"/>
          </a:xfrm>
        </p:spPr>
        <p:txBody>
          <a:bodyPr/>
          <a:lstStyle/>
          <a:p>
            <a:r>
              <a:rPr lang="en-GB" u="sng" dirty="0" smtClean="0">
                <a:latin typeface="HfW cursive bold" panose="00000500000000000000" pitchFamily="2" charset="0"/>
              </a:rPr>
              <a:t>Thursday 28</a:t>
            </a:r>
            <a:r>
              <a:rPr lang="en-GB" u="sng" baseline="30000" dirty="0" smtClean="0">
                <a:latin typeface="HfW cursive bold" panose="00000500000000000000" pitchFamily="2" charset="0"/>
              </a:rPr>
              <a:t>th</a:t>
            </a:r>
            <a:r>
              <a:rPr lang="en-GB" u="sng" dirty="0" smtClean="0">
                <a:latin typeface="HfW cursive bold" panose="00000500000000000000" pitchFamily="2" charset="0"/>
              </a:rPr>
              <a:t> January</a:t>
            </a:r>
            <a:endParaRPr lang="en-GB" u="sng" dirty="0">
              <a:latin typeface="HfW cursive bold" panose="00000500000000000000" pitchFamily="2" charset="0"/>
            </a:endParaRPr>
          </a:p>
        </p:txBody>
      </p:sp>
      <p:sp>
        <p:nvSpPr>
          <p:cNvPr id="3" name="Subtitle 2"/>
          <p:cNvSpPr>
            <a:spLocks noGrp="1"/>
          </p:cNvSpPr>
          <p:nvPr>
            <p:ph type="subTitle" idx="1"/>
          </p:nvPr>
        </p:nvSpPr>
        <p:spPr/>
        <p:txBody>
          <a:bodyPr>
            <a:normAutofit/>
          </a:bodyPr>
          <a:lstStyle/>
          <a:p>
            <a:r>
              <a:rPr lang="en-GB" sz="4400" u="sng" dirty="0" smtClean="0">
                <a:latin typeface="HfW cursive bold" panose="00000500000000000000" pitchFamily="2" charset="0"/>
              </a:rPr>
              <a:t>Editing</a:t>
            </a:r>
            <a:endParaRPr lang="en-GB" sz="4400" u="sng" dirty="0">
              <a:latin typeface="HfW cursive bold" panose="00000500000000000000" pitchFamily="2" charset="0"/>
            </a:endParaRPr>
          </a:p>
        </p:txBody>
      </p:sp>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9017725" y="3297238"/>
            <a:ext cx="609600" cy="609600"/>
          </a:xfrm>
          <a:prstGeom prst="rect">
            <a:avLst/>
          </a:prstGeom>
        </p:spPr>
      </p:pic>
    </p:spTree>
    <p:extLst>
      <p:ext uri="{BB962C8B-B14F-4D97-AF65-F5344CB8AC3E}">
        <p14:creationId xmlns:p14="http://schemas.microsoft.com/office/powerpoint/2010/main" val="2063705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4237"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759825" y="5777346"/>
            <a:ext cx="2427316" cy="923330"/>
          </a:xfrm>
          <a:prstGeom prst="rect">
            <a:avLst/>
          </a:prstGeom>
          <a:noFill/>
        </p:spPr>
        <p:txBody>
          <a:bodyPr wrap="square" rtlCol="0">
            <a:spAutoFit/>
          </a:bodyPr>
          <a:lstStyle/>
          <a:p>
            <a:r>
              <a:rPr lang="en-GB" dirty="0" smtClean="0">
                <a:latin typeface="HfW cursive bold" panose="00000500000000000000" pitchFamily="2" charset="0"/>
              </a:rPr>
              <a:t>Which spelling is correct?</a:t>
            </a:r>
          </a:p>
          <a:p>
            <a:r>
              <a:rPr lang="en-GB" dirty="0" smtClean="0">
                <a:latin typeface="HfW cursive bold" panose="00000500000000000000" pitchFamily="2" charset="0"/>
              </a:rPr>
              <a:t> </a:t>
            </a:r>
            <a:endParaRPr lang="en-GB" dirty="0">
              <a:latin typeface="HfW cursive bold" panose="00000500000000000000" pitchFamily="2" charset="0"/>
            </a:endParaRPr>
          </a:p>
        </p:txBody>
      </p:sp>
      <p:sp>
        <p:nvSpPr>
          <p:cNvPr id="3" name="Rectangle 2"/>
          <p:cNvSpPr/>
          <p:nvPr/>
        </p:nvSpPr>
        <p:spPr>
          <a:xfrm>
            <a:off x="321425" y="686981"/>
            <a:ext cx="5447607" cy="5163593"/>
          </a:xfrm>
          <a:prstGeom prst="rect">
            <a:avLst/>
          </a:prstGeom>
        </p:spPr>
        <p:txBody>
          <a:bodyPr wrap="square">
            <a:spAutoFit/>
          </a:bodyPr>
          <a:lstStyle/>
          <a:p>
            <a:pPr>
              <a:lnSpc>
                <a:spcPct val="107000"/>
              </a:lnSpc>
              <a:spcAft>
                <a:spcPts val="0"/>
              </a:spcAft>
            </a:pPr>
            <a:r>
              <a:rPr lang="en-GB" sz="2800" dirty="0">
                <a:latin typeface="HfW precursive" panose="00000500000000000000" pitchFamily="2" charset="0"/>
                <a:ea typeface="Calibri" panose="020F0502020204030204" pitchFamily="34" charset="0"/>
                <a:cs typeface="Arial" panose="020B0604020202020204" pitchFamily="34" charset="0"/>
              </a:rPr>
              <a:t>Year 1 </a:t>
            </a:r>
            <a:r>
              <a:rPr lang="en-GB" sz="2800" dirty="0" smtClean="0">
                <a:latin typeface="HfW precursive" panose="00000500000000000000" pitchFamily="2" charset="0"/>
                <a:ea typeface="Calibri" panose="020F0502020204030204" pitchFamily="34" charset="0"/>
                <a:cs typeface="Arial" panose="020B0604020202020204" pitchFamily="34" charset="0"/>
              </a:rPr>
              <a:t>–vowel </a:t>
            </a:r>
            <a:r>
              <a:rPr lang="en-GB" sz="2800" dirty="0">
                <a:latin typeface="HfW precursive" panose="00000500000000000000" pitchFamily="2" charset="0"/>
                <a:ea typeface="Calibri" panose="020F0502020204030204" pitchFamily="34" charset="0"/>
                <a:cs typeface="Arial" panose="020B0604020202020204" pitchFamily="34" charset="0"/>
              </a:rPr>
              <a:t>digraph ur, ir</a:t>
            </a:r>
            <a:endParaRPr lang="en-GB" sz="4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2800" dirty="0">
                <a:latin typeface="HfW precursive" panose="00000500000000000000" pitchFamily="2" charset="0"/>
                <a:ea typeface="Calibri" panose="020F0502020204030204" pitchFamily="34" charset="0"/>
                <a:cs typeface="Arial" panose="020B0604020202020204" pitchFamily="34" charset="0"/>
              </a:rPr>
              <a:t>g</a:t>
            </a:r>
            <a:r>
              <a:rPr lang="en-GB" sz="2800" dirty="0" smtClean="0">
                <a:latin typeface="HfW precursive" panose="00000500000000000000" pitchFamily="2" charset="0"/>
                <a:ea typeface="Calibri" panose="020F0502020204030204" pitchFamily="34" charset="0"/>
                <a:cs typeface="Arial" panose="020B0604020202020204" pitchFamily="34" charset="0"/>
              </a:rPr>
              <a:t>irl, gurl</a:t>
            </a:r>
            <a:endParaRPr lang="en-GB" sz="4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2800" dirty="0">
                <a:latin typeface="HfW precursive" panose="00000500000000000000" pitchFamily="2" charset="0"/>
                <a:ea typeface="Calibri" panose="020F0502020204030204" pitchFamily="34" charset="0"/>
                <a:cs typeface="Arial" panose="020B0604020202020204" pitchFamily="34" charset="0"/>
              </a:rPr>
              <a:t>b</a:t>
            </a:r>
            <a:r>
              <a:rPr lang="en-GB" sz="2800" dirty="0" smtClean="0">
                <a:latin typeface="HfW precursive" panose="00000500000000000000" pitchFamily="2" charset="0"/>
                <a:ea typeface="Calibri" panose="020F0502020204030204" pitchFamily="34" charset="0"/>
                <a:cs typeface="Arial" panose="020B0604020202020204" pitchFamily="34" charset="0"/>
              </a:rPr>
              <a:t>urd, bird</a:t>
            </a:r>
            <a:endParaRPr lang="en-GB" sz="4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2800" dirty="0" smtClean="0">
                <a:latin typeface="HfW precursive" panose="00000500000000000000" pitchFamily="2" charset="0"/>
                <a:ea typeface="Calibri" panose="020F0502020204030204" pitchFamily="34" charset="0"/>
                <a:cs typeface="Arial" panose="020B0604020202020204" pitchFamily="34" charset="0"/>
              </a:rPr>
              <a:t>Shirt, shert</a:t>
            </a:r>
            <a:endParaRPr lang="en-GB" sz="4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2800" dirty="0">
                <a:latin typeface="HfW precursive" panose="00000500000000000000" pitchFamily="2" charset="0"/>
                <a:ea typeface="Calibri" panose="020F0502020204030204" pitchFamily="34" charset="0"/>
                <a:cs typeface="Arial" panose="020B0604020202020204" pitchFamily="34" charset="0"/>
              </a:rPr>
              <a:t>f</a:t>
            </a:r>
            <a:r>
              <a:rPr lang="en-GB" sz="2800" dirty="0" smtClean="0">
                <a:latin typeface="HfW precursive" panose="00000500000000000000" pitchFamily="2" charset="0"/>
                <a:ea typeface="Calibri" panose="020F0502020204030204" pitchFamily="34" charset="0"/>
                <a:cs typeface="Arial" panose="020B0604020202020204" pitchFamily="34" charset="0"/>
              </a:rPr>
              <a:t>urst, first</a:t>
            </a:r>
            <a:endParaRPr lang="en-GB" sz="4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2800" dirty="0" smtClean="0">
                <a:latin typeface="HfW precursive" panose="00000500000000000000" pitchFamily="2" charset="0"/>
                <a:ea typeface="Calibri" panose="020F0502020204030204" pitchFamily="34" charset="0"/>
                <a:cs typeface="Arial" panose="020B0604020202020204" pitchFamily="34" charset="0"/>
              </a:rPr>
              <a:t>Third, fird</a:t>
            </a:r>
            <a:endParaRPr lang="en-GB" sz="4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2800" dirty="0" smtClean="0">
                <a:latin typeface="HfW precursive" panose="00000500000000000000" pitchFamily="2" charset="0"/>
                <a:ea typeface="Calibri" panose="020F0502020204030204" pitchFamily="34" charset="0"/>
                <a:cs typeface="Arial" panose="020B0604020202020204" pitchFamily="34" charset="0"/>
              </a:rPr>
              <a:t>Turn, tern</a:t>
            </a:r>
            <a:endParaRPr lang="en-GB" sz="4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2800" dirty="0">
                <a:latin typeface="HfW precursive" panose="00000500000000000000" pitchFamily="2" charset="0"/>
                <a:ea typeface="Calibri" panose="020F0502020204030204" pitchFamily="34" charset="0"/>
                <a:cs typeface="Arial" panose="020B0604020202020204" pitchFamily="34" charset="0"/>
              </a:rPr>
              <a:t>h</a:t>
            </a:r>
            <a:r>
              <a:rPr lang="en-GB" sz="2800" dirty="0" smtClean="0">
                <a:latin typeface="HfW precursive" panose="00000500000000000000" pitchFamily="2" charset="0"/>
                <a:ea typeface="Calibri" panose="020F0502020204030204" pitchFamily="34" charset="0"/>
                <a:cs typeface="Arial" panose="020B0604020202020204" pitchFamily="34" charset="0"/>
              </a:rPr>
              <a:t>ert, hurt</a:t>
            </a:r>
            <a:endParaRPr lang="en-GB" sz="4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2800" dirty="0">
                <a:latin typeface="HfW precursive" panose="00000500000000000000" pitchFamily="2" charset="0"/>
                <a:ea typeface="Calibri" panose="020F0502020204030204" pitchFamily="34" charset="0"/>
                <a:cs typeface="Arial" panose="020B0604020202020204" pitchFamily="34" charset="0"/>
              </a:rPr>
              <a:t>c</a:t>
            </a:r>
            <a:r>
              <a:rPr lang="en-GB" sz="2800" dirty="0" smtClean="0">
                <a:latin typeface="HfW precursive" panose="00000500000000000000" pitchFamily="2" charset="0"/>
                <a:ea typeface="Calibri" panose="020F0502020204030204" pitchFamily="34" charset="0"/>
                <a:cs typeface="Arial" panose="020B0604020202020204" pitchFamily="34" charset="0"/>
              </a:rPr>
              <a:t>hurch, cherch</a:t>
            </a:r>
            <a:endParaRPr lang="en-GB" sz="4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2800" dirty="0">
                <a:latin typeface="HfW precursive" panose="00000500000000000000" pitchFamily="2" charset="0"/>
                <a:ea typeface="Calibri" panose="020F0502020204030204" pitchFamily="34" charset="0"/>
                <a:cs typeface="Arial" panose="020B0604020202020204" pitchFamily="34" charset="0"/>
              </a:rPr>
              <a:t>b</a:t>
            </a:r>
            <a:r>
              <a:rPr lang="en-GB" sz="2800" dirty="0" smtClean="0">
                <a:latin typeface="HfW precursive" panose="00000500000000000000" pitchFamily="2" charset="0"/>
                <a:ea typeface="Calibri" panose="020F0502020204030204" pitchFamily="34" charset="0"/>
                <a:cs typeface="Arial" panose="020B0604020202020204" pitchFamily="34" charset="0"/>
              </a:rPr>
              <a:t>erst, burst</a:t>
            </a:r>
            <a:endParaRPr lang="en-GB" sz="4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2800" dirty="0">
                <a:latin typeface="HfW precursive" panose="00000500000000000000" pitchFamily="2" charset="0"/>
                <a:ea typeface="Calibri" panose="020F0502020204030204" pitchFamily="34" charset="0"/>
                <a:cs typeface="Arial" panose="020B0604020202020204" pitchFamily="34" charset="0"/>
              </a:rPr>
              <a:t>b</a:t>
            </a:r>
            <a:r>
              <a:rPr lang="en-GB" sz="2800" dirty="0" smtClean="0">
                <a:latin typeface="HfW precursive" panose="00000500000000000000" pitchFamily="2" charset="0"/>
                <a:ea typeface="Calibri" panose="020F0502020204030204" pitchFamily="34" charset="0"/>
                <a:cs typeface="Arial" panose="020B0604020202020204" pitchFamily="34" charset="0"/>
              </a:rPr>
              <a:t>urn, bun</a:t>
            </a:r>
            <a:endParaRPr lang="en-GB" sz="4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5"/>
          <p:cNvSpPr/>
          <p:nvPr/>
        </p:nvSpPr>
        <p:spPr>
          <a:xfrm>
            <a:off x="5356166" y="1275561"/>
            <a:ext cx="6597536" cy="5229573"/>
          </a:xfrm>
          <a:prstGeom prst="rect">
            <a:avLst/>
          </a:prstGeom>
        </p:spPr>
        <p:txBody>
          <a:bodyPr wrap="square">
            <a:spAutoFit/>
          </a:bodyPr>
          <a:lstStyle/>
          <a:p>
            <a:pPr>
              <a:lnSpc>
                <a:spcPct val="107000"/>
              </a:lnSpc>
              <a:spcAft>
                <a:spcPts val="0"/>
              </a:spcAft>
            </a:pPr>
            <a:r>
              <a:rPr lang="en-GB" sz="2400" dirty="0">
                <a:solidFill>
                  <a:srgbClr val="7030A0"/>
                </a:solidFill>
                <a:latin typeface="HfW precursive" panose="00000500000000000000" pitchFamily="2" charset="0"/>
                <a:ea typeface="Calibri" panose="020F0502020204030204" pitchFamily="34" charset="0"/>
                <a:cs typeface="Arial" panose="020B0604020202020204" pitchFamily="34" charset="0"/>
              </a:rPr>
              <a:t>Year 2 </a:t>
            </a:r>
            <a:r>
              <a:rPr lang="en-GB" sz="2400" dirty="0" smtClean="0">
                <a:solidFill>
                  <a:srgbClr val="7030A0"/>
                </a:solidFill>
                <a:latin typeface="HfW precursive" panose="00000500000000000000" pitchFamily="2" charset="0"/>
                <a:ea typeface="Calibri" panose="020F0502020204030204" pitchFamily="34" charset="0"/>
                <a:cs typeface="Arial" panose="020B0604020202020204" pitchFamily="34" charset="0"/>
              </a:rPr>
              <a:t>–  </a:t>
            </a:r>
            <a:r>
              <a:rPr lang="en-GB" sz="2400" dirty="0">
                <a:solidFill>
                  <a:srgbClr val="7030A0"/>
                </a:solidFill>
                <a:latin typeface="HfW precursive" panose="00000500000000000000" pitchFamily="2" charset="0"/>
                <a:ea typeface="Calibri" panose="020F0502020204030204" pitchFamily="34" charset="0"/>
                <a:cs typeface="Arial" panose="020B0604020202020204" pitchFamily="34" charset="0"/>
              </a:rPr>
              <a:t>adding ing, er, ed, est and y to words of one syllable ending in a single consonant after a single vowel</a:t>
            </a:r>
            <a:endParaRPr lang="en-GB" sz="3600" dirty="0">
              <a:solidFill>
                <a:srgbClr val="7030A0"/>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2400" dirty="0">
                <a:solidFill>
                  <a:srgbClr val="7030A0"/>
                </a:solidFill>
                <a:latin typeface="HfW precursive" panose="00000500000000000000" pitchFamily="2" charset="0"/>
                <a:ea typeface="Calibri" panose="020F0502020204030204" pitchFamily="34" charset="0"/>
                <a:cs typeface="Arial" panose="020B0604020202020204" pitchFamily="34" charset="0"/>
              </a:rPr>
              <a:t>p</a:t>
            </a:r>
            <a:r>
              <a:rPr lang="en-GB" sz="2400" dirty="0" smtClean="0">
                <a:solidFill>
                  <a:srgbClr val="7030A0"/>
                </a:solidFill>
                <a:latin typeface="HfW precursive" panose="00000500000000000000" pitchFamily="2" charset="0"/>
                <a:ea typeface="Calibri" panose="020F0502020204030204" pitchFamily="34" charset="0"/>
                <a:cs typeface="Arial" panose="020B0604020202020204" pitchFamily="34" charset="0"/>
              </a:rPr>
              <a:t>atting, pating, paiting</a:t>
            </a:r>
            <a:endParaRPr lang="en-GB" sz="3600" dirty="0">
              <a:solidFill>
                <a:srgbClr val="7030A0"/>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2400" dirty="0">
                <a:solidFill>
                  <a:srgbClr val="7030A0"/>
                </a:solidFill>
                <a:latin typeface="HfW precursive" panose="00000500000000000000" pitchFamily="2" charset="0"/>
                <a:ea typeface="Calibri" panose="020F0502020204030204" pitchFamily="34" charset="0"/>
                <a:cs typeface="Arial" panose="020B0604020202020204" pitchFamily="34" charset="0"/>
              </a:rPr>
              <a:t>p</a:t>
            </a:r>
            <a:r>
              <a:rPr lang="en-GB" sz="2400" dirty="0" smtClean="0">
                <a:solidFill>
                  <a:srgbClr val="7030A0"/>
                </a:solidFill>
                <a:latin typeface="HfW precursive" panose="00000500000000000000" pitchFamily="2" charset="0"/>
                <a:ea typeface="Calibri" panose="020F0502020204030204" pitchFamily="34" charset="0"/>
                <a:cs typeface="Arial" panose="020B0604020202020204" pitchFamily="34" charset="0"/>
              </a:rPr>
              <a:t>ated, patted, pattd</a:t>
            </a:r>
            <a:endParaRPr lang="en-GB" sz="3600" dirty="0">
              <a:solidFill>
                <a:srgbClr val="7030A0"/>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2400" dirty="0">
                <a:solidFill>
                  <a:srgbClr val="7030A0"/>
                </a:solidFill>
                <a:latin typeface="HfW precursive" panose="00000500000000000000" pitchFamily="2" charset="0"/>
                <a:ea typeface="Calibri" panose="020F0502020204030204" pitchFamily="34" charset="0"/>
                <a:cs typeface="Arial" panose="020B0604020202020204" pitchFamily="34" charset="0"/>
              </a:rPr>
              <a:t>h</a:t>
            </a:r>
            <a:r>
              <a:rPr lang="en-GB" sz="2400" dirty="0" smtClean="0">
                <a:solidFill>
                  <a:srgbClr val="7030A0"/>
                </a:solidFill>
                <a:latin typeface="HfW precursive" panose="00000500000000000000" pitchFamily="2" charset="0"/>
                <a:ea typeface="Calibri" panose="020F0502020204030204" pitchFamily="34" charset="0"/>
                <a:cs typeface="Arial" panose="020B0604020202020204" pitchFamily="34" charset="0"/>
              </a:rPr>
              <a:t>umming, huming, hummin </a:t>
            </a:r>
            <a:endParaRPr lang="en-GB" sz="3600" dirty="0">
              <a:solidFill>
                <a:srgbClr val="7030A0"/>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2400" dirty="0">
                <a:solidFill>
                  <a:srgbClr val="7030A0"/>
                </a:solidFill>
                <a:latin typeface="HfW precursive" panose="00000500000000000000" pitchFamily="2" charset="0"/>
                <a:ea typeface="Calibri" panose="020F0502020204030204" pitchFamily="34" charset="0"/>
                <a:cs typeface="Arial" panose="020B0604020202020204" pitchFamily="34" charset="0"/>
              </a:rPr>
              <a:t>h</a:t>
            </a:r>
            <a:r>
              <a:rPr lang="en-GB" sz="2400" dirty="0" smtClean="0">
                <a:solidFill>
                  <a:srgbClr val="7030A0"/>
                </a:solidFill>
                <a:latin typeface="HfW precursive" panose="00000500000000000000" pitchFamily="2" charset="0"/>
                <a:ea typeface="Calibri" panose="020F0502020204030204" pitchFamily="34" charset="0"/>
                <a:cs typeface="Arial" panose="020B0604020202020204" pitchFamily="34" charset="0"/>
              </a:rPr>
              <a:t>umed, hummed, hummd</a:t>
            </a:r>
            <a:endParaRPr lang="en-GB" sz="3600" dirty="0">
              <a:solidFill>
                <a:srgbClr val="7030A0"/>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2400" dirty="0">
                <a:solidFill>
                  <a:srgbClr val="7030A0"/>
                </a:solidFill>
                <a:latin typeface="HfW precursive" panose="00000500000000000000" pitchFamily="2" charset="0"/>
                <a:ea typeface="Calibri" panose="020F0502020204030204" pitchFamily="34" charset="0"/>
                <a:cs typeface="Arial" panose="020B0604020202020204" pitchFamily="34" charset="0"/>
              </a:rPr>
              <a:t>d</a:t>
            </a:r>
            <a:r>
              <a:rPr lang="en-GB" sz="2400" dirty="0" smtClean="0">
                <a:solidFill>
                  <a:srgbClr val="7030A0"/>
                </a:solidFill>
                <a:latin typeface="HfW precursive" panose="00000500000000000000" pitchFamily="2" charset="0"/>
                <a:ea typeface="Calibri" panose="020F0502020204030204" pitchFamily="34" charset="0"/>
                <a:cs typeface="Arial" panose="020B0604020202020204" pitchFamily="34" charset="0"/>
              </a:rPr>
              <a:t>ropin, dropping, droping</a:t>
            </a:r>
            <a:endParaRPr lang="en-GB" sz="3600" dirty="0">
              <a:solidFill>
                <a:srgbClr val="7030A0"/>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2400" dirty="0">
                <a:solidFill>
                  <a:srgbClr val="7030A0"/>
                </a:solidFill>
                <a:latin typeface="HfW precursive" panose="00000500000000000000" pitchFamily="2" charset="0"/>
                <a:ea typeface="Calibri" panose="020F0502020204030204" pitchFamily="34" charset="0"/>
                <a:cs typeface="Arial" panose="020B0604020202020204" pitchFamily="34" charset="0"/>
              </a:rPr>
              <a:t>d</a:t>
            </a:r>
            <a:r>
              <a:rPr lang="en-GB" sz="2400" dirty="0" smtClean="0">
                <a:solidFill>
                  <a:srgbClr val="7030A0"/>
                </a:solidFill>
                <a:latin typeface="HfW precursive" panose="00000500000000000000" pitchFamily="2" charset="0"/>
                <a:ea typeface="Calibri" panose="020F0502020204030204" pitchFamily="34" charset="0"/>
                <a:cs typeface="Arial" panose="020B0604020202020204" pitchFamily="34" charset="0"/>
              </a:rPr>
              <a:t>ropped, dropd, droped</a:t>
            </a:r>
            <a:endParaRPr lang="en-GB" sz="3600" dirty="0">
              <a:solidFill>
                <a:srgbClr val="7030A0"/>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2400" dirty="0">
                <a:solidFill>
                  <a:srgbClr val="7030A0"/>
                </a:solidFill>
                <a:latin typeface="HfW precursive" panose="00000500000000000000" pitchFamily="2" charset="0"/>
                <a:ea typeface="Calibri" panose="020F0502020204030204" pitchFamily="34" charset="0"/>
                <a:cs typeface="Arial" panose="020B0604020202020204" pitchFamily="34" charset="0"/>
              </a:rPr>
              <a:t>s</a:t>
            </a:r>
            <a:r>
              <a:rPr lang="en-GB" sz="2400" dirty="0" smtClean="0">
                <a:solidFill>
                  <a:srgbClr val="7030A0"/>
                </a:solidFill>
                <a:latin typeface="HfW precursive" panose="00000500000000000000" pitchFamily="2" charset="0"/>
                <a:ea typeface="Calibri" panose="020F0502020204030204" pitchFamily="34" charset="0"/>
                <a:cs typeface="Arial" panose="020B0604020202020204" pitchFamily="34" charset="0"/>
              </a:rPr>
              <a:t>ader, sadr, sadder</a:t>
            </a:r>
            <a:endParaRPr lang="en-GB" sz="3600" dirty="0">
              <a:solidFill>
                <a:srgbClr val="7030A0"/>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2400" dirty="0">
                <a:solidFill>
                  <a:srgbClr val="7030A0"/>
                </a:solidFill>
                <a:latin typeface="HfW precursive" panose="00000500000000000000" pitchFamily="2" charset="0"/>
                <a:ea typeface="Calibri" panose="020F0502020204030204" pitchFamily="34" charset="0"/>
                <a:cs typeface="Arial" panose="020B0604020202020204" pitchFamily="34" charset="0"/>
              </a:rPr>
              <a:t>s</a:t>
            </a:r>
            <a:r>
              <a:rPr lang="en-GB" sz="2400" dirty="0" smtClean="0">
                <a:solidFill>
                  <a:srgbClr val="7030A0"/>
                </a:solidFill>
                <a:latin typeface="HfW precursive" panose="00000500000000000000" pitchFamily="2" charset="0"/>
                <a:ea typeface="Calibri" panose="020F0502020204030204" pitchFamily="34" charset="0"/>
                <a:cs typeface="Arial" panose="020B0604020202020204" pitchFamily="34" charset="0"/>
              </a:rPr>
              <a:t>adist, saddest, sadest</a:t>
            </a:r>
            <a:endParaRPr lang="en-GB" sz="3600" dirty="0">
              <a:solidFill>
                <a:srgbClr val="7030A0"/>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2400" dirty="0">
                <a:solidFill>
                  <a:srgbClr val="7030A0"/>
                </a:solidFill>
                <a:latin typeface="HfW precursive" panose="00000500000000000000" pitchFamily="2" charset="0"/>
                <a:ea typeface="Calibri" panose="020F0502020204030204" pitchFamily="34" charset="0"/>
                <a:cs typeface="Arial" panose="020B0604020202020204" pitchFamily="34" charset="0"/>
              </a:rPr>
              <a:t>r</a:t>
            </a:r>
            <a:r>
              <a:rPr lang="en-GB" sz="2400" dirty="0" smtClean="0">
                <a:solidFill>
                  <a:srgbClr val="7030A0"/>
                </a:solidFill>
                <a:latin typeface="HfW precursive" panose="00000500000000000000" pitchFamily="2" charset="0"/>
                <a:ea typeface="Calibri" panose="020F0502020204030204" pitchFamily="34" charset="0"/>
                <a:cs typeface="Arial" panose="020B0604020202020204" pitchFamily="34" charset="0"/>
              </a:rPr>
              <a:t>uner, runner, runr</a:t>
            </a:r>
            <a:endParaRPr lang="en-GB" sz="3600" dirty="0">
              <a:solidFill>
                <a:srgbClr val="7030A0"/>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2400" dirty="0" smtClean="0">
                <a:solidFill>
                  <a:srgbClr val="7030A0"/>
                </a:solidFill>
                <a:latin typeface="HfW precursive" panose="00000500000000000000" pitchFamily="2" charset="0"/>
                <a:ea typeface="Calibri" panose="020F0502020204030204" pitchFamily="34" charset="0"/>
                <a:cs typeface="Arial" panose="020B0604020202020204" pitchFamily="34" charset="0"/>
              </a:rPr>
              <a:t>runny, rune, runy</a:t>
            </a:r>
            <a:endParaRPr lang="en-GB" sz="36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7946967" y="371671"/>
            <a:ext cx="609600" cy="609600"/>
          </a:xfrm>
          <a:prstGeom prst="rect">
            <a:avLst/>
          </a:prstGeom>
        </p:spPr>
      </p:pic>
    </p:spTree>
    <p:extLst>
      <p:ext uri="{BB962C8B-B14F-4D97-AF65-F5344CB8AC3E}">
        <p14:creationId xmlns:p14="http://schemas.microsoft.com/office/powerpoint/2010/main" val="3051233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382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333220825"/>
              </p:ext>
            </p:extLst>
          </p:nvPr>
        </p:nvGraphicFramePr>
        <p:xfrm>
          <a:off x="929640" y="977539"/>
          <a:ext cx="8247611" cy="2072640"/>
        </p:xfrm>
        <a:graphic>
          <a:graphicData uri="http://schemas.openxmlformats.org/drawingml/2006/table">
            <a:tbl>
              <a:tblPr/>
              <a:tblGrid>
                <a:gridCol w="8247611">
                  <a:extLst>
                    <a:ext uri="{9D8B030D-6E8A-4147-A177-3AD203B41FA5}">
                      <a16:colId xmlns:a16="http://schemas.microsoft.com/office/drawing/2014/main" val="432495408"/>
                    </a:ext>
                  </a:extLst>
                </a:gridCol>
              </a:tblGrid>
              <a:tr h="0">
                <a:tc>
                  <a:txBody>
                    <a:bodyPr/>
                    <a:lstStyle/>
                    <a:p>
                      <a:r>
                        <a:rPr lang="en-GB" sz="3600" dirty="0">
                          <a:solidFill>
                            <a:srgbClr val="000000"/>
                          </a:solidFill>
                          <a:effectLst/>
                          <a:latin typeface="HfW precursive" panose="00000500000000000000" pitchFamily="2" charset="0"/>
                        </a:rPr>
                        <a:t>Today we are learning to........</a:t>
                      </a:r>
                      <a:endParaRPr lang="en-GB" dirty="0">
                        <a:effectLst/>
                      </a:endParaRPr>
                    </a:p>
                    <a:p>
                      <a:r>
                        <a:rPr lang="en-GB" sz="1900" baseline="0" dirty="0" smtClean="0">
                          <a:solidFill>
                            <a:srgbClr val="0000FF"/>
                          </a:solidFill>
                          <a:effectLst/>
                          <a:latin typeface="HfW precursive" panose="00000500000000000000" pitchFamily="2" charset="0"/>
                        </a:rPr>
                        <a:t>I am learning to edit my work.</a:t>
                      </a:r>
                    </a:p>
                    <a:p>
                      <a:r>
                        <a:rPr lang="en-GB" sz="1900" baseline="0" dirty="0" smtClean="0">
                          <a:solidFill>
                            <a:srgbClr val="0000FF"/>
                          </a:solidFill>
                          <a:effectLst/>
                          <a:latin typeface="HfW precursive" panose="00000500000000000000" pitchFamily="2" charset="0"/>
                        </a:rPr>
                        <a:t>I am learning to spot mistakes and correct them.</a:t>
                      </a:r>
                    </a:p>
                    <a:p>
                      <a:endParaRPr lang="en-GB" sz="1900" baseline="0" dirty="0" smtClean="0">
                        <a:solidFill>
                          <a:srgbClr val="0000FF"/>
                        </a:solidFill>
                        <a:effectLst/>
                        <a:latin typeface="HfW precursive" panose="00000500000000000000" pitchFamily="2" charset="0"/>
                      </a:endParaRPr>
                    </a:p>
                    <a:p>
                      <a:endParaRPr lang="en-GB" sz="1900" baseline="0" dirty="0" smtClean="0">
                        <a:solidFill>
                          <a:srgbClr val="0000FF"/>
                        </a:solidFill>
                        <a:effectLst/>
                        <a:latin typeface="HfW precursive" panose="00000500000000000000" pitchFamily="2" charset="0"/>
                      </a:endParaRPr>
                    </a:p>
                    <a:p>
                      <a:endParaRPr lang="en-GB" dirty="0">
                        <a:effectLst/>
                      </a:endParaRPr>
                    </a:p>
                  </a:txBody>
                  <a:tcPr anchor="ctr">
                    <a:lnL>
                      <a:noFill/>
                    </a:lnL>
                    <a:lnR>
                      <a:noFill/>
                    </a:lnR>
                    <a:lnT>
                      <a:noFill/>
                    </a:lnT>
                    <a:lnB>
                      <a:noFill/>
                    </a:lnB>
                  </a:tcPr>
                </a:tc>
                <a:extLst>
                  <a:ext uri="{0D108BD9-81ED-4DB2-BD59-A6C34878D82A}">
                    <a16:rowId xmlns:a16="http://schemas.microsoft.com/office/drawing/2014/main" val="909399984"/>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857711878"/>
              </p:ext>
            </p:extLst>
          </p:nvPr>
        </p:nvGraphicFramePr>
        <p:xfrm>
          <a:off x="838200" y="2599214"/>
          <a:ext cx="10515600" cy="1203960"/>
        </p:xfrm>
        <a:graphic>
          <a:graphicData uri="http://schemas.openxmlformats.org/drawingml/2006/table">
            <a:tbl>
              <a:tblPr/>
              <a:tblGrid>
                <a:gridCol w="10515600">
                  <a:extLst>
                    <a:ext uri="{9D8B030D-6E8A-4147-A177-3AD203B41FA5}">
                      <a16:colId xmlns:a16="http://schemas.microsoft.com/office/drawing/2014/main" val="3762866956"/>
                    </a:ext>
                  </a:extLst>
                </a:gridCol>
              </a:tblGrid>
              <a:tr h="0">
                <a:tc>
                  <a:txBody>
                    <a:bodyPr/>
                    <a:lstStyle/>
                    <a:p>
                      <a:r>
                        <a:rPr lang="en-GB" sz="3100" b="1" dirty="0">
                          <a:solidFill>
                            <a:srgbClr val="000000"/>
                          </a:solidFill>
                          <a:effectLst/>
                          <a:latin typeface="HfW precursive" panose="00000500000000000000" pitchFamily="2" charset="0"/>
                        </a:rPr>
                        <a:t>I will be successful if ...</a:t>
                      </a:r>
                      <a:endParaRPr lang="en-GB" dirty="0">
                        <a:effectLst/>
                      </a:endParaRPr>
                    </a:p>
                    <a:p>
                      <a:pPr>
                        <a:buFont typeface="Arial" panose="020B0604020202020204" pitchFamily="34" charset="0"/>
                        <a:buChar char="•"/>
                      </a:pPr>
                      <a:r>
                        <a:rPr lang="en-GB" sz="2100" b="0" dirty="0">
                          <a:solidFill>
                            <a:srgbClr val="FF0000"/>
                          </a:solidFill>
                          <a:effectLst/>
                          <a:latin typeface="HfW precursive" panose="00000500000000000000" pitchFamily="2" charset="0"/>
                        </a:rPr>
                        <a:t>I can </a:t>
                      </a:r>
                      <a:r>
                        <a:rPr lang="en-GB" sz="2100" b="0" dirty="0" smtClean="0">
                          <a:solidFill>
                            <a:srgbClr val="FF0000"/>
                          </a:solidFill>
                          <a:effectLst/>
                          <a:latin typeface="HfW precursive" panose="00000500000000000000" pitchFamily="2" charset="0"/>
                        </a:rPr>
                        <a:t>spot mistakes.</a:t>
                      </a:r>
                    </a:p>
                    <a:p>
                      <a:pPr>
                        <a:buFont typeface="Arial" panose="020B0604020202020204" pitchFamily="34" charset="0"/>
                        <a:buChar char="•"/>
                      </a:pPr>
                      <a:r>
                        <a:rPr lang="en-GB" sz="2100" b="0" dirty="0" smtClean="0">
                          <a:solidFill>
                            <a:srgbClr val="FF0000"/>
                          </a:solidFill>
                          <a:effectLst/>
                          <a:latin typeface="HfW precursive" panose="00000500000000000000" pitchFamily="2" charset="0"/>
                        </a:rPr>
                        <a:t>I can correct the mistakes using the correct punctuation</a:t>
                      </a:r>
                      <a:r>
                        <a:rPr lang="en-GB" sz="2100" b="0" baseline="0" dirty="0" smtClean="0">
                          <a:solidFill>
                            <a:srgbClr val="FF0000"/>
                          </a:solidFill>
                          <a:effectLst/>
                          <a:latin typeface="HfW precursive" panose="00000500000000000000" pitchFamily="2" charset="0"/>
                        </a:rPr>
                        <a:t> and spelling.</a:t>
                      </a:r>
                      <a:endParaRPr lang="en-GB" sz="2100" dirty="0">
                        <a:solidFill>
                          <a:srgbClr val="FF0000"/>
                        </a:solidFill>
                        <a:effectLst/>
                        <a:latin typeface="HfW precursive" panose="00000500000000000000" pitchFamily="2" charset="0"/>
                      </a:endParaRPr>
                    </a:p>
                  </a:txBody>
                  <a:tcPr anchor="ctr">
                    <a:lnL>
                      <a:noFill/>
                    </a:lnL>
                    <a:lnR>
                      <a:noFill/>
                    </a:lnR>
                    <a:lnT>
                      <a:noFill/>
                    </a:lnT>
                    <a:lnB>
                      <a:noFill/>
                    </a:lnB>
                  </a:tcPr>
                </a:tc>
                <a:extLst>
                  <a:ext uri="{0D108BD9-81ED-4DB2-BD59-A6C34878D82A}">
                    <a16:rowId xmlns:a16="http://schemas.microsoft.com/office/drawing/2014/main" val="3835144235"/>
                  </a:ext>
                </a:extLst>
              </a:tr>
            </a:tbl>
          </a:graphicData>
        </a:graphic>
      </p:graphicFrame>
      <p:pic>
        <p:nvPicPr>
          <p:cNvPr id="2"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171406" y="5120049"/>
            <a:ext cx="609600" cy="609600"/>
          </a:xfrm>
          <a:prstGeom prst="rect">
            <a:avLst/>
          </a:prstGeom>
        </p:spPr>
      </p:pic>
    </p:spTree>
    <p:extLst>
      <p:ext uri="{BB962C8B-B14F-4D97-AF65-F5344CB8AC3E}">
        <p14:creationId xmlns:p14="http://schemas.microsoft.com/office/powerpoint/2010/main" val="1244753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404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1" y="365125"/>
            <a:ext cx="11463250" cy="5595100"/>
          </a:xfrm>
        </p:spPr>
        <p:txBody>
          <a:bodyPr>
            <a:normAutofit/>
          </a:bodyPr>
          <a:lstStyle/>
          <a:p>
            <a:r>
              <a:rPr lang="en-GB" sz="3600" dirty="0" smtClean="0">
                <a:latin typeface="HfW cursive bold" panose="00000500000000000000" pitchFamily="2" charset="0"/>
              </a:rPr>
              <a:t>Task 1:</a:t>
            </a:r>
            <a:br>
              <a:rPr lang="en-GB" sz="3600" dirty="0" smtClean="0">
                <a:latin typeface="HfW cursive bold" panose="00000500000000000000" pitchFamily="2" charset="0"/>
              </a:rPr>
            </a:br>
            <a:r>
              <a:rPr lang="en-GB" sz="3600" dirty="0" smtClean="0">
                <a:latin typeface="HfW cursive bold" panose="00000500000000000000" pitchFamily="2" charset="0"/>
              </a:rPr>
              <a:t/>
            </a:r>
            <a:br>
              <a:rPr lang="en-GB" sz="3600" dirty="0" smtClean="0">
                <a:latin typeface="HfW cursive bold" panose="00000500000000000000" pitchFamily="2" charset="0"/>
              </a:rPr>
            </a:br>
            <a:r>
              <a:rPr lang="en-GB" sz="3600" dirty="0" smtClean="0">
                <a:latin typeface="HfW cursive" panose="00000500000000000000" pitchFamily="2" charset="0"/>
              </a:rPr>
              <a:t>Look back at your story from yesterday. Finish writing it if necessary, story writing can be a time consuming process.</a:t>
            </a:r>
            <a:br>
              <a:rPr lang="en-GB" sz="3600" dirty="0" smtClean="0">
                <a:latin typeface="HfW cursive" panose="00000500000000000000" pitchFamily="2" charset="0"/>
              </a:rPr>
            </a:br>
            <a:r>
              <a:rPr lang="en-GB" sz="3600" dirty="0" smtClean="0">
                <a:solidFill>
                  <a:srgbClr val="0070C0"/>
                </a:solidFill>
                <a:latin typeface="HfW cursive" panose="00000500000000000000" pitchFamily="2" charset="0"/>
              </a:rPr>
              <a:t>Read your writing. Can you spot any mistakes? This could be spellings, missing capital letters, commas, question marks, exclamation marks etc. </a:t>
            </a:r>
            <a:br>
              <a:rPr lang="en-GB" sz="3600" dirty="0" smtClean="0">
                <a:solidFill>
                  <a:srgbClr val="0070C0"/>
                </a:solidFill>
                <a:latin typeface="HfW cursive" panose="00000500000000000000" pitchFamily="2" charset="0"/>
              </a:rPr>
            </a:br>
            <a:r>
              <a:rPr lang="en-GB" sz="3600" dirty="0" smtClean="0">
                <a:solidFill>
                  <a:srgbClr val="7030A0"/>
                </a:solidFill>
                <a:latin typeface="HfW cursive" panose="00000500000000000000" pitchFamily="2" charset="0"/>
              </a:rPr>
              <a:t>Could you improve your writing?</a:t>
            </a:r>
            <a:br>
              <a:rPr lang="en-GB" sz="3600" dirty="0" smtClean="0">
                <a:solidFill>
                  <a:srgbClr val="7030A0"/>
                </a:solidFill>
                <a:latin typeface="HfW cursive" panose="00000500000000000000" pitchFamily="2" charset="0"/>
              </a:rPr>
            </a:br>
            <a:r>
              <a:rPr lang="en-GB" sz="3600" dirty="0" smtClean="0">
                <a:solidFill>
                  <a:srgbClr val="7030A0"/>
                </a:solidFill>
                <a:latin typeface="HfW cursive" panose="00000500000000000000" pitchFamily="2" charset="0"/>
              </a:rPr>
              <a:t>You could change words like ‘big’ for a more interesting synonym, such as ‘immense’.</a:t>
            </a:r>
            <a:endParaRPr lang="en-GB" sz="3600" dirty="0">
              <a:latin typeface="HfW cursive bold" panose="00000500000000000000" pitchFamily="2" charset="0"/>
            </a:endParaRPr>
          </a:p>
        </p:txBody>
      </p:sp>
      <p:pic>
        <p:nvPicPr>
          <p:cNvPr id="3"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6078583" y="655320"/>
            <a:ext cx="609600" cy="609600"/>
          </a:xfrm>
          <a:prstGeom prst="rect">
            <a:avLst/>
          </a:prstGeom>
        </p:spPr>
      </p:pic>
    </p:spTree>
    <p:extLst>
      <p:ext uri="{BB962C8B-B14F-4D97-AF65-F5344CB8AC3E}">
        <p14:creationId xmlns:p14="http://schemas.microsoft.com/office/powerpoint/2010/main" val="79875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6216"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64029" y="1014153"/>
            <a:ext cx="1022465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smtClean="0">
                <a:ln>
                  <a:noFill/>
                </a:ln>
                <a:solidFill>
                  <a:prstClr val="black"/>
                </a:solidFill>
                <a:effectLst/>
                <a:uLnTx/>
                <a:uFillTx/>
                <a:latin typeface="HfW cursive semibold" panose="00000700000000000000" pitchFamily="2" charset="0"/>
                <a:ea typeface="+mn-ea"/>
                <a:cs typeface="+mn-cs"/>
              </a:rPr>
              <a:t>Look out for all the things below.</a:t>
            </a:r>
            <a:endParaRPr kumimoji="0" lang="en-GB" sz="2400" b="0" i="0" u="none" strike="noStrike" kern="1200" cap="none" spc="0" normalizeH="0" baseline="0" noProof="0" dirty="0">
              <a:ln>
                <a:noFill/>
              </a:ln>
              <a:solidFill>
                <a:prstClr val="black"/>
              </a:solidFill>
              <a:effectLst/>
              <a:uLnTx/>
              <a:uFillTx/>
              <a:latin typeface="HfW cursive semibold" panose="00000700000000000000" pitchFamily="2" charset="0"/>
              <a:ea typeface="+mn-ea"/>
              <a:cs typeface="+mn-cs"/>
            </a:endParaRPr>
          </a:p>
        </p:txBody>
      </p:sp>
      <p:pic>
        <p:nvPicPr>
          <p:cNvPr id="4" name="Picture 3"/>
          <p:cNvPicPr>
            <a:picLocks noChangeAspect="1"/>
          </p:cNvPicPr>
          <p:nvPr/>
        </p:nvPicPr>
        <p:blipFill rotWithShape="1">
          <a:blip r:embed="rId4"/>
          <a:srcRect b="12189"/>
          <a:stretch/>
        </p:blipFill>
        <p:spPr>
          <a:xfrm>
            <a:off x="2489721" y="2418990"/>
            <a:ext cx="5808522" cy="2302639"/>
          </a:xfrm>
          <a:prstGeom prst="rect">
            <a:avLst/>
          </a:prstGeom>
        </p:spPr>
      </p:pic>
      <p:pic>
        <p:nvPicPr>
          <p:cNvPr id="3"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743406" y="866218"/>
            <a:ext cx="609600" cy="609600"/>
          </a:xfrm>
          <a:prstGeom prst="rect">
            <a:avLst/>
          </a:prstGeom>
        </p:spPr>
      </p:pic>
    </p:spTree>
    <p:extLst>
      <p:ext uri="{BB962C8B-B14F-4D97-AF65-F5344CB8AC3E}">
        <p14:creationId xmlns:p14="http://schemas.microsoft.com/office/powerpoint/2010/main" val="1544983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296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3200" dirty="0" smtClean="0">
                <a:latin typeface="HfW cursive" panose="00000500000000000000" pitchFamily="2" charset="0"/>
              </a:rPr>
              <a:t>Task 2:</a:t>
            </a:r>
            <a:br>
              <a:rPr lang="en-GB" sz="3200" dirty="0" smtClean="0">
                <a:latin typeface="HfW cursive" panose="00000500000000000000" pitchFamily="2" charset="0"/>
              </a:rPr>
            </a:br>
            <a:r>
              <a:rPr lang="en-GB" sz="3200" dirty="0" smtClean="0">
                <a:latin typeface="HfW cursive" panose="00000500000000000000" pitchFamily="2" charset="0"/>
              </a:rPr>
              <a:t>Write out the passage and correct the mistakes. </a:t>
            </a:r>
            <a:endParaRPr lang="en-GB" sz="3200" dirty="0">
              <a:latin typeface="HfW cursive" panose="00000500000000000000" pitchFamily="2" charset="0"/>
            </a:endParaRPr>
          </a:p>
        </p:txBody>
      </p:sp>
      <p:sp>
        <p:nvSpPr>
          <p:cNvPr id="3" name="Content Placeholder 2"/>
          <p:cNvSpPr>
            <a:spLocks noGrp="1"/>
          </p:cNvSpPr>
          <p:nvPr>
            <p:ph idx="1"/>
          </p:nvPr>
        </p:nvSpPr>
        <p:spPr/>
        <p:txBody>
          <a:bodyPr>
            <a:normAutofit fontScale="77500" lnSpcReduction="20000"/>
          </a:bodyPr>
          <a:lstStyle/>
          <a:p>
            <a:pPr marL="0" indent="0">
              <a:lnSpc>
                <a:spcPct val="130000"/>
              </a:lnSpc>
              <a:buNone/>
            </a:pPr>
            <a:r>
              <a:rPr lang="en-GB" dirty="0" smtClean="0">
                <a:solidFill>
                  <a:srgbClr val="0070C0"/>
                </a:solidFill>
                <a:latin typeface="HfW cursive" panose="00000500000000000000" pitchFamily="2" charset="0"/>
              </a:rPr>
              <a:t>a sparkly golden envelope arrived in the post angelina new it was somthing special.she ripped open th envelope to find an invitation tothe bigest, most exciting event of the year.</a:t>
            </a:r>
          </a:p>
          <a:p>
            <a:pPr marL="0" indent="0">
              <a:lnSpc>
                <a:spcPct val="130000"/>
              </a:lnSpc>
              <a:buNone/>
            </a:pPr>
            <a:r>
              <a:rPr lang="en-GB" dirty="0" smtClean="0">
                <a:solidFill>
                  <a:srgbClr val="0070C0"/>
                </a:solidFill>
                <a:latin typeface="HfW cursive" panose="00000500000000000000" pitchFamily="2" charset="0"/>
              </a:rPr>
              <a:t>Im going to be a bridesmaid screamed angelina.</a:t>
            </a:r>
          </a:p>
          <a:p>
            <a:pPr marL="0" indent="0">
              <a:lnSpc>
                <a:spcPct val="130000"/>
              </a:lnSpc>
              <a:buNone/>
            </a:pPr>
            <a:r>
              <a:rPr lang="en-GB" dirty="0" smtClean="0">
                <a:solidFill>
                  <a:srgbClr val="0070C0"/>
                </a:solidFill>
                <a:latin typeface="HfW cursive" panose="00000500000000000000" pitchFamily="2" charset="0"/>
              </a:rPr>
              <a:t>Angelina was soo excited that she squeaked, cartwheeled and danced around orl morning She was nearly late for her lessons!</a:t>
            </a:r>
          </a:p>
          <a:p>
            <a:pPr marL="0" indent="0">
              <a:lnSpc>
                <a:spcPct val="130000"/>
              </a:lnSpc>
              <a:buNone/>
            </a:pPr>
            <a:endParaRPr lang="en-GB" dirty="0">
              <a:solidFill>
                <a:srgbClr val="0070C0"/>
              </a:solidFill>
              <a:latin typeface="HfW cursive" panose="00000500000000000000" pitchFamily="2" charset="0"/>
            </a:endParaRPr>
          </a:p>
          <a:p>
            <a:pPr marL="0" indent="0">
              <a:lnSpc>
                <a:spcPct val="130000"/>
              </a:lnSpc>
              <a:buNone/>
            </a:pPr>
            <a:r>
              <a:rPr lang="en-GB" dirty="0" smtClean="0">
                <a:solidFill>
                  <a:srgbClr val="0070C0"/>
                </a:solidFill>
                <a:latin typeface="HfW cursive" panose="00000500000000000000" pitchFamily="2" charset="0"/>
              </a:rPr>
              <a:t>On the wai home, Angelina imagined herself dancing in a byutiful</a:t>
            </a:r>
            <a:r>
              <a:rPr lang="en-GB" dirty="0">
                <a:solidFill>
                  <a:srgbClr val="0070C0"/>
                </a:solidFill>
                <a:latin typeface="HfW cursive" panose="00000500000000000000" pitchFamily="2" charset="0"/>
              </a:rPr>
              <a:t> </a:t>
            </a:r>
            <a:r>
              <a:rPr lang="en-GB" dirty="0" smtClean="0">
                <a:solidFill>
                  <a:srgbClr val="0070C0"/>
                </a:solidFill>
                <a:latin typeface="HfW cursive" panose="00000500000000000000" pitchFamily="2" charset="0"/>
              </a:rPr>
              <a:t>long dress in front ovlots of wedding guests. She was so  hapee becos she wud be a bridesmaid with Princess sophie.</a:t>
            </a:r>
          </a:p>
        </p:txBody>
      </p:sp>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38457" y="2771503"/>
            <a:ext cx="609600" cy="609600"/>
          </a:xfrm>
          <a:prstGeom prst="rect">
            <a:avLst/>
          </a:prstGeom>
        </p:spPr>
      </p:pic>
    </p:spTree>
    <p:extLst>
      <p:ext uri="{BB962C8B-B14F-4D97-AF65-F5344CB8AC3E}">
        <p14:creationId xmlns:p14="http://schemas.microsoft.com/office/powerpoint/2010/main" val="2606117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1296"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3200" dirty="0" smtClean="0">
                <a:latin typeface="HfW cursive" panose="00000500000000000000" pitchFamily="2" charset="0"/>
              </a:rPr>
              <a:t>Task 2:</a:t>
            </a:r>
            <a:br>
              <a:rPr lang="en-GB" sz="3200" dirty="0" smtClean="0">
                <a:latin typeface="HfW cursive" panose="00000500000000000000" pitchFamily="2" charset="0"/>
              </a:rPr>
            </a:br>
            <a:r>
              <a:rPr lang="en-GB" sz="3200" dirty="0" smtClean="0">
                <a:latin typeface="HfW cursive" panose="00000500000000000000" pitchFamily="2" charset="0"/>
              </a:rPr>
              <a:t>Write out the passage and correct the mistakes. </a:t>
            </a:r>
            <a:endParaRPr lang="en-GB" sz="3200" dirty="0">
              <a:latin typeface="HfW cursive" panose="00000500000000000000" pitchFamily="2" charset="0"/>
            </a:endParaRPr>
          </a:p>
        </p:txBody>
      </p:sp>
      <p:sp>
        <p:nvSpPr>
          <p:cNvPr id="3" name="Content Placeholder 2"/>
          <p:cNvSpPr>
            <a:spLocks noGrp="1"/>
          </p:cNvSpPr>
          <p:nvPr>
            <p:ph idx="1"/>
          </p:nvPr>
        </p:nvSpPr>
        <p:spPr/>
        <p:txBody>
          <a:bodyPr>
            <a:normAutofit fontScale="77500" lnSpcReduction="20000"/>
          </a:bodyPr>
          <a:lstStyle/>
          <a:p>
            <a:pPr marL="0" indent="0">
              <a:lnSpc>
                <a:spcPct val="130000"/>
              </a:lnSpc>
              <a:buNone/>
            </a:pPr>
            <a:r>
              <a:rPr lang="en-GB" dirty="0">
                <a:solidFill>
                  <a:srgbClr val="FF0000"/>
                </a:solidFill>
                <a:latin typeface="HfW cursive" panose="00000500000000000000" pitchFamily="2" charset="0"/>
              </a:rPr>
              <a:t>A</a:t>
            </a:r>
            <a:r>
              <a:rPr lang="en-GB" dirty="0" smtClean="0">
                <a:solidFill>
                  <a:srgbClr val="0070C0"/>
                </a:solidFill>
                <a:latin typeface="HfW cursive" panose="00000500000000000000" pitchFamily="2" charset="0"/>
              </a:rPr>
              <a:t> sparkly</a:t>
            </a:r>
            <a:r>
              <a:rPr lang="en-GB" dirty="0" smtClean="0">
                <a:solidFill>
                  <a:srgbClr val="FF0000"/>
                </a:solidFill>
                <a:latin typeface="HfW cursive" panose="00000500000000000000" pitchFamily="2" charset="0"/>
              </a:rPr>
              <a:t>,</a:t>
            </a:r>
            <a:r>
              <a:rPr lang="en-GB" dirty="0" smtClean="0">
                <a:solidFill>
                  <a:srgbClr val="0070C0"/>
                </a:solidFill>
                <a:latin typeface="HfW cursive" panose="00000500000000000000" pitchFamily="2" charset="0"/>
              </a:rPr>
              <a:t> golden envelope arrived in the post</a:t>
            </a:r>
            <a:r>
              <a:rPr lang="en-GB" dirty="0" smtClean="0">
                <a:solidFill>
                  <a:srgbClr val="FF0000"/>
                </a:solidFill>
                <a:latin typeface="HfW cursive" panose="00000500000000000000" pitchFamily="2" charset="0"/>
              </a:rPr>
              <a:t>.</a:t>
            </a:r>
            <a:r>
              <a:rPr lang="en-GB" dirty="0" smtClean="0">
                <a:solidFill>
                  <a:srgbClr val="0070C0"/>
                </a:solidFill>
                <a:latin typeface="HfW cursive" panose="00000500000000000000" pitchFamily="2" charset="0"/>
              </a:rPr>
              <a:t> </a:t>
            </a:r>
            <a:r>
              <a:rPr lang="en-GB" dirty="0" smtClean="0">
                <a:solidFill>
                  <a:srgbClr val="FF0000"/>
                </a:solidFill>
                <a:latin typeface="HfW cursive" panose="00000500000000000000" pitchFamily="2" charset="0"/>
              </a:rPr>
              <a:t>A</a:t>
            </a:r>
            <a:r>
              <a:rPr lang="en-GB" dirty="0" smtClean="0">
                <a:solidFill>
                  <a:srgbClr val="0070C0"/>
                </a:solidFill>
                <a:latin typeface="HfW cursive" panose="00000500000000000000" pitchFamily="2" charset="0"/>
              </a:rPr>
              <a:t>ngelina </a:t>
            </a:r>
            <a:r>
              <a:rPr lang="en-GB" dirty="0" smtClean="0">
                <a:solidFill>
                  <a:srgbClr val="FF0000"/>
                </a:solidFill>
                <a:latin typeface="HfW cursive" panose="00000500000000000000" pitchFamily="2" charset="0"/>
              </a:rPr>
              <a:t>k</a:t>
            </a:r>
            <a:r>
              <a:rPr lang="en-GB" dirty="0" smtClean="0">
                <a:solidFill>
                  <a:srgbClr val="0070C0"/>
                </a:solidFill>
                <a:latin typeface="HfW cursive" panose="00000500000000000000" pitchFamily="2" charset="0"/>
              </a:rPr>
              <a:t>new it was som</a:t>
            </a:r>
            <a:r>
              <a:rPr lang="en-GB" dirty="0" smtClean="0">
                <a:solidFill>
                  <a:srgbClr val="FF0000"/>
                </a:solidFill>
                <a:latin typeface="HfW cursive" panose="00000500000000000000" pitchFamily="2" charset="0"/>
              </a:rPr>
              <a:t>e</a:t>
            </a:r>
            <a:r>
              <a:rPr lang="en-GB" dirty="0" smtClean="0">
                <a:solidFill>
                  <a:srgbClr val="0070C0"/>
                </a:solidFill>
                <a:latin typeface="HfW cursive" panose="00000500000000000000" pitchFamily="2" charset="0"/>
              </a:rPr>
              <a:t>thing special. </a:t>
            </a:r>
            <a:r>
              <a:rPr lang="en-GB" dirty="0">
                <a:solidFill>
                  <a:srgbClr val="FF0000"/>
                </a:solidFill>
                <a:latin typeface="HfW cursive" panose="00000500000000000000" pitchFamily="2" charset="0"/>
              </a:rPr>
              <a:t>S</a:t>
            </a:r>
            <a:r>
              <a:rPr lang="en-GB" dirty="0" smtClean="0">
                <a:solidFill>
                  <a:srgbClr val="0070C0"/>
                </a:solidFill>
                <a:latin typeface="HfW cursive" panose="00000500000000000000" pitchFamily="2" charset="0"/>
              </a:rPr>
              <a:t>he ripped open </a:t>
            </a:r>
            <a:r>
              <a:rPr lang="en-GB" dirty="0" smtClean="0">
                <a:solidFill>
                  <a:srgbClr val="FF0000"/>
                </a:solidFill>
                <a:latin typeface="HfW cursive" panose="00000500000000000000" pitchFamily="2" charset="0"/>
              </a:rPr>
              <a:t>the</a:t>
            </a:r>
            <a:r>
              <a:rPr lang="en-GB" dirty="0" smtClean="0">
                <a:solidFill>
                  <a:srgbClr val="0070C0"/>
                </a:solidFill>
                <a:latin typeface="HfW cursive" panose="00000500000000000000" pitchFamily="2" charset="0"/>
              </a:rPr>
              <a:t> envelope to find an invitation to the big</a:t>
            </a:r>
            <a:r>
              <a:rPr lang="en-GB" dirty="0" smtClean="0">
                <a:solidFill>
                  <a:srgbClr val="FF0000"/>
                </a:solidFill>
                <a:latin typeface="HfW cursive" panose="00000500000000000000" pitchFamily="2" charset="0"/>
              </a:rPr>
              <a:t>g</a:t>
            </a:r>
            <a:r>
              <a:rPr lang="en-GB" dirty="0" smtClean="0">
                <a:solidFill>
                  <a:srgbClr val="0070C0"/>
                </a:solidFill>
                <a:latin typeface="HfW cursive" panose="00000500000000000000" pitchFamily="2" charset="0"/>
              </a:rPr>
              <a:t>est, most exciting event of the year.</a:t>
            </a:r>
          </a:p>
          <a:p>
            <a:pPr marL="0" indent="0">
              <a:lnSpc>
                <a:spcPct val="130000"/>
              </a:lnSpc>
              <a:buNone/>
            </a:pPr>
            <a:r>
              <a:rPr lang="en-GB" dirty="0" smtClean="0">
                <a:solidFill>
                  <a:srgbClr val="FF0000"/>
                </a:solidFill>
                <a:latin typeface="HfW cursive" panose="00000500000000000000" pitchFamily="2" charset="0"/>
              </a:rPr>
              <a:t>“</a:t>
            </a:r>
            <a:r>
              <a:rPr lang="en-GB" dirty="0" smtClean="0">
                <a:solidFill>
                  <a:srgbClr val="0070C0"/>
                </a:solidFill>
                <a:latin typeface="HfW cursive" panose="00000500000000000000" pitchFamily="2" charset="0"/>
              </a:rPr>
              <a:t>I</a:t>
            </a:r>
            <a:r>
              <a:rPr lang="en-GB" dirty="0" smtClean="0">
                <a:solidFill>
                  <a:srgbClr val="FF0000"/>
                </a:solidFill>
                <a:latin typeface="HfW cursive" panose="00000500000000000000" pitchFamily="2" charset="0"/>
              </a:rPr>
              <a:t>’</a:t>
            </a:r>
            <a:r>
              <a:rPr lang="en-GB" dirty="0" smtClean="0">
                <a:solidFill>
                  <a:srgbClr val="0070C0"/>
                </a:solidFill>
                <a:latin typeface="HfW cursive" panose="00000500000000000000" pitchFamily="2" charset="0"/>
              </a:rPr>
              <a:t>m going to be a bridesmaid</a:t>
            </a:r>
            <a:r>
              <a:rPr lang="en-GB" dirty="0" smtClean="0">
                <a:solidFill>
                  <a:srgbClr val="FF0000"/>
                </a:solidFill>
                <a:latin typeface="HfW cursive" panose="00000500000000000000" pitchFamily="2" charset="0"/>
              </a:rPr>
              <a:t>!”</a:t>
            </a:r>
            <a:r>
              <a:rPr lang="en-GB" dirty="0" smtClean="0">
                <a:solidFill>
                  <a:srgbClr val="0070C0"/>
                </a:solidFill>
                <a:latin typeface="HfW cursive" panose="00000500000000000000" pitchFamily="2" charset="0"/>
              </a:rPr>
              <a:t> screamed </a:t>
            </a:r>
            <a:r>
              <a:rPr lang="en-GB" dirty="0">
                <a:solidFill>
                  <a:srgbClr val="FF0000"/>
                </a:solidFill>
                <a:latin typeface="HfW cursive" panose="00000500000000000000" pitchFamily="2" charset="0"/>
              </a:rPr>
              <a:t>A</a:t>
            </a:r>
            <a:r>
              <a:rPr lang="en-GB" dirty="0" smtClean="0">
                <a:solidFill>
                  <a:srgbClr val="0070C0"/>
                </a:solidFill>
                <a:latin typeface="HfW cursive" panose="00000500000000000000" pitchFamily="2" charset="0"/>
              </a:rPr>
              <a:t>ngelina.</a:t>
            </a:r>
          </a:p>
          <a:p>
            <a:pPr marL="0" indent="0">
              <a:lnSpc>
                <a:spcPct val="130000"/>
              </a:lnSpc>
              <a:buNone/>
            </a:pPr>
            <a:r>
              <a:rPr lang="en-GB" dirty="0" smtClean="0">
                <a:solidFill>
                  <a:srgbClr val="0070C0"/>
                </a:solidFill>
                <a:latin typeface="HfW cursive" panose="00000500000000000000" pitchFamily="2" charset="0"/>
              </a:rPr>
              <a:t>Angelina was </a:t>
            </a:r>
            <a:r>
              <a:rPr lang="en-GB" dirty="0" smtClean="0">
                <a:solidFill>
                  <a:srgbClr val="FF0000"/>
                </a:solidFill>
                <a:latin typeface="HfW cursive" panose="00000500000000000000" pitchFamily="2" charset="0"/>
              </a:rPr>
              <a:t>so</a:t>
            </a:r>
            <a:r>
              <a:rPr lang="en-GB" dirty="0" smtClean="0">
                <a:solidFill>
                  <a:srgbClr val="0070C0"/>
                </a:solidFill>
                <a:latin typeface="HfW cursive" panose="00000500000000000000" pitchFamily="2" charset="0"/>
              </a:rPr>
              <a:t> excited that she squeaked, cartwheeled and danced around </a:t>
            </a:r>
            <a:r>
              <a:rPr lang="en-GB" dirty="0" smtClean="0">
                <a:solidFill>
                  <a:srgbClr val="FF0000"/>
                </a:solidFill>
                <a:latin typeface="HfW cursive" panose="00000500000000000000" pitchFamily="2" charset="0"/>
              </a:rPr>
              <a:t>all</a:t>
            </a:r>
            <a:r>
              <a:rPr lang="en-GB" dirty="0" smtClean="0">
                <a:solidFill>
                  <a:srgbClr val="0070C0"/>
                </a:solidFill>
                <a:latin typeface="HfW cursive" panose="00000500000000000000" pitchFamily="2" charset="0"/>
              </a:rPr>
              <a:t> morning</a:t>
            </a:r>
            <a:r>
              <a:rPr lang="en-GB" dirty="0" smtClean="0">
                <a:solidFill>
                  <a:srgbClr val="FF0000"/>
                </a:solidFill>
                <a:latin typeface="HfW cursive" panose="00000500000000000000" pitchFamily="2" charset="0"/>
              </a:rPr>
              <a:t>.</a:t>
            </a:r>
            <a:r>
              <a:rPr lang="en-GB" dirty="0" smtClean="0">
                <a:solidFill>
                  <a:srgbClr val="0070C0"/>
                </a:solidFill>
                <a:latin typeface="HfW cursive" panose="00000500000000000000" pitchFamily="2" charset="0"/>
              </a:rPr>
              <a:t> She was nearly late for her lessons!</a:t>
            </a:r>
          </a:p>
          <a:p>
            <a:pPr marL="0" indent="0">
              <a:lnSpc>
                <a:spcPct val="130000"/>
              </a:lnSpc>
              <a:buNone/>
            </a:pPr>
            <a:endParaRPr lang="en-GB" dirty="0">
              <a:solidFill>
                <a:srgbClr val="0070C0"/>
              </a:solidFill>
              <a:latin typeface="HfW cursive" panose="00000500000000000000" pitchFamily="2" charset="0"/>
            </a:endParaRPr>
          </a:p>
          <a:p>
            <a:pPr marL="0" indent="0">
              <a:lnSpc>
                <a:spcPct val="130000"/>
              </a:lnSpc>
              <a:buNone/>
            </a:pPr>
            <a:r>
              <a:rPr lang="en-GB" dirty="0" smtClean="0">
                <a:solidFill>
                  <a:srgbClr val="0070C0"/>
                </a:solidFill>
                <a:latin typeface="HfW cursive" panose="00000500000000000000" pitchFamily="2" charset="0"/>
              </a:rPr>
              <a:t>On the </a:t>
            </a:r>
            <a:r>
              <a:rPr lang="en-GB" dirty="0" smtClean="0">
                <a:solidFill>
                  <a:srgbClr val="FF0000"/>
                </a:solidFill>
                <a:latin typeface="HfW cursive" panose="00000500000000000000" pitchFamily="2" charset="0"/>
              </a:rPr>
              <a:t>way</a:t>
            </a:r>
            <a:r>
              <a:rPr lang="en-GB" dirty="0" smtClean="0">
                <a:solidFill>
                  <a:srgbClr val="0070C0"/>
                </a:solidFill>
                <a:latin typeface="HfW cursive" panose="00000500000000000000" pitchFamily="2" charset="0"/>
              </a:rPr>
              <a:t> home, Angelina imagined herself dancing in a </a:t>
            </a:r>
            <a:r>
              <a:rPr lang="en-GB" dirty="0" smtClean="0">
                <a:solidFill>
                  <a:srgbClr val="FF0000"/>
                </a:solidFill>
                <a:latin typeface="HfW cursive" panose="00000500000000000000" pitchFamily="2" charset="0"/>
              </a:rPr>
              <a:t>beautiful,</a:t>
            </a:r>
            <a:r>
              <a:rPr lang="en-GB" dirty="0" smtClean="0">
                <a:solidFill>
                  <a:srgbClr val="0070C0"/>
                </a:solidFill>
                <a:latin typeface="HfW cursive" panose="00000500000000000000" pitchFamily="2" charset="0"/>
              </a:rPr>
              <a:t> long dress in front </a:t>
            </a:r>
            <a:r>
              <a:rPr lang="en-GB" dirty="0" smtClean="0">
                <a:solidFill>
                  <a:srgbClr val="FF0000"/>
                </a:solidFill>
                <a:latin typeface="HfW cursive" panose="00000500000000000000" pitchFamily="2" charset="0"/>
              </a:rPr>
              <a:t>of lots</a:t>
            </a:r>
            <a:r>
              <a:rPr lang="en-GB" dirty="0" smtClean="0">
                <a:solidFill>
                  <a:srgbClr val="0070C0"/>
                </a:solidFill>
                <a:latin typeface="HfW cursive" panose="00000500000000000000" pitchFamily="2" charset="0"/>
              </a:rPr>
              <a:t> of wedding guests. She was so  </a:t>
            </a:r>
            <a:r>
              <a:rPr lang="en-GB" dirty="0" smtClean="0">
                <a:solidFill>
                  <a:srgbClr val="FF0000"/>
                </a:solidFill>
                <a:latin typeface="HfW cursive" panose="00000500000000000000" pitchFamily="2" charset="0"/>
              </a:rPr>
              <a:t>happy</a:t>
            </a:r>
            <a:r>
              <a:rPr lang="en-GB" dirty="0" smtClean="0">
                <a:solidFill>
                  <a:srgbClr val="0070C0"/>
                </a:solidFill>
                <a:latin typeface="HfW cursive" panose="00000500000000000000" pitchFamily="2" charset="0"/>
              </a:rPr>
              <a:t> </a:t>
            </a:r>
            <a:r>
              <a:rPr lang="en-GB" dirty="0" smtClean="0">
                <a:solidFill>
                  <a:srgbClr val="FF0000"/>
                </a:solidFill>
                <a:latin typeface="HfW cursive" panose="00000500000000000000" pitchFamily="2" charset="0"/>
              </a:rPr>
              <a:t>because</a:t>
            </a:r>
            <a:r>
              <a:rPr lang="en-GB" dirty="0" smtClean="0">
                <a:solidFill>
                  <a:srgbClr val="0070C0"/>
                </a:solidFill>
                <a:latin typeface="HfW cursive" panose="00000500000000000000" pitchFamily="2" charset="0"/>
              </a:rPr>
              <a:t> she </a:t>
            </a:r>
            <a:r>
              <a:rPr lang="en-GB" dirty="0" smtClean="0">
                <a:solidFill>
                  <a:srgbClr val="FF0000"/>
                </a:solidFill>
                <a:latin typeface="HfW cursive" panose="00000500000000000000" pitchFamily="2" charset="0"/>
              </a:rPr>
              <a:t>would</a:t>
            </a:r>
            <a:r>
              <a:rPr lang="en-GB" dirty="0" smtClean="0">
                <a:solidFill>
                  <a:srgbClr val="0070C0"/>
                </a:solidFill>
                <a:latin typeface="HfW cursive" panose="00000500000000000000" pitchFamily="2" charset="0"/>
              </a:rPr>
              <a:t> be a bridesmaid with Princess </a:t>
            </a:r>
            <a:r>
              <a:rPr lang="en-GB" dirty="0">
                <a:solidFill>
                  <a:srgbClr val="FF0000"/>
                </a:solidFill>
                <a:latin typeface="HfW cursive" panose="00000500000000000000" pitchFamily="2" charset="0"/>
              </a:rPr>
              <a:t>S</a:t>
            </a:r>
            <a:r>
              <a:rPr lang="en-GB" dirty="0" smtClean="0">
                <a:solidFill>
                  <a:srgbClr val="0070C0"/>
                </a:solidFill>
                <a:latin typeface="HfW cursive" panose="00000500000000000000" pitchFamily="2" charset="0"/>
              </a:rPr>
              <a:t>ophie.</a:t>
            </a:r>
          </a:p>
        </p:txBody>
      </p:sp>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0744200" y="418306"/>
            <a:ext cx="609600" cy="609600"/>
          </a:xfrm>
          <a:prstGeom prst="rect">
            <a:avLst/>
          </a:prstGeom>
        </p:spPr>
      </p:pic>
    </p:spTree>
    <p:extLst>
      <p:ext uri="{BB962C8B-B14F-4D97-AF65-F5344CB8AC3E}">
        <p14:creationId xmlns:p14="http://schemas.microsoft.com/office/powerpoint/2010/main" val="466602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9152"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148</TotalTime>
  <Words>395</Words>
  <Application>Microsoft Office PowerPoint</Application>
  <PresentationFormat>Widescreen</PresentationFormat>
  <Paragraphs>47</Paragraphs>
  <Slides>7</Slides>
  <Notes>0</Notes>
  <HiddenSlides>0</HiddenSlides>
  <MMClips>7</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7</vt:i4>
      </vt:variant>
    </vt:vector>
  </HeadingPairs>
  <TitlesOfParts>
    <vt:vector size="16" baseType="lpstr">
      <vt:lpstr>Arial</vt:lpstr>
      <vt:lpstr>Calibri</vt:lpstr>
      <vt:lpstr>Calibri Light</vt:lpstr>
      <vt:lpstr>HfW cursive</vt:lpstr>
      <vt:lpstr>HfW cursive bold</vt:lpstr>
      <vt:lpstr>HfW cursive semibold</vt:lpstr>
      <vt:lpstr>HfW precursive</vt:lpstr>
      <vt:lpstr>Times New Roman</vt:lpstr>
      <vt:lpstr>Office Theme</vt:lpstr>
      <vt:lpstr>Thursday 28th January</vt:lpstr>
      <vt:lpstr>PowerPoint Presentation</vt:lpstr>
      <vt:lpstr>PowerPoint Presentation</vt:lpstr>
      <vt:lpstr>Task 1:  Look back at your story from yesterday. Finish writing it if necessary, story writing can be a time consuming process. Read your writing. Can you spot any mistakes? This could be spellings, missing capital letters, commas, question marks, exclamation marks etc.  Could you improve your writing? You could change words like ‘big’ for a more interesting synonym, such as ‘immense’.</vt:lpstr>
      <vt:lpstr>PowerPoint Presentation</vt:lpstr>
      <vt:lpstr>Task 2: Write out the passage and correct the mistakes. </vt:lpstr>
      <vt:lpstr>Task 2: Write out the passage and correct the mistakes. </vt:lpstr>
    </vt:vector>
  </TitlesOfParts>
  <Company>OneIT Services and Solutions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Monday 25th January</dc:title>
  <dc:creator>Gott, Rebecca</dc:creator>
  <cp:lastModifiedBy>Gott, Rebecca</cp:lastModifiedBy>
  <cp:revision>34</cp:revision>
  <dcterms:created xsi:type="dcterms:W3CDTF">2021-01-14T11:57:54Z</dcterms:created>
  <dcterms:modified xsi:type="dcterms:W3CDTF">2021-01-27T12:42:41Z</dcterms:modified>
</cp:coreProperties>
</file>