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3" r:id="rId6"/>
    <p:sldId id="264" r:id="rId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15" d="100"/>
          <a:sy n="115" d="100"/>
        </p:scale>
        <p:origin x="372" y="1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6C4B1072-008C-4222-84B1-638E9B428E96}" type="datetimeFigureOut">
              <a:rPr lang="en-GB" smtClean="0"/>
              <a:t>01/02/2021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7BB74F8-D387-4540-837B-A68A8CAC284D}" type="slidenum">
              <a:rPr lang="en-GB" smtClean="0"/>
              <a:t>‹#›</a:t>
            </a:fld>
            <a:endParaRPr lang="en-GB"/>
          </a:p>
        </p:txBody>
      </p:sp>
    </p:spTree>
    <p:extLst>
      <p:ext uri="{BB962C8B-B14F-4D97-AF65-F5344CB8AC3E}">
        <p14:creationId xmlns:p14="http://schemas.microsoft.com/office/powerpoint/2010/main" val="20064720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6C4B1072-008C-4222-84B1-638E9B428E96}" type="datetimeFigureOut">
              <a:rPr lang="en-GB" smtClean="0"/>
              <a:t>01/02/2021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7BB74F8-D387-4540-837B-A68A8CAC284D}" type="slidenum">
              <a:rPr lang="en-GB" smtClean="0"/>
              <a:t>‹#›</a:t>
            </a:fld>
            <a:endParaRPr lang="en-GB"/>
          </a:p>
        </p:txBody>
      </p:sp>
    </p:spTree>
    <p:extLst>
      <p:ext uri="{BB962C8B-B14F-4D97-AF65-F5344CB8AC3E}">
        <p14:creationId xmlns:p14="http://schemas.microsoft.com/office/powerpoint/2010/main" val="35553257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6C4B1072-008C-4222-84B1-638E9B428E96}" type="datetimeFigureOut">
              <a:rPr lang="en-GB" smtClean="0"/>
              <a:t>01/02/2021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7BB74F8-D387-4540-837B-A68A8CAC284D}" type="slidenum">
              <a:rPr lang="en-GB" smtClean="0"/>
              <a:t>‹#›</a:t>
            </a:fld>
            <a:endParaRPr lang="en-GB"/>
          </a:p>
        </p:txBody>
      </p:sp>
    </p:spTree>
    <p:extLst>
      <p:ext uri="{BB962C8B-B14F-4D97-AF65-F5344CB8AC3E}">
        <p14:creationId xmlns:p14="http://schemas.microsoft.com/office/powerpoint/2010/main" val="380013278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6C4B1072-008C-4222-84B1-638E9B428E96}" type="datetimeFigureOut">
              <a:rPr lang="en-GB" smtClean="0"/>
              <a:t>01/02/2021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7BB74F8-D387-4540-837B-A68A8CAC284D}" type="slidenum">
              <a:rPr lang="en-GB" smtClean="0"/>
              <a:t>‹#›</a:t>
            </a:fld>
            <a:endParaRPr lang="en-GB"/>
          </a:p>
        </p:txBody>
      </p:sp>
    </p:spTree>
    <p:extLst>
      <p:ext uri="{BB962C8B-B14F-4D97-AF65-F5344CB8AC3E}">
        <p14:creationId xmlns:p14="http://schemas.microsoft.com/office/powerpoint/2010/main" val="42608257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6C4B1072-008C-4222-84B1-638E9B428E96}" type="datetimeFigureOut">
              <a:rPr lang="en-GB" smtClean="0"/>
              <a:t>01/02/2021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7BB74F8-D387-4540-837B-A68A8CAC284D}" type="slidenum">
              <a:rPr lang="en-GB" smtClean="0"/>
              <a:t>‹#›</a:t>
            </a:fld>
            <a:endParaRPr lang="en-GB"/>
          </a:p>
        </p:txBody>
      </p:sp>
    </p:spTree>
    <p:extLst>
      <p:ext uri="{BB962C8B-B14F-4D97-AF65-F5344CB8AC3E}">
        <p14:creationId xmlns:p14="http://schemas.microsoft.com/office/powerpoint/2010/main" val="92173498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6C4B1072-008C-4222-84B1-638E9B428E96}" type="datetimeFigureOut">
              <a:rPr lang="en-GB" smtClean="0"/>
              <a:t>01/02/2021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7BB74F8-D387-4540-837B-A68A8CAC284D}" type="slidenum">
              <a:rPr lang="en-GB" smtClean="0"/>
              <a:t>‹#›</a:t>
            </a:fld>
            <a:endParaRPr lang="en-GB"/>
          </a:p>
        </p:txBody>
      </p:sp>
    </p:spTree>
    <p:extLst>
      <p:ext uri="{BB962C8B-B14F-4D97-AF65-F5344CB8AC3E}">
        <p14:creationId xmlns:p14="http://schemas.microsoft.com/office/powerpoint/2010/main" val="28988287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6C4B1072-008C-4222-84B1-638E9B428E96}" type="datetimeFigureOut">
              <a:rPr lang="en-GB" smtClean="0"/>
              <a:t>01/02/2021</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37BB74F8-D387-4540-837B-A68A8CAC284D}" type="slidenum">
              <a:rPr lang="en-GB" smtClean="0"/>
              <a:t>‹#›</a:t>
            </a:fld>
            <a:endParaRPr lang="en-GB"/>
          </a:p>
        </p:txBody>
      </p:sp>
    </p:spTree>
    <p:extLst>
      <p:ext uri="{BB962C8B-B14F-4D97-AF65-F5344CB8AC3E}">
        <p14:creationId xmlns:p14="http://schemas.microsoft.com/office/powerpoint/2010/main" val="141701255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6C4B1072-008C-4222-84B1-638E9B428E96}" type="datetimeFigureOut">
              <a:rPr lang="en-GB" smtClean="0"/>
              <a:t>01/02/2021</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37BB74F8-D387-4540-837B-A68A8CAC284D}" type="slidenum">
              <a:rPr lang="en-GB" smtClean="0"/>
              <a:t>‹#›</a:t>
            </a:fld>
            <a:endParaRPr lang="en-GB"/>
          </a:p>
        </p:txBody>
      </p:sp>
    </p:spTree>
    <p:extLst>
      <p:ext uri="{BB962C8B-B14F-4D97-AF65-F5344CB8AC3E}">
        <p14:creationId xmlns:p14="http://schemas.microsoft.com/office/powerpoint/2010/main" val="42170861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C4B1072-008C-4222-84B1-638E9B428E96}" type="datetimeFigureOut">
              <a:rPr lang="en-GB" smtClean="0"/>
              <a:t>01/02/2021</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37BB74F8-D387-4540-837B-A68A8CAC284D}" type="slidenum">
              <a:rPr lang="en-GB" smtClean="0"/>
              <a:t>‹#›</a:t>
            </a:fld>
            <a:endParaRPr lang="en-GB"/>
          </a:p>
        </p:txBody>
      </p:sp>
    </p:spTree>
    <p:extLst>
      <p:ext uri="{BB962C8B-B14F-4D97-AF65-F5344CB8AC3E}">
        <p14:creationId xmlns:p14="http://schemas.microsoft.com/office/powerpoint/2010/main" val="364295904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6C4B1072-008C-4222-84B1-638E9B428E96}" type="datetimeFigureOut">
              <a:rPr lang="en-GB" smtClean="0"/>
              <a:t>01/02/2021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7BB74F8-D387-4540-837B-A68A8CAC284D}" type="slidenum">
              <a:rPr lang="en-GB" smtClean="0"/>
              <a:t>‹#›</a:t>
            </a:fld>
            <a:endParaRPr lang="en-GB"/>
          </a:p>
        </p:txBody>
      </p:sp>
    </p:spTree>
    <p:extLst>
      <p:ext uri="{BB962C8B-B14F-4D97-AF65-F5344CB8AC3E}">
        <p14:creationId xmlns:p14="http://schemas.microsoft.com/office/powerpoint/2010/main" val="356765105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6C4B1072-008C-4222-84B1-638E9B428E96}" type="datetimeFigureOut">
              <a:rPr lang="en-GB" smtClean="0"/>
              <a:t>01/02/2021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7BB74F8-D387-4540-837B-A68A8CAC284D}" type="slidenum">
              <a:rPr lang="en-GB" smtClean="0"/>
              <a:t>‹#›</a:t>
            </a:fld>
            <a:endParaRPr lang="en-GB"/>
          </a:p>
        </p:txBody>
      </p:sp>
    </p:spTree>
    <p:extLst>
      <p:ext uri="{BB962C8B-B14F-4D97-AF65-F5344CB8AC3E}">
        <p14:creationId xmlns:p14="http://schemas.microsoft.com/office/powerpoint/2010/main" val="238885667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C4B1072-008C-4222-84B1-638E9B428E96}" type="datetimeFigureOut">
              <a:rPr lang="en-GB" smtClean="0"/>
              <a:t>01/02/2021</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7BB74F8-D387-4540-837B-A68A8CAC284D}" type="slidenum">
              <a:rPr lang="en-GB" smtClean="0"/>
              <a:t>‹#›</a:t>
            </a:fld>
            <a:endParaRPr lang="en-GB"/>
          </a:p>
        </p:txBody>
      </p:sp>
    </p:spTree>
    <p:extLst>
      <p:ext uri="{BB962C8B-B14F-4D97-AF65-F5344CB8AC3E}">
        <p14:creationId xmlns:p14="http://schemas.microsoft.com/office/powerpoint/2010/main" val="75502103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pPr>
              <a:lnSpc>
                <a:spcPct val="100000"/>
              </a:lnSpc>
            </a:pPr>
            <a:r>
              <a:rPr lang="en-GB" u="sng" dirty="0" smtClean="0">
                <a:latin typeface="HfW cursive" panose="00000500000000000000" pitchFamily="2" charset="0"/>
              </a:rPr>
              <a:t>Wednesday 3</a:t>
            </a:r>
            <a:r>
              <a:rPr lang="en-GB" u="sng" baseline="30000" dirty="0" smtClean="0">
                <a:latin typeface="HfW cursive" panose="00000500000000000000" pitchFamily="2" charset="0"/>
              </a:rPr>
              <a:t>rd</a:t>
            </a:r>
            <a:r>
              <a:rPr lang="en-GB" u="sng" dirty="0" smtClean="0">
                <a:latin typeface="HfW cursive" panose="00000500000000000000" pitchFamily="2" charset="0"/>
              </a:rPr>
              <a:t> February</a:t>
            </a:r>
            <a:endParaRPr lang="en-GB" u="sng" dirty="0">
              <a:latin typeface="HfW cursive" panose="00000500000000000000" pitchFamily="2" charset="0"/>
            </a:endParaRPr>
          </a:p>
        </p:txBody>
      </p:sp>
      <p:sp>
        <p:nvSpPr>
          <p:cNvPr id="3" name="Subtitle 2"/>
          <p:cNvSpPr>
            <a:spLocks noGrp="1"/>
          </p:cNvSpPr>
          <p:nvPr>
            <p:ph type="subTitle" idx="1"/>
          </p:nvPr>
        </p:nvSpPr>
        <p:spPr/>
        <p:txBody>
          <a:bodyPr>
            <a:normAutofit/>
          </a:bodyPr>
          <a:lstStyle/>
          <a:p>
            <a:r>
              <a:rPr lang="en-GB" sz="4000" u="sng" dirty="0" smtClean="0">
                <a:latin typeface="HfW cursive" panose="00000500000000000000" pitchFamily="2" charset="0"/>
              </a:rPr>
              <a:t>Non-chronological report</a:t>
            </a:r>
            <a:endParaRPr lang="en-GB" sz="4000" u="sng" dirty="0">
              <a:latin typeface="HfW cursive" panose="00000500000000000000" pitchFamily="2" charset="0"/>
            </a:endParaRPr>
          </a:p>
        </p:txBody>
      </p:sp>
    </p:spTree>
    <p:extLst>
      <p:ext uri="{BB962C8B-B14F-4D97-AF65-F5344CB8AC3E}">
        <p14:creationId xmlns:p14="http://schemas.microsoft.com/office/powerpoint/2010/main" val="269888828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332509"/>
            <a:ext cx="4315691" cy="5844454"/>
          </a:xfrm>
        </p:spPr>
        <p:txBody>
          <a:bodyPr>
            <a:normAutofit fontScale="77500" lnSpcReduction="20000"/>
          </a:bodyPr>
          <a:lstStyle/>
          <a:p>
            <a:pPr>
              <a:lnSpc>
                <a:spcPct val="107000"/>
              </a:lnSpc>
              <a:spcAft>
                <a:spcPts val="0"/>
              </a:spcAft>
            </a:pPr>
            <a:r>
              <a:rPr lang="en-GB" dirty="0">
                <a:latin typeface="HfW precursive" panose="00000500000000000000" pitchFamily="2" charset="0"/>
                <a:ea typeface="Calibri" panose="020F0502020204030204" pitchFamily="34" charset="0"/>
                <a:cs typeface="Arial" panose="020B0604020202020204" pitchFamily="34" charset="0"/>
              </a:rPr>
              <a:t>Year 1 Spellings – Adding –</a:t>
            </a:r>
            <a:r>
              <a:rPr lang="en-GB" dirty="0" err="1">
                <a:latin typeface="HfW precursive" panose="00000500000000000000" pitchFamily="2" charset="0"/>
                <a:ea typeface="Calibri" panose="020F0502020204030204" pitchFamily="34" charset="0"/>
                <a:cs typeface="Arial" panose="020B0604020202020204" pitchFamily="34" charset="0"/>
              </a:rPr>
              <a:t>er</a:t>
            </a:r>
            <a:r>
              <a:rPr lang="en-GB" dirty="0">
                <a:latin typeface="HfW precursive" panose="00000500000000000000" pitchFamily="2" charset="0"/>
                <a:ea typeface="Calibri" panose="020F0502020204030204" pitchFamily="34" charset="0"/>
                <a:cs typeface="Arial" panose="020B0604020202020204" pitchFamily="34" charset="0"/>
              </a:rPr>
              <a:t> and –</a:t>
            </a:r>
            <a:r>
              <a:rPr lang="en-GB" dirty="0" err="1">
                <a:latin typeface="HfW precursive" panose="00000500000000000000" pitchFamily="2" charset="0"/>
                <a:ea typeface="Calibri" panose="020F0502020204030204" pitchFamily="34" charset="0"/>
                <a:cs typeface="Arial" panose="020B0604020202020204" pitchFamily="34" charset="0"/>
              </a:rPr>
              <a:t>est</a:t>
            </a:r>
            <a:r>
              <a:rPr lang="en-GB" dirty="0">
                <a:latin typeface="HfW precursive" panose="00000500000000000000" pitchFamily="2" charset="0"/>
                <a:ea typeface="Calibri" panose="020F0502020204030204" pitchFamily="34" charset="0"/>
                <a:cs typeface="Arial" panose="020B0604020202020204" pitchFamily="34" charset="0"/>
              </a:rPr>
              <a:t> to adjectives where no change is needed to the root word</a:t>
            </a:r>
            <a:endParaRPr lang="en-GB" sz="4000" dirty="0" smtClean="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GB" dirty="0">
                <a:latin typeface="HfW precursive" panose="00000500000000000000" pitchFamily="2" charset="0"/>
                <a:ea typeface="Calibri" panose="020F0502020204030204" pitchFamily="34" charset="0"/>
                <a:cs typeface="Arial" panose="020B0604020202020204" pitchFamily="34" charset="0"/>
              </a:rPr>
              <a:t>grander</a:t>
            </a:r>
            <a:endParaRPr lang="en-GB" sz="4000" dirty="0" smtClean="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GB" dirty="0">
                <a:latin typeface="HfW precursive" panose="00000500000000000000" pitchFamily="2" charset="0"/>
                <a:ea typeface="Calibri" panose="020F0502020204030204" pitchFamily="34" charset="0"/>
                <a:cs typeface="Arial" panose="020B0604020202020204" pitchFamily="34" charset="0"/>
              </a:rPr>
              <a:t>grandest</a:t>
            </a:r>
            <a:endParaRPr lang="en-GB" sz="4000" dirty="0" smtClean="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GB" dirty="0">
                <a:latin typeface="HfW precursive" panose="00000500000000000000" pitchFamily="2" charset="0"/>
                <a:ea typeface="Calibri" panose="020F0502020204030204" pitchFamily="34" charset="0"/>
                <a:cs typeface="Arial" panose="020B0604020202020204" pitchFamily="34" charset="0"/>
              </a:rPr>
              <a:t>fresher</a:t>
            </a:r>
            <a:endParaRPr lang="en-GB" sz="4000" dirty="0" smtClean="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GB" dirty="0">
                <a:latin typeface="HfW precursive" panose="00000500000000000000" pitchFamily="2" charset="0"/>
                <a:ea typeface="Calibri" panose="020F0502020204030204" pitchFamily="34" charset="0"/>
                <a:cs typeface="Arial" panose="020B0604020202020204" pitchFamily="34" charset="0"/>
              </a:rPr>
              <a:t>freshest</a:t>
            </a:r>
            <a:endParaRPr lang="en-GB" sz="4000" dirty="0" smtClean="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GB" dirty="0">
                <a:latin typeface="HfW precursive" panose="00000500000000000000" pitchFamily="2" charset="0"/>
                <a:ea typeface="Calibri" panose="020F0502020204030204" pitchFamily="34" charset="0"/>
                <a:cs typeface="Arial" panose="020B0604020202020204" pitchFamily="34" charset="0"/>
              </a:rPr>
              <a:t>quicker</a:t>
            </a:r>
            <a:endParaRPr lang="en-GB" sz="4000" dirty="0" smtClean="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GB" dirty="0">
                <a:latin typeface="HfW precursive" panose="00000500000000000000" pitchFamily="2" charset="0"/>
                <a:ea typeface="Calibri" panose="020F0502020204030204" pitchFamily="34" charset="0"/>
                <a:cs typeface="Arial" panose="020B0604020202020204" pitchFamily="34" charset="0"/>
              </a:rPr>
              <a:t>quickest</a:t>
            </a:r>
            <a:endParaRPr lang="en-GB" sz="4000" dirty="0" smtClean="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GB" dirty="0">
                <a:latin typeface="HfW precursive" panose="00000500000000000000" pitchFamily="2" charset="0"/>
                <a:ea typeface="Calibri" panose="020F0502020204030204" pitchFamily="34" charset="0"/>
                <a:cs typeface="Arial" panose="020B0604020202020204" pitchFamily="34" charset="0"/>
              </a:rPr>
              <a:t>taller</a:t>
            </a:r>
            <a:endParaRPr lang="en-GB" sz="4000" dirty="0" smtClean="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GB" dirty="0">
                <a:latin typeface="HfW precursive" panose="00000500000000000000" pitchFamily="2" charset="0"/>
                <a:ea typeface="Calibri" panose="020F0502020204030204" pitchFamily="34" charset="0"/>
                <a:cs typeface="Arial" panose="020B0604020202020204" pitchFamily="34" charset="0"/>
              </a:rPr>
              <a:t>tallest</a:t>
            </a:r>
            <a:endParaRPr lang="en-GB" sz="4000" dirty="0" smtClean="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GB" dirty="0">
                <a:latin typeface="HfW precursive" panose="00000500000000000000" pitchFamily="2" charset="0"/>
                <a:ea typeface="Calibri" panose="020F0502020204030204" pitchFamily="34" charset="0"/>
                <a:cs typeface="Arial" panose="020B0604020202020204" pitchFamily="34" charset="0"/>
              </a:rPr>
              <a:t>slower</a:t>
            </a:r>
            <a:endParaRPr lang="en-GB" sz="4000" dirty="0" smtClean="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GB" dirty="0">
                <a:latin typeface="HfW precursive" panose="00000500000000000000" pitchFamily="2" charset="0"/>
                <a:ea typeface="Calibri" panose="020F0502020204030204" pitchFamily="34" charset="0"/>
                <a:cs typeface="Arial" panose="020B0604020202020204" pitchFamily="34" charset="0"/>
              </a:rPr>
              <a:t>slowest</a:t>
            </a:r>
            <a:endParaRPr lang="en-GB" sz="4000" dirty="0" smtClean="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en-GB" dirty="0"/>
          </a:p>
        </p:txBody>
      </p:sp>
      <p:sp>
        <p:nvSpPr>
          <p:cNvPr id="4" name="Rectangle 3"/>
          <p:cNvSpPr/>
          <p:nvPr/>
        </p:nvSpPr>
        <p:spPr>
          <a:xfrm>
            <a:off x="6417424" y="332509"/>
            <a:ext cx="5336771" cy="5624617"/>
          </a:xfrm>
          <a:prstGeom prst="rect">
            <a:avLst/>
          </a:prstGeom>
        </p:spPr>
        <p:txBody>
          <a:bodyPr wrap="square">
            <a:spAutoFit/>
          </a:bodyPr>
          <a:lstStyle/>
          <a:p>
            <a:pPr>
              <a:lnSpc>
                <a:spcPct val="107000"/>
              </a:lnSpc>
              <a:spcAft>
                <a:spcPts val="0"/>
              </a:spcAft>
            </a:pPr>
            <a:r>
              <a:rPr lang="en-GB" sz="2800" dirty="0" smtClean="0">
                <a:solidFill>
                  <a:srgbClr val="7030A0"/>
                </a:solidFill>
                <a:effectLst/>
                <a:latin typeface="HfW precursive" panose="00000500000000000000" pitchFamily="2" charset="0"/>
                <a:ea typeface="Calibri" panose="020F0502020204030204" pitchFamily="34" charset="0"/>
                <a:cs typeface="Arial" panose="020B0604020202020204" pitchFamily="34" charset="0"/>
              </a:rPr>
              <a:t>Year 2 Spellings – </a:t>
            </a:r>
            <a:r>
              <a:rPr lang="en-GB" sz="2800" dirty="0" smtClean="0">
                <a:solidFill>
                  <a:srgbClr val="7030A0"/>
                </a:solidFill>
                <a:effectLst/>
                <a:latin typeface="HfW precursive" panose="00000500000000000000" pitchFamily="2" charset="0"/>
                <a:ea typeface="Calibri" panose="020F0502020204030204" pitchFamily="34" charset="0"/>
                <a:cs typeface="Arial" panose="020B0604020202020204" pitchFamily="34" charset="0"/>
              </a:rPr>
              <a:t>the or sound spelt a before l or </a:t>
            </a:r>
            <a:r>
              <a:rPr lang="en-GB" sz="2800" dirty="0" err="1" smtClean="0">
                <a:solidFill>
                  <a:srgbClr val="7030A0"/>
                </a:solidFill>
                <a:effectLst/>
                <a:latin typeface="HfW precursive" panose="00000500000000000000" pitchFamily="2" charset="0"/>
                <a:ea typeface="Calibri" panose="020F0502020204030204" pitchFamily="34" charset="0"/>
                <a:cs typeface="Arial" panose="020B0604020202020204" pitchFamily="34" charset="0"/>
              </a:rPr>
              <a:t>ll</a:t>
            </a:r>
            <a:endParaRPr lang="en-GB" sz="2800" dirty="0" smtClean="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GB" sz="2800" dirty="0" smtClean="0">
                <a:solidFill>
                  <a:srgbClr val="7030A0"/>
                </a:solidFill>
                <a:effectLst/>
                <a:latin typeface="HfW precursive" panose="00000500000000000000" pitchFamily="2" charset="0"/>
                <a:ea typeface="Calibri" panose="020F0502020204030204" pitchFamily="34" charset="0"/>
                <a:cs typeface="Arial" panose="020B0604020202020204" pitchFamily="34" charset="0"/>
              </a:rPr>
              <a:t>all</a:t>
            </a:r>
            <a:endParaRPr lang="en-GB" sz="2800" dirty="0" smtClean="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GB" sz="2800" dirty="0" smtClean="0">
                <a:solidFill>
                  <a:srgbClr val="7030A0"/>
                </a:solidFill>
                <a:effectLst/>
                <a:latin typeface="HfW precursive" panose="00000500000000000000" pitchFamily="2" charset="0"/>
                <a:ea typeface="Calibri" panose="020F0502020204030204" pitchFamily="34" charset="0"/>
                <a:cs typeface="Arial" panose="020B0604020202020204" pitchFamily="34" charset="0"/>
              </a:rPr>
              <a:t>ball</a:t>
            </a:r>
            <a:endParaRPr lang="en-GB" sz="2800" dirty="0" smtClean="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GB" sz="2800" dirty="0" smtClean="0">
                <a:solidFill>
                  <a:srgbClr val="7030A0"/>
                </a:solidFill>
                <a:effectLst/>
                <a:latin typeface="HfW precursive" panose="00000500000000000000" pitchFamily="2" charset="0"/>
                <a:ea typeface="Calibri" panose="020F0502020204030204" pitchFamily="34" charset="0"/>
                <a:cs typeface="Arial" panose="020B0604020202020204" pitchFamily="34" charset="0"/>
              </a:rPr>
              <a:t>call</a:t>
            </a:r>
            <a:endParaRPr lang="en-GB" sz="2800" dirty="0" smtClean="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GB" sz="2800" dirty="0" smtClean="0">
                <a:solidFill>
                  <a:srgbClr val="7030A0"/>
                </a:solidFill>
                <a:effectLst/>
                <a:latin typeface="HfW precursive" panose="00000500000000000000" pitchFamily="2" charset="0"/>
                <a:ea typeface="Calibri" panose="020F0502020204030204" pitchFamily="34" charset="0"/>
                <a:cs typeface="Arial" panose="020B0604020202020204" pitchFamily="34" charset="0"/>
              </a:rPr>
              <a:t>walk</a:t>
            </a:r>
            <a:endParaRPr lang="en-GB" sz="2800" dirty="0" smtClean="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GB" sz="2800" dirty="0" smtClean="0">
                <a:solidFill>
                  <a:srgbClr val="7030A0"/>
                </a:solidFill>
                <a:effectLst/>
                <a:latin typeface="HfW precursive" panose="00000500000000000000" pitchFamily="2" charset="0"/>
                <a:ea typeface="Calibri" panose="020F0502020204030204" pitchFamily="34" charset="0"/>
                <a:cs typeface="Arial" panose="020B0604020202020204" pitchFamily="34" charset="0"/>
              </a:rPr>
              <a:t>talk</a:t>
            </a:r>
            <a:endParaRPr lang="en-GB" sz="2800" dirty="0" smtClean="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GB" sz="2800" dirty="0" smtClean="0">
                <a:solidFill>
                  <a:srgbClr val="7030A0"/>
                </a:solidFill>
                <a:effectLst/>
                <a:latin typeface="HfW precursive" panose="00000500000000000000" pitchFamily="2" charset="0"/>
                <a:ea typeface="Calibri" panose="020F0502020204030204" pitchFamily="34" charset="0"/>
                <a:cs typeface="Arial" panose="020B0604020202020204" pitchFamily="34" charset="0"/>
              </a:rPr>
              <a:t>always</a:t>
            </a:r>
            <a:endParaRPr lang="en-GB" sz="2800" dirty="0" smtClean="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GB" sz="2800" dirty="0" smtClean="0">
                <a:solidFill>
                  <a:srgbClr val="7030A0"/>
                </a:solidFill>
                <a:effectLst/>
                <a:latin typeface="HfW precursive" panose="00000500000000000000" pitchFamily="2" charset="0"/>
                <a:ea typeface="Calibri" panose="020F0502020204030204" pitchFamily="34" charset="0"/>
                <a:cs typeface="Arial" panose="020B0604020202020204" pitchFamily="34" charset="0"/>
              </a:rPr>
              <a:t>small</a:t>
            </a:r>
            <a:endParaRPr lang="en-GB" sz="2800" dirty="0" smtClean="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GB" sz="2800" dirty="0" smtClean="0">
                <a:solidFill>
                  <a:srgbClr val="7030A0"/>
                </a:solidFill>
                <a:effectLst/>
                <a:latin typeface="HfW precursive" panose="00000500000000000000" pitchFamily="2" charset="0"/>
                <a:ea typeface="Calibri" panose="020F0502020204030204" pitchFamily="34" charset="0"/>
                <a:cs typeface="Arial" panose="020B0604020202020204" pitchFamily="34" charset="0"/>
              </a:rPr>
              <a:t>wall</a:t>
            </a:r>
            <a:endParaRPr lang="en-GB" sz="2800" dirty="0" smtClean="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GB" sz="2800" dirty="0" smtClean="0">
                <a:solidFill>
                  <a:srgbClr val="7030A0"/>
                </a:solidFill>
                <a:effectLst/>
                <a:latin typeface="HfW precursive" panose="00000500000000000000" pitchFamily="2" charset="0"/>
                <a:ea typeface="Calibri" panose="020F0502020204030204" pitchFamily="34" charset="0"/>
                <a:cs typeface="Arial" panose="020B0604020202020204" pitchFamily="34" charset="0"/>
              </a:rPr>
              <a:t>fall</a:t>
            </a:r>
            <a:endParaRPr lang="en-GB" sz="2800" dirty="0" smtClean="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GB" sz="2800" dirty="0" smtClean="0">
                <a:solidFill>
                  <a:srgbClr val="7030A0"/>
                </a:solidFill>
                <a:effectLst/>
                <a:latin typeface="HfW precursive" panose="00000500000000000000" pitchFamily="2" charset="0"/>
                <a:ea typeface="Calibri" panose="020F0502020204030204" pitchFamily="34" charset="0"/>
                <a:cs typeface="Arial" panose="020B0604020202020204" pitchFamily="34" charset="0"/>
              </a:rPr>
              <a:t>altogether</a:t>
            </a:r>
            <a:endParaRPr lang="en-GB" sz="2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5" name="TextBox 4"/>
          <p:cNvSpPr txBox="1"/>
          <p:nvPr/>
        </p:nvSpPr>
        <p:spPr>
          <a:xfrm>
            <a:off x="9085810" y="3045936"/>
            <a:ext cx="2427316" cy="923330"/>
          </a:xfrm>
          <a:prstGeom prst="rect">
            <a:avLst/>
          </a:prstGeom>
          <a:noFill/>
        </p:spPr>
        <p:txBody>
          <a:bodyPr wrap="square" rtlCol="0">
            <a:spAutoFit/>
          </a:bodyPr>
          <a:lstStyle/>
          <a:p>
            <a:r>
              <a:rPr lang="en-GB" dirty="0" smtClean="0">
                <a:latin typeface="HfW cursive bold" panose="00000500000000000000" pitchFamily="2" charset="0"/>
              </a:rPr>
              <a:t>Look, cover, say, write and check.</a:t>
            </a:r>
          </a:p>
          <a:p>
            <a:r>
              <a:rPr lang="en-GB" dirty="0" smtClean="0">
                <a:latin typeface="HfW cursive bold" panose="00000500000000000000" pitchFamily="2" charset="0"/>
              </a:rPr>
              <a:t> </a:t>
            </a:r>
            <a:endParaRPr lang="en-GB" dirty="0">
              <a:latin typeface="HfW cursive bold" panose="00000500000000000000" pitchFamily="2" charset="0"/>
            </a:endParaRPr>
          </a:p>
        </p:txBody>
      </p:sp>
    </p:spTree>
    <p:extLst>
      <p:ext uri="{BB962C8B-B14F-4D97-AF65-F5344CB8AC3E}">
        <p14:creationId xmlns:p14="http://schemas.microsoft.com/office/powerpoint/2010/main" val="321863206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3148118761"/>
              </p:ext>
            </p:extLst>
          </p:nvPr>
        </p:nvGraphicFramePr>
        <p:xfrm>
          <a:off x="838200" y="553589"/>
          <a:ext cx="10515600" cy="1219200"/>
        </p:xfrm>
        <a:graphic>
          <a:graphicData uri="http://schemas.openxmlformats.org/drawingml/2006/table">
            <a:tbl>
              <a:tblPr/>
              <a:tblGrid>
                <a:gridCol w="10515600">
                  <a:extLst>
                    <a:ext uri="{9D8B030D-6E8A-4147-A177-3AD203B41FA5}">
                      <a16:colId xmlns:a16="http://schemas.microsoft.com/office/drawing/2014/main" val="3564674969"/>
                    </a:ext>
                  </a:extLst>
                </a:gridCol>
              </a:tblGrid>
              <a:tr h="0">
                <a:tc>
                  <a:txBody>
                    <a:bodyPr/>
                    <a:lstStyle/>
                    <a:p>
                      <a:r>
                        <a:rPr lang="en-GB" sz="3600" dirty="0">
                          <a:solidFill>
                            <a:srgbClr val="000000"/>
                          </a:solidFill>
                          <a:effectLst/>
                          <a:latin typeface="HfW precursive" panose="00000500000000000000" pitchFamily="2" charset="0"/>
                        </a:rPr>
                        <a:t>Today we are learning to</a:t>
                      </a:r>
                      <a:r>
                        <a:rPr lang="en-GB" sz="3600" dirty="0" smtClean="0">
                          <a:solidFill>
                            <a:srgbClr val="000000"/>
                          </a:solidFill>
                          <a:effectLst/>
                          <a:latin typeface="HfW precursive" panose="00000500000000000000" pitchFamily="2" charset="0"/>
                        </a:rPr>
                        <a:t>...</a:t>
                      </a:r>
                      <a:endParaRPr lang="en-GB" dirty="0">
                        <a:effectLst/>
                      </a:endParaRPr>
                    </a:p>
                    <a:p>
                      <a:r>
                        <a:rPr lang="en-GB" sz="1900" dirty="0">
                          <a:solidFill>
                            <a:srgbClr val="0000FF"/>
                          </a:solidFill>
                          <a:effectLst/>
                          <a:latin typeface="HfW precursive" panose="00000500000000000000" pitchFamily="2" charset="0"/>
                        </a:rPr>
                        <a:t>I am learning to </a:t>
                      </a:r>
                      <a:r>
                        <a:rPr lang="en-GB" sz="1900" dirty="0" smtClean="0">
                          <a:solidFill>
                            <a:srgbClr val="0000FF"/>
                          </a:solidFill>
                          <a:effectLst/>
                          <a:latin typeface="HfW precursive" panose="00000500000000000000" pitchFamily="2" charset="0"/>
                        </a:rPr>
                        <a:t>read and</a:t>
                      </a:r>
                      <a:r>
                        <a:rPr lang="en-GB" sz="1900" baseline="0" dirty="0" smtClean="0">
                          <a:solidFill>
                            <a:srgbClr val="0000FF"/>
                          </a:solidFill>
                          <a:effectLst/>
                          <a:latin typeface="HfW precursive" panose="00000500000000000000" pitchFamily="2" charset="0"/>
                        </a:rPr>
                        <a:t> write facts.</a:t>
                      </a:r>
                    </a:p>
                    <a:p>
                      <a:r>
                        <a:rPr lang="en-GB" sz="1900" baseline="0" dirty="0" smtClean="0">
                          <a:solidFill>
                            <a:srgbClr val="0000FF"/>
                          </a:solidFill>
                          <a:effectLst/>
                          <a:latin typeface="HfW precursive" panose="00000500000000000000" pitchFamily="2" charset="0"/>
                        </a:rPr>
                        <a:t>I am learning to create a non-chronological report.</a:t>
                      </a:r>
                      <a:endParaRPr lang="en-GB" dirty="0">
                        <a:effectLst/>
                      </a:endParaRPr>
                    </a:p>
                  </a:txBody>
                  <a:tcPr anchor="ctr">
                    <a:lnL>
                      <a:noFill/>
                    </a:lnL>
                    <a:lnR>
                      <a:noFill/>
                    </a:lnR>
                    <a:lnT>
                      <a:noFill/>
                    </a:lnT>
                    <a:lnB>
                      <a:noFill/>
                    </a:lnB>
                  </a:tcPr>
                </a:tc>
                <a:extLst>
                  <a:ext uri="{0D108BD9-81ED-4DB2-BD59-A6C34878D82A}">
                    <a16:rowId xmlns:a16="http://schemas.microsoft.com/office/drawing/2014/main" val="1492571374"/>
                  </a:ext>
                </a:extLst>
              </a:tr>
            </a:tbl>
          </a:graphicData>
        </a:graphic>
      </p:graphicFrame>
      <p:graphicFrame>
        <p:nvGraphicFramePr>
          <p:cNvPr id="5" name="Table 4"/>
          <p:cNvGraphicFramePr>
            <a:graphicFrameLocks noGrp="1"/>
          </p:cNvGraphicFramePr>
          <p:nvPr>
            <p:extLst>
              <p:ext uri="{D42A27DB-BD31-4B8C-83A1-F6EECF244321}">
                <p14:modId xmlns:p14="http://schemas.microsoft.com/office/powerpoint/2010/main" val="10470186"/>
              </p:ext>
            </p:extLst>
          </p:nvPr>
        </p:nvGraphicFramePr>
        <p:xfrm>
          <a:off x="838200" y="2599214"/>
          <a:ext cx="10515600" cy="2164080"/>
        </p:xfrm>
        <a:graphic>
          <a:graphicData uri="http://schemas.openxmlformats.org/drawingml/2006/table">
            <a:tbl>
              <a:tblPr/>
              <a:tblGrid>
                <a:gridCol w="10515600">
                  <a:extLst>
                    <a:ext uri="{9D8B030D-6E8A-4147-A177-3AD203B41FA5}">
                      <a16:colId xmlns:a16="http://schemas.microsoft.com/office/drawing/2014/main" val="2965160970"/>
                    </a:ext>
                  </a:extLst>
                </a:gridCol>
              </a:tblGrid>
              <a:tr h="0">
                <a:tc>
                  <a:txBody>
                    <a:bodyPr/>
                    <a:lstStyle/>
                    <a:p>
                      <a:r>
                        <a:rPr lang="en-GB" sz="3100" b="1" dirty="0">
                          <a:solidFill>
                            <a:srgbClr val="000000"/>
                          </a:solidFill>
                          <a:effectLst/>
                          <a:latin typeface="HfW precursive" panose="00000500000000000000" pitchFamily="2" charset="0"/>
                        </a:rPr>
                        <a:t>I will be successful if ...</a:t>
                      </a:r>
                      <a:endParaRPr lang="en-GB" dirty="0">
                        <a:effectLst/>
                      </a:endParaRPr>
                    </a:p>
                    <a:p>
                      <a:pPr>
                        <a:buFont typeface="Arial" panose="020B0604020202020204" pitchFamily="34" charset="0"/>
                        <a:buChar char="•"/>
                      </a:pPr>
                      <a:r>
                        <a:rPr lang="en-GB" sz="2100" b="0" dirty="0">
                          <a:solidFill>
                            <a:srgbClr val="FF0000"/>
                          </a:solidFill>
                          <a:effectLst/>
                          <a:latin typeface="HfW precursive" panose="00000500000000000000" pitchFamily="2" charset="0"/>
                        </a:rPr>
                        <a:t>I can think of an interesting title.</a:t>
                      </a:r>
                      <a:endParaRPr lang="en-GB" sz="3100" b="1" dirty="0">
                        <a:solidFill>
                          <a:srgbClr val="000000"/>
                        </a:solidFill>
                        <a:effectLst/>
                        <a:latin typeface="HfW precursive" panose="00000500000000000000" pitchFamily="2" charset="0"/>
                      </a:endParaRPr>
                    </a:p>
                    <a:p>
                      <a:pPr>
                        <a:buFont typeface="Arial" panose="020B0604020202020204" pitchFamily="34" charset="0"/>
                        <a:buChar char="•"/>
                      </a:pPr>
                      <a:r>
                        <a:rPr lang="en-GB" sz="2100" dirty="0" smtClean="0">
                          <a:solidFill>
                            <a:srgbClr val="FF0000"/>
                          </a:solidFill>
                          <a:effectLst/>
                          <a:latin typeface="HfW precursive" panose="00000500000000000000" pitchFamily="2" charset="0"/>
                        </a:rPr>
                        <a:t>I </a:t>
                      </a:r>
                      <a:r>
                        <a:rPr lang="en-GB" sz="2100" dirty="0">
                          <a:solidFill>
                            <a:srgbClr val="FF0000"/>
                          </a:solidFill>
                          <a:effectLst/>
                          <a:latin typeface="HfW precursive" panose="00000500000000000000" pitchFamily="2" charset="0"/>
                        </a:rPr>
                        <a:t>can spell key words correctly.</a:t>
                      </a:r>
                    </a:p>
                    <a:p>
                      <a:pPr>
                        <a:buFont typeface="Arial" panose="020B0604020202020204" pitchFamily="34" charset="0"/>
                        <a:buChar char="•"/>
                      </a:pPr>
                      <a:r>
                        <a:rPr lang="en-GB" sz="2100" dirty="0">
                          <a:solidFill>
                            <a:srgbClr val="FF0000"/>
                          </a:solidFill>
                          <a:effectLst/>
                          <a:latin typeface="HfW precursive" panose="00000500000000000000" pitchFamily="2" charset="0"/>
                        </a:rPr>
                        <a:t>I can use capital letters for the start of a sentence and for proper nouns.</a:t>
                      </a:r>
                    </a:p>
                    <a:p>
                      <a:pPr>
                        <a:buFont typeface="Arial" panose="020B0604020202020204" pitchFamily="34" charset="0"/>
                        <a:buChar char="•"/>
                      </a:pPr>
                      <a:r>
                        <a:rPr lang="en-GB" sz="2100" dirty="0">
                          <a:solidFill>
                            <a:srgbClr val="FF0000"/>
                          </a:solidFill>
                          <a:effectLst/>
                          <a:latin typeface="HfW precursive" panose="00000500000000000000" pitchFamily="2" charset="0"/>
                        </a:rPr>
                        <a:t>I can use finger spaces and full stops.</a:t>
                      </a:r>
                    </a:p>
                    <a:p>
                      <a:pPr>
                        <a:buFont typeface="Arial" panose="020B0604020202020204" pitchFamily="34" charset="0"/>
                        <a:buChar char="•"/>
                      </a:pPr>
                      <a:r>
                        <a:rPr lang="en-GB" sz="2100" dirty="0">
                          <a:solidFill>
                            <a:srgbClr val="C800FF"/>
                          </a:solidFill>
                          <a:effectLst/>
                          <a:latin typeface="HfW precursive" panose="00000500000000000000" pitchFamily="2" charset="0"/>
                        </a:rPr>
                        <a:t>I can use conjunctions.</a:t>
                      </a:r>
                      <a:endParaRPr lang="en-GB" sz="2100" dirty="0">
                        <a:solidFill>
                          <a:srgbClr val="FF0000"/>
                        </a:solidFill>
                        <a:effectLst/>
                        <a:latin typeface="HfW precursive" panose="00000500000000000000" pitchFamily="2" charset="0"/>
                      </a:endParaRPr>
                    </a:p>
                  </a:txBody>
                  <a:tcPr anchor="ctr">
                    <a:lnL>
                      <a:noFill/>
                    </a:lnL>
                    <a:lnR>
                      <a:noFill/>
                    </a:lnR>
                    <a:lnT>
                      <a:noFill/>
                    </a:lnT>
                    <a:lnB>
                      <a:noFill/>
                    </a:lnB>
                  </a:tcPr>
                </a:tc>
                <a:extLst>
                  <a:ext uri="{0D108BD9-81ED-4DB2-BD59-A6C34878D82A}">
                    <a16:rowId xmlns:a16="http://schemas.microsoft.com/office/drawing/2014/main" val="3999737761"/>
                  </a:ext>
                </a:extLst>
              </a:tr>
            </a:tbl>
          </a:graphicData>
        </a:graphic>
      </p:graphicFrame>
    </p:spTree>
    <p:extLst>
      <p:ext uri="{BB962C8B-B14F-4D97-AF65-F5344CB8AC3E}">
        <p14:creationId xmlns:p14="http://schemas.microsoft.com/office/powerpoint/2010/main" val="386255431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latin typeface="HfW cursive" panose="00000500000000000000" pitchFamily="2" charset="0"/>
              </a:rPr>
              <a:t>This week we are creating a booklet about Queen Elizabeth II</a:t>
            </a:r>
            <a:endParaRPr lang="en-GB" dirty="0">
              <a:latin typeface="HfW cursive" panose="00000500000000000000" pitchFamily="2" charset="0"/>
            </a:endParaRPr>
          </a:p>
        </p:txBody>
      </p:sp>
      <p:sp>
        <p:nvSpPr>
          <p:cNvPr id="3" name="Content Placeholder 2"/>
          <p:cNvSpPr>
            <a:spLocks noGrp="1"/>
          </p:cNvSpPr>
          <p:nvPr>
            <p:ph idx="1"/>
          </p:nvPr>
        </p:nvSpPr>
        <p:spPr>
          <a:xfrm>
            <a:off x="838200" y="1690688"/>
            <a:ext cx="10515600" cy="4486275"/>
          </a:xfrm>
        </p:spPr>
        <p:txBody>
          <a:bodyPr>
            <a:normAutofit fontScale="92500"/>
          </a:bodyPr>
          <a:lstStyle/>
          <a:p>
            <a:pPr marL="0" indent="0">
              <a:lnSpc>
                <a:spcPct val="110000"/>
              </a:lnSpc>
              <a:buNone/>
            </a:pPr>
            <a:r>
              <a:rPr lang="en-GB" dirty="0" smtClean="0">
                <a:solidFill>
                  <a:srgbClr val="0070C0"/>
                </a:solidFill>
                <a:latin typeface="HfW cursive" panose="00000500000000000000" pitchFamily="2" charset="0"/>
              </a:rPr>
              <a:t>Each day we will complete a different section of our fact file.</a:t>
            </a:r>
          </a:p>
          <a:p>
            <a:pPr marL="0" indent="0">
              <a:lnSpc>
                <a:spcPct val="110000"/>
              </a:lnSpc>
              <a:buNone/>
            </a:pPr>
            <a:endParaRPr lang="en-GB" dirty="0">
              <a:solidFill>
                <a:srgbClr val="0070C0"/>
              </a:solidFill>
              <a:latin typeface="HfW cursive" panose="00000500000000000000" pitchFamily="2" charset="0"/>
            </a:endParaRPr>
          </a:p>
          <a:p>
            <a:pPr marL="0" indent="0">
              <a:lnSpc>
                <a:spcPct val="110000"/>
              </a:lnSpc>
              <a:buNone/>
            </a:pPr>
            <a:r>
              <a:rPr lang="en-GB" dirty="0" smtClean="0">
                <a:solidFill>
                  <a:srgbClr val="0070C0"/>
                </a:solidFill>
                <a:latin typeface="HfW cursive" panose="00000500000000000000" pitchFamily="2" charset="0"/>
              </a:rPr>
              <a:t>Today we are going to write facts about the tasks that the Queen does as part of her role.</a:t>
            </a:r>
          </a:p>
          <a:p>
            <a:pPr marL="0" indent="0">
              <a:lnSpc>
                <a:spcPct val="110000"/>
              </a:lnSpc>
              <a:buNone/>
            </a:pPr>
            <a:endParaRPr lang="en-GB" dirty="0" smtClean="0">
              <a:solidFill>
                <a:srgbClr val="0070C0"/>
              </a:solidFill>
              <a:latin typeface="HfW cursive" panose="00000500000000000000" pitchFamily="2" charset="0"/>
            </a:endParaRPr>
          </a:p>
          <a:p>
            <a:pPr>
              <a:lnSpc>
                <a:spcPct val="110000"/>
              </a:lnSpc>
            </a:pPr>
            <a:r>
              <a:rPr lang="en-GB" dirty="0" smtClean="0">
                <a:solidFill>
                  <a:srgbClr val="0070C0"/>
                </a:solidFill>
                <a:latin typeface="HfW cursive" panose="00000500000000000000" pitchFamily="2" charset="0"/>
              </a:rPr>
              <a:t>On Thursday we will write about the Queen’s family.</a:t>
            </a:r>
          </a:p>
          <a:p>
            <a:pPr>
              <a:lnSpc>
                <a:spcPct val="110000"/>
              </a:lnSpc>
            </a:pPr>
            <a:r>
              <a:rPr lang="en-GB" dirty="0" smtClean="0">
                <a:solidFill>
                  <a:srgbClr val="0070C0"/>
                </a:solidFill>
                <a:latin typeface="HfW cursive" panose="00000500000000000000" pitchFamily="2" charset="0"/>
              </a:rPr>
              <a:t>On Friday we will create a contents page and back cover.</a:t>
            </a:r>
          </a:p>
          <a:p>
            <a:pPr marL="0" indent="0">
              <a:lnSpc>
                <a:spcPct val="110000"/>
              </a:lnSpc>
              <a:buNone/>
            </a:pPr>
            <a:r>
              <a:rPr lang="en-GB" dirty="0" smtClean="0">
                <a:solidFill>
                  <a:srgbClr val="7030A0"/>
                </a:solidFill>
                <a:latin typeface="HfW cursive" panose="00000500000000000000" pitchFamily="2" charset="0"/>
              </a:rPr>
              <a:t>You can add in extra pages over the week if you wish.</a:t>
            </a:r>
            <a:endParaRPr lang="en-GB" dirty="0">
              <a:solidFill>
                <a:srgbClr val="7030A0"/>
              </a:solidFill>
              <a:latin typeface="HfW cursive" panose="00000500000000000000" pitchFamily="2" charset="0"/>
            </a:endParaRPr>
          </a:p>
        </p:txBody>
      </p:sp>
    </p:spTree>
    <p:extLst>
      <p:ext uri="{BB962C8B-B14F-4D97-AF65-F5344CB8AC3E}">
        <p14:creationId xmlns:p14="http://schemas.microsoft.com/office/powerpoint/2010/main" val="236280389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05196" y="1163146"/>
            <a:ext cx="10515600" cy="3749675"/>
          </a:xfrm>
        </p:spPr>
        <p:txBody>
          <a:bodyPr>
            <a:normAutofit fontScale="90000"/>
          </a:bodyPr>
          <a:lstStyle/>
          <a:p>
            <a:r>
              <a:rPr lang="en-GB" dirty="0" smtClean="0">
                <a:latin typeface="HfW cursive" panose="00000500000000000000" pitchFamily="2" charset="0"/>
              </a:rPr>
              <a:t>Task:</a:t>
            </a:r>
            <a:br>
              <a:rPr lang="en-GB" dirty="0" smtClean="0">
                <a:latin typeface="HfW cursive" panose="00000500000000000000" pitchFamily="2" charset="0"/>
              </a:rPr>
            </a:br>
            <a:r>
              <a:rPr lang="en-GB" dirty="0" smtClean="0">
                <a:latin typeface="HfW cursive" panose="00000500000000000000" pitchFamily="2" charset="0"/>
              </a:rPr>
              <a:t>Create a page about the Queen’s role.</a:t>
            </a:r>
            <a:br>
              <a:rPr lang="en-GB" dirty="0" smtClean="0">
                <a:latin typeface="HfW cursive" panose="00000500000000000000" pitchFamily="2" charset="0"/>
              </a:rPr>
            </a:br>
            <a:r>
              <a:rPr lang="en-GB" dirty="0">
                <a:latin typeface="HfW cursive" panose="00000500000000000000" pitchFamily="2" charset="0"/>
              </a:rPr>
              <a:t/>
            </a:r>
            <a:br>
              <a:rPr lang="en-GB" dirty="0">
                <a:latin typeface="HfW cursive" panose="00000500000000000000" pitchFamily="2" charset="0"/>
              </a:rPr>
            </a:br>
            <a:r>
              <a:rPr lang="en-GB" dirty="0" smtClean="0">
                <a:solidFill>
                  <a:srgbClr val="0070C0"/>
                </a:solidFill>
                <a:latin typeface="HfW cursive" panose="00000500000000000000" pitchFamily="2" charset="0"/>
              </a:rPr>
              <a:t>In order to do this, we must know some facts, please use the PowerPoint provided and the internet to support you with this.</a:t>
            </a:r>
            <a:r>
              <a:rPr lang="en-GB" dirty="0" smtClean="0">
                <a:latin typeface="HfW cursive" panose="00000500000000000000" pitchFamily="2" charset="0"/>
              </a:rPr>
              <a:t/>
            </a:r>
            <a:br>
              <a:rPr lang="en-GB" dirty="0" smtClean="0">
                <a:latin typeface="HfW cursive" panose="00000500000000000000" pitchFamily="2" charset="0"/>
              </a:rPr>
            </a:br>
            <a:endParaRPr lang="en-GB" dirty="0">
              <a:latin typeface="HfW cursive" panose="00000500000000000000" pitchFamily="2" charset="0"/>
            </a:endParaRPr>
          </a:p>
        </p:txBody>
      </p:sp>
    </p:spTree>
    <p:extLst>
      <p:ext uri="{BB962C8B-B14F-4D97-AF65-F5344CB8AC3E}">
        <p14:creationId xmlns:p14="http://schemas.microsoft.com/office/powerpoint/2010/main" val="202118498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199" y="365125"/>
            <a:ext cx="5828607" cy="1325563"/>
          </a:xfrm>
        </p:spPr>
        <p:txBody>
          <a:bodyPr>
            <a:normAutofit/>
          </a:bodyPr>
          <a:lstStyle/>
          <a:p>
            <a:r>
              <a:rPr lang="en-GB" sz="4000" u="sng" dirty="0" smtClean="0">
                <a:latin typeface="HfW cursive" panose="00000500000000000000" pitchFamily="2" charset="0"/>
              </a:rPr>
              <a:t>The role of the Queen</a:t>
            </a:r>
            <a:endParaRPr lang="en-GB" sz="4000" u="sng" dirty="0">
              <a:latin typeface="HfW cursive" panose="00000500000000000000" pitchFamily="2" charset="0"/>
            </a:endParaRPr>
          </a:p>
        </p:txBody>
      </p:sp>
      <p:sp>
        <p:nvSpPr>
          <p:cNvPr id="5" name="TextBox 4"/>
          <p:cNvSpPr txBox="1"/>
          <p:nvPr/>
        </p:nvSpPr>
        <p:spPr>
          <a:xfrm>
            <a:off x="7838903" y="658574"/>
            <a:ext cx="2519472" cy="369332"/>
          </a:xfrm>
          <a:prstGeom prst="rect">
            <a:avLst/>
          </a:prstGeom>
          <a:noFill/>
        </p:spPr>
        <p:txBody>
          <a:bodyPr wrap="none" rtlCol="0">
            <a:spAutoFit/>
          </a:bodyPr>
          <a:lstStyle/>
          <a:p>
            <a:r>
              <a:rPr lang="en-GB" dirty="0" smtClean="0">
                <a:latin typeface="HfW cursive" panose="00000500000000000000" pitchFamily="2" charset="0"/>
              </a:rPr>
              <a:t>Here is an example:</a:t>
            </a:r>
            <a:endParaRPr lang="en-GB" dirty="0">
              <a:latin typeface="HfW cursive" panose="00000500000000000000" pitchFamily="2" charset="0"/>
            </a:endParaRPr>
          </a:p>
        </p:txBody>
      </p:sp>
      <p:sp>
        <p:nvSpPr>
          <p:cNvPr id="4" name="Content Placeholder 3"/>
          <p:cNvSpPr>
            <a:spLocks noGrp="1"/>
          </p:cNvSpPr>
          <p:nvPr>
            <p:ph idx="1"/>
          </p:nvPr>
        </p:nvSpPr>
        <p:spPr/>
        <p:txBody>
          <a:bodyPr>
            <a:normAutofit fontScale="70000" lnSpcReduction="20000"/>
          </a:bodyPr>
          <a:lstStyle/>
          <a:p>
            <a:pPr marL="0" indent="0">
              <a:lnSpc>
                <a:spcPct val="110000"/>
              </a:lnSpc>
              <a:buNone/>
            </a:pPr>
            <a:r>
              <a:rPr lang="en-GB" dirty="0" smtClean="0">
                <a:latin typeface="HfW cursive" panose="00000500000000000000" pitchFamily="2" charset="0"/>
              </a:rPr>
              <a:t>The Queen leads a very busy life. Each year she makes hundreds of official visits. She has meetings with the British Prime Minister and with leaders from other countries. Every day she is sent important news which tells her what the government is doing. </a:t>
            </a:r>
          </a:p>
          <a:p>
            <a:pPr marL="0" indent="0">
              <a:lnSpc>
                <a:spcPct val="110000"/>
              </a:lnSpc>
              <a:buNone/>
            </a:pPr>
            <a:r>
              <a:rPr lang="en-GB" dirty="0" smtClean="0">
                <a:latin typeface="HfW cursive" panose="00000500000000000000" pitchFamily="2" charset="0"/>
              </a:rPr>
              <a:t>The </a:t>
            </a:r>
            <a:r>
              <a:rPr lang="en-GB" dirty="0">
                <a:latin typeface="HfW cursive" panose="00000500000000000000" pitchFamily="2" charset="0"/>
              </a:rPr>
              <a:t>Queen does not govern the country. However, she does carry out many important tasks on behalf of the nation</a:t>
            </a:r>
            <a:r>
              <a:rPr lang="en-GB" dirty="0" smtClean="0">
                <a:latin typeface="HfW cursive" panose="00000500000000000000" pitchFamily="2" charset="0"/>
              </a:rPr>
              <a:t>.</a:t>
            </a:r>
          </a:p>
          <a:p>
            <a:pPr>
              <a:lnSpc>
                <a:spcPct val="110000"/>
              </a:lnSpc>
            </a:pPr>
            <a:r>
              <a:rPr lang="en-GB" dirty="0">
                <a:solidFill>
                  <a:srgbClr val="0070C0"/>
                </a:solidFill>
                <a:latin typeface="HfW cursive" panose="00000500000000000000" pitchFamily="2" charset="0"/>
              </a:rPr>
              <a:t>The Queen is Head of the Church of England. She appoints Bishops and Archbishops on the advice of the Prime Minister</a:t>
            </a:r>
            <a:r>
              <a:rPr lang="en-GB" dirty="0" smtClean="0">
                <a:solidFill>
                  <a:srgbClr val="0070C0"/>
                </a:solidFill>
                <a:latin typeface="HfW cursive" panose="00000500000000000000" pitchFamily="2" charset="0"/>
              </a:rPr>
              <a:t>.</a:t>
            </a:r>
          </a:p>
          <a:p>
            <a:pPr>
              <a:lnSpc>
                <a:spcPct val="110000"/>
              </a:lnSpc>
            </a:pPr>
            <a:r>
              <a:rPr lang="en-GB" dirty="0">
                <a:solidFill>
                  <a:srgbClr val="0070C0"/>
                </a:solidFill>
                <a:latin typeface="HfW cursive" panose="00000500000000000000" pitchFamily="2" charset="0"/>
              </a:rPr>
              <a:t>The Queen is Head of the Armed Forces, and is the only person who can declare and end war with other countries.</a:t>
            </a:r>
          </a:p>
          <a:p>
            <a:pPr>
              <a:lnSpc>
                <a:spcPct val="110000"/>
              </a:lnSpc>
            </a:pPr>
            <a:r>
              <a:rPr lang="en-GB" dirty="0">
                <a:solidFill>
                  <a:srgbClr val="0070C0"/>
                </a:solidFill>
                <a:latin typeface="HfW cursive" panose="00000500000000000000" pitchFamily="2" charset="0"/>
              </a:rPr>
              <a:t>The Queen must remain impartial in matters of Government and is not allowed to vote. However, she meets weekly with the Prime Minister and opens Parliament, amongst other duties.</a:t>
            </a:r>
          </a:p>
          <a:p>
            <a:endParaRPr lang="en-GB" dirty="0">
              <a:latin typeface="HfW cursive" panose="00000500000000000000" pitchFamily="2" charset="0"/>
            </a:endParaRPr>
          </a:p>
          <a:p>
            <a:pPr marL="0" indent="0">
              <a:buNone/>
            </a:pPr>
            <a:endParaRPr lang="en-GB" dirty="0">
              <a:latin typeface="HfW cursive" panose="00000500000000000000" pitchFamily="2" charset="0"/>
            </a:endParaRPr>
          </a:p>
          <a:p>
            <a:pPr marL="0" indent="0">
              <a:buNone/>
            </a:pPr>
            <a:endParaRPr lang="en-GB" dirty="0">
              <a:latin typeface="HfW cursive" panose="00000500000000000000" pitchFamily="2" charset="0"/>
            </a:endParaRPr>
          </a:p>
        </p:txBody>
      </p:sp>
    </p:spTree>
    <p:extLst>
      <p:ext uri="{BB962C8B-B14F-4D97-AF65-F5344CB8AC3E}">
        <p14:creationId xmlns:p14="http://schemas.microsoft.com/office/powerpoint/2010/main" val="300862824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102</TotalTime>
  <Words>387</Words>
  <Application>Microsoft Office PowerPoint</Application>
  <PresentationFormat>Widescreen</PresentationFormat>
  <Paragraphs>52</Paragraphs>
  <Slides>6</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6</vt:i4>
      </vt:variant>
    </vt:vector>
  </HeadingPairs>
  <TitlesOfParts>
    <vt:vector size="14" baseType="lpstr">
      <vt:lpstr>Arial</vt:lpstr>
      <vt:lpstr>Calibri</vt:lpstr>
      <vt:lpstr>Calibri Light</vt:lpstr>
      <vt:lpstr>HfW cursive</vt:lpstr>
      <vt:lpstr>HfW cursive bold</vt:lpstr>
      <vt:lpstr>HfW precursive</vt:lpstr>
      <vt:lpstr>Times New Roman</vt:lpstr>
      <vt:lpstr>Office Theme</vt:lpstr>
      <vt:lpstr>Wednesday 3rd February</vt:lpstr>
      <vt:lpstr>PowerPoint Presentation</vt:lpstr>
      <vt:lpstr>PowerPoint Presentation</vt:lpstr>
      <vt:lpstr>This week we are creating a booklet about Queen Elizabeth II</vt:lpstr>
      <vt:lpstr>Task: Create a page about the Queen’s role.  In order to do this, we must know some facts, please use the PowerPoint provided and the internet to support you with this. </vt:lpstr>
      <vt:lpstr>The role of the Queen</vt:lpstr>
    </vt:vector>
  </TitlesOfParts>
  <Company>OneIT Services and Solutions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Monday 1st February</dc:title>
  <dc:creator>Gott, Rebecca</dc:creator>
  <cp:lastModifiedBy>Gott, Rebecca</cp:lastModifiedBy>
  <cp:revision>26</cp:revision>
  <dcterms:created xsi:type="dcterms:W3CDTF">2021-01-19T09:07:00Z</dcterms:created>
  <dcterms:modified xsi:type="dcterms:W3CDTF">2021-02-01T09:40:39Z</dcterms:modified>
</cp:coreProperties>
</file>